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1.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tags/tag2.xml" ContentType="application/vnd.openxmlformats-officedocument.presentationml.tags+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tags/tag3.xml" ContentType="application/vnd.openxmlformats-officedocument.presentationml.tags+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tags/tag4.xml" ContentType="application/vnd.openxmlformats-officedocument.presentationml.tags+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tags/tag5.xml" ContentType="application/vnd.openxmlformats-officedocument.presentationml.tags+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tags/tag6.xml" ContentType="application/vnd.openxmlformats-officedocument.presentationml.tags+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erverZoom="0">
  <p:sldMasterIdLst>
    <p:sldMasterId id="2147483648" r:id="rId1"/>
    <p:sldMasterId id="2147483660" r:id="rId2"/>
    <p:sldMasterId id="2147483673" r:id="rId3"/>
    <p:sldMasterId id="2147483684" r:id="rId4"/>
  </p:sldMasterIdLst>
  <p:notesMasterIdLst>
    <p:notesMasterId r:id="rId129"/>
  </p:notesMasterIdLst>
  <p:handoutMasterIdLst>
    <p:handoutMasterId r:id="rId130"/>
  </p:handoutMasterIdLst>
  <p:sldIdLst>
    <p:sldId id="543" r:id="rId5"/>
    <p:sldId id="1090" r:id="rId6"/>
    <p:sldId id="1091" r:id="rId7"/>
    <p:sldId id="1092" r:id="rId8"/>
    <p:sldId id="1093" r:id="rId9"/>
    <p:sldId id="1094" r:id="rId10"/>
    <p:sldId id="439" r:id="rId11"/>
    <p:sldId id="465" r:id="rId12"/>
    <p:sldId id="1050" r:id="rId13"/>
    <p:sldId id="1051" r:id="rId14"/>
    <p:sldId id="1052" r:id="rId15"/>
    <p:sldId id="1053" r:id="rId16"/>
    <p:sldId id="1054" r:id="rId17"/>
    <p:sldId id="1055" r:id="rId18"/>
    <p:sldId id="1056" r:id="rId19"/>
    <p:sldId id="1057" r:id="rId20"/>
    <p:sldId id="1058" r:id="rId21"/>
    <p:sldId id="1059" r:id="rId22"/>
    <p:sldId id="1060" r:id="rId23"/>
    <p:sldId id="1061" r:id="rId24"/>
    <p:sldId id="1062" r:id="rId25"/>
    <p:sldId id="1063" r:id="rId26"/>
    <p:sldId id="1064" r:id="rId27"/>
    <p:sldId id="1065" r:id="rId28"/>
    <p:sldId id="1066" r:id="rId29"/>
    <p:sldId id="1067" r:id="rId30"/>
    <p:sldId id="1068" r:id="rId31"/>
    <p:sldId id="1069" r:id="rId32"/>
    <p:sldId id="1070" r:id="rId33"/>
    <p:sldId id="1071" r:id="rId34"/>
    <p:sldId id="1072" r:id="rId35"/>
    <p:sldId id="1073" r:id="rId36"/>
    <p:sldId id="1074" r:id="rId37"/>
    <p:sldId id="1075" r:id="rId38"/>
    <p:sldId id="1076" r:id="rId39"/>
    <p:sldId id="1077" r:id="rId40"/>
    <p:sldId id="1078" r:id="rId41"/>
    <p:sldId id="1079" r:id="rId42"/>
    <p:sldId id="1080" r:id="rId43"/>
    <p:sldId id="1081" r:id="rId44"/>
    <p:sldId id="1082" r:id="rId45"/>
    <p:sldId id="1083" r:id="rId46"/>
    <p:sldId id="1084" r:id="rId47"/>
    <p:sldId id="1085" r:id="rId48"/>
    <p:sldId id="1086" r:id="rId49"/>
    <p:sldId id="1088" r:id="rId50"/>
    <p:sldId id="1089" r:id="rId51"/>
    <p:sldId id="915" r:id="rId52"/>
    <p:sldId id="916" r:id="rId53"/>
    <p:sldId id="917" r:id="rId54"/>
    <p:sldId id="918" r:id="rId55"/>
    <p:sldId id="920" r:id="rId56"/>
    <p:sldId id="921" r:id="rId57"/>
    <p:sldId id="922" r:id="rId58"/>
    <p:sldId id="923" r:id="rId59"/>
    <p:sldId id="925" r:id="rId60"/>
    <p:sldId id="926" r:id="rId61"/>
    <p:sldId id="927" r:id="rId62"/>
    <p:sldId id="929" r:id="rId63"/>
    <p:sldId id="930" r:id="rId64"/>
    <p:sldId id="932" r:id="rId65"/>
    <p:sldId id="933" r:id="rId66"/>
    <p:sldId id="935" r:id="rId67"/>
    <p:sldId id="1045" r:id="rId68"/>
    <p:sldId id="1046" r:id="rId69"/>
    <p:sldId id="1047" r:id="rId70"/>
    <p:sldId id="1048" r:id="rId71"/>
    <p:sldId id="1049" r:id="rId72"/>
    <p:sldId id="937" r:id="rId73"/>
    <p:sldId id="938" r:id="rId74"/>
    <p:sldId id="939" r:id="rId75"/>
    <p:sldId id="940" r:id="rId76"/>
    <p:sldId id="984" r:id="rId77"/>
    <p:sldId id="985" r:id="rId78"/>
    <p:sldId id="986" r:id="rId79"/>
    <p:sldId id="987" r:id="rId80"/>
    <p:sldId id="988" r:id="rId81"/>
    <p:sldId id="989" r:id="rId82"/>
    <p:sldId id="990" r:id="rId83"/>
    <p:sldId id="991" r:id="rId84"/>
    <p:sldId id="992" r:id="rId85"/>
    <p:sldId id="993" r:id="rId86"/>
    <p:sldId id="1001" r:id="rId87"/>
    <p:sldId id="994" r:id="rId88"/>
    <p:sldId id="995" r:id="rId89"/>
    <p:sldId id="996" r:id="rId90"/>
    <p:sldId id="997" r:id="rId91"/>
    <p:sldId id="998" r:id="rId92"/>
    <p:sldId id="877" r:id="rId93"/>
    <p:sldId id="880" r:id="rId94"/>
    <p:sldId id="882" r:id="rId95"/>
    <p:sldId id="883" r:id="rId96"/>
    <p:sldId id="884" r:id="rId97"/>
    <p:sldId id="885" r:id="rId98"/>
    <p:sldId id="886" r:id="rId99"/>
    <p:sldId id="887" r:id="rId100"/>
    <p:sldId id="888" r:id="rId101"/>
    <p:sldId id="889" r:id="rId102"/>
    <p:sldId id="890" r:id="rId103"/>
    <p:sldId id="891" r:id="rId104"/>
    <p:sldId id="892" r:id="rId105"/>
    <p:sldId id="893" r:id="rId106"/>
    <p:sldId id="894" r:id="rId107"/>
    <p:sldId id="895" r:id="rId108"/>
    <p:sldId id="896" r:id="rId109"/>
    <p:sldId id="897" r:id="rId110"/>
    <p:sldId id="1002" r:id="rId111"/>
    <p:sldId id="1003" r:id="rId112"/>
    <p:sldId id="1004" r:id="rId113"/>
    <p:sldId id="1005" r:id="rId114"/>
    <p:sldId id="1020" r:id="rId115"/>
    <p:sldId id="1021" r:id="rId116"/>
    <p:sldId id="1022" r:id="rId117"/>
    <p:sldId id="1023" r:id="rId118"/>
    <p:sldId id="1010" r:id="rId119"/>
    <p:sldId id="1011" r:id="rId120"/>
    <p:sldId id="1012" r:id="rId121"/>
    <p:sldId id="1013" r:id="rId122"/>
    <p:sldId id="1014" r:id="rId123"/>
    <p:sldId id="1015" r:id="rId124"/>
    <p:sldId id="1016" r:id="rId125"/>
    <p:sldId id="1017" r:id="rId126"/>
    <p:sldId id="1018" r:id="rId127"/>
    <p:sldId id="745" r:id="rId128"/>
  </p:sldIdLst>
  <p:sldSz cx="6838950" cy="5129213"/>
  <p:notesSz cx="7099300" cy="10234613"/>
  <p:defaultTex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p:defaultTextStyle>
  <p:extLst>
    <p:ext uri="{EFAFB233-063F-42B5-8137-9DF3F51BA10A}">
      <p15:sldGuideLst xmlns:p15="http://schemas.microsoft.com/office/powerpoint/2012/main">
        <p15:guide id="1" orient="horz" pos="1524">
          <p15:clr>
            <a:srgbClr val="A4A3A4"/>
          </p15:clr>
        </p15:guide>
        <p15:guide id="2" pos="198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F4EA1"/>
    <a:srgbClr val="E7E6E6"/>
    <a:srgbClr val="0D4B8E"/>
    <a:srgbClr val="F3F9FA"/>
    <a:srgbClr val="E7F3F4"/>
    <a:srgbClr val="BBE0E3"/>
    <a:srgbClr val="F2F2F2"/>
    <a:srgbClr val="F4F9F5"/>
    <a:srgbClr val="F4F1E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15" autoAdjust="0"/>
    <p:restoredTop sz="93849" autoAdjust="0"/>
  </p:normalViewPr>
  <p:slideViewPr>
    <p:cSldViewPr>
      <p:cViewPr varScale="1">
        <p:scale>
          <a:sx n="84" d="100"/>
          <a:sy n="84" d="100"/>
        </p:scale>
        <p:origin x="1388" y="52"/>
      </p:cViewPr>
      <p:guideLst>
        <p:guide orient="horz" pos="1524"/>
        <p:guide pos="1984"/>
      </p:guideLst>
    </p:cSldViewPr>
  </p:slideViewPr>
  <p:outlineViewPr>
    <p:cViewPr>
      <p:scale>
        <a:sx n="33" d="100"/>
        <a:sy n="33" d="100"/>
      </p:scale>
      <p:origin x="0" y="1162"/>
    </p:cViewPr>
  </p:outlin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28" Type="http://schemas.openxmlformats.org/officeDocument/2006/relationships/slide" Target="slides/slide124.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134" Type="http://schemas.openxmlformats.org/officeDocument/2006/relationships/tableStyles" Target="tableStyles.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slide" Target="slides/slide120.xml"/><Relationship Id="rId129" Type="http://schemas.openxmlformats.org/officeDocument/2006/relationships/notesMaster" Target="notesMasters/notesMaster1.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slideMaster" Target="slideMasters/slideMaster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0" Type="http://schemas.openxmlformats.org/officeDocument/2006/relationships/handoutMaster" Target="handoutMasters/handoutMaster1.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slideMaster" Target="slideMasters/slideMaster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presProps" Target="presProps.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3" Type="http://schemas.openxmlformats.org/officeDocument/2006/relationships/slideMaster" Target="slideMasters/slideMaster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viewProps" Target="viewProps.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4" Type="http://schemas.openxmlformats.org/officeDocument/2006/relationships/slideMaster" Target="slideMasters/slideMaster4.xml"/><Relationship Id="rId9" Type="http://schemas.openxmlformats.org/officeDocument/2006/relationships/slide" Target="slides/slide5.xml"/><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1#3">
  <dgm:title val=""/>
  <dgm:desc val=""/>
  <dgm:catLst>
    <dgm:cat type="accent1" pri="11100"/>
  </dgm:catLst>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1">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BDE5CB0E-587C-44D6-9AE5-EF1770B351CA}" type="doc">
      <dgm:prSet loTypeId="urn:microsoft.com/office/officeart/2005/8/layout/list1#1" loCatId="list" qsTypeId="urn:microsoft.com/office/officeart/2005/8/quickstyle/simple1#5" qsCatId="simple" csTypeId="urn:microsoft.com/office/officeart/2005/8/colors/accent1_1#3" csCatId="accent1" phldr="1"/>
      <dgm:spPr/>
      <dgm:t>
        <a:bodyPr/>
        <a:lstStyle/>
        <a:p>
          <a:endParaRPr lang="zh-CN" altLang="en-US"/>
        </a:p>
      </dgm:t>
    </dgm:pt>
    <dgm:pt modelId="{6ADF8720-104B-4655-934A-1349194E18B4}">
      <dgm:prSet phldr="0" custT="1"/>
      <dgm:spPr/>
      <dgm:t>
        <a:bodyPr vert="horz" wrap="square"/>
        <a:lstStyle/>
        <a:p>
          <a:pPr rtl="0">
            <a:lnSpc>
              <a:spcPct val="100000"/>
            </a:lnSpc>
            <a:spcBef>
              <a:spcPct val="0"/>
            </a:spcBef>
            <a:spcAft>
              <a:spcPct val="35000"/>
            </a:spcAft>
          </a:pPr>
          <a:r>
            <a:rPr lang="en-US" sz="1300" b="1" i="0" baseline="0" dirty="0">
              <a:latin typeface="Times New Roman" panose="02020603050405020304" pitchFamily="18" charset="0"/>
              <a:ea typeface="黑体" panose="02010609060101010101" pitchFamily="49" charset="-122"/>
            </a:rPr>
            <a:t>①</a:t>
          </a:r>
          <a:r>
            <a:rPr lang="zh-CN" sz="1300" b="1" i="0" baseline="0" dirty="0">
              <a:latin typeface="Times New Roman" panose="02020603050405020304" pitchFamily="18" charset="0"/>
              <a:ea typeface="黑体" panose="02010609060101010101" pitchFamily="49" charset="-122"/>
            </a:rPr>
            <a:t>覆盖范围，航线应该覆盖所有世界主要散货贸易航线</a:t>
          </a:r>
          <a:endParaRPr lang="zh-CN" sz="1300" b="1" dirty="0">
            <a:latin typeface="Times New Roman" panose="02020603050405020304" pitchFamily="18" charset="0"/>
            <a:ea typeface="黑体" panose="02010609060101010101" pitchFamily="49" charset="-122"/>
          </a:endParaRPr>
        </a:p>
      </dgm:t>
    </dgm:pt>
    <dgm:pt modelId="{2B9AA996-E3C1-43DB-8A62-7C89CF5B9656}" type="parTrans" cxnId="{A1644856-5B18-483A-9898-89C56B30F32B}">
      <dgm:prSet/>
      <dgm:spPr/>
      <dgm:t>
        <a:bodyPr/>
        <a:lstStyle/>
        <a:p>
          <a:endParaRPr lang="zh-CN" altLang="en-US" sz="1300">
            <a:latin typeface="黑体" panose="02010609060101010101" pitchFamily="49" charset="-122"/>
            <a:ea typeface="黑体" panose="02010609060101010101" pitchFamily="49" charset="-122"/>
          </a:endParaRPr>
        </a:p>
      </dgm:t>
    </dgm:pt>
    <dgm:pt modelId="{2DA9BF17-A70E-49AA-8D0D-7BB730BA64BF}" type="sibTrans" cxnId="{A1644856-5B18-483A-9898-89C56B30F32B}">
      <dgm:prSet/>
      <dgm:spPr/>
      <dgm:t>
        <a:bodyPr/>
        <a:lstStyle/>
        <a:p>
          <a:endParaRPr lang="zh-CN" altLang="en-US" sz="1300">
            <a:latin typeface="黑体" panose="02010609060101010101" pitchFamily="49" charset="-122"/>
            <a:ea typeface="黑体" panose="02010609060101010101" pitchFamily="49" charset="-122"/>
          </a:endParaRPr>
        </a:p>
      </dgm:t>
    </dgm:pt>
    <dgm:pt modelId="{0C42687C-21FD-47E4-AED0-34A05DB6EF9D}">
      <dgm:prSet phldr="0" custT="1"/>
      <dgm:spPr/>
      <dgm:t>
        <a:bodyPr vert="horz" wrap="square"/>
        <a:lstStyle/>
        <a:p>
          <a:pPr rtl="0">
            <a:lnSpc>
              <a:spcPct val="100000"/>
            </a:lnSpc>
            <a:spcBef>
              <a:spcPct val="0"/>
            </a:spcBef>
            <a:spcAft>
              <a:spcPct val="35000"/>
            </a:spcAft>
          </a:pPr>
          <a:r>
            <a:rPr lang="en-US" sz="1300" b="1" i="0" baseline="0" dirty="0">
              <a:latin typeface="Times New Roman" panose="02020603050405020304" pitchFamily="18" charset="0"/>
              <a:ea typeface="黑体" panose="02010609060101010101" pitchFamily="49" charset="-122"/>
            </a:rPr>
            <a:t>②</a:t>
          </a:r>
          <a:r>
            <a:rPr lang="zh-CN" sz="1300" b="1" i="0" baseline="0" dirty="0">
              <a:latin typeface="Times New Roman" panose="02020603050405020304" pitchFamily="18" charset="0"/>
              <a:ea typeface="黑体" panose="02010609060101010101" pitchFamily="49" charset="-122"/>
            </a:rPr>
            <a:t>流动性，对指数中的航线以及与航线相关信息定期更改</a:t>
          </a:r>
          <a:endParaRPr lang="zh-CN" sz="1300" b="1" dirty="0">
            <a:latin typeface="Times New Roman" panose="02020603050405020304" pitchFamily="18" charset="0"/>
            <a:ea typeface="黑体" panose="02010609060101010101" pitchFamily="49" charset="-122"/>
          </a:endParaRPr>
        </a:p>
      </dgm:t>
    </dgm:pt>
    <dgm:pt modelId="{D505AD9F-E1C6-477C-8855-4396A1845B2A}" type="parTrans" cxnId="{ABC40BD1-1263-4127-87BA-C06948B7563E}">
      <dgm:prSet/>
      <dgm:spPr/>
      <dgm:t>
        <a:bodyPr/>
        <a:lstStyle/>
        <a:p>
          <a:endParaRPr lang="zh-CN" altLang="en-US" sz="1300">
            <a:latin typeface="黑体" panose="02010609060101010101" pitchFamily="49" charset="-122"/>
            <a:ea typeface="黑体" panose="02010609060101010101" pitchFamily="49" charset="-122"/>
          </a:endParaRPr>
        </a:p>
      </dgm:t>
    </dgm:pt>
    <dgm:pt modelId="{669A7E13-7FAD-4034-AF33-1D1830F721EF}" type="sibTrans" cxnId="{ABC40BD1-1263-4127-87BA-C06948B7563E}">
      <dgm:prSet/>
      <dgm:spPr/>
      <dgm:t>
        <a:bodyPr/>
        <a:lstStyle/>
        <a:p>
          <a:endParaRPr lang="zh-CN" altLang="en-US" sz="1300">
            <a:latin typeface="黑体" panose="02010609060101010101" pitchFamily="49" charset="-122"/>
            <a:ea typeface="黑体" panose="02010609060101010101" pitchFamily="49" charset="-122"/>
          </a:endParaRPr>
        </a:p>
      </dgm:t>
    </dgm:pt>
    <dgm:pt modelId="{D93F0D2B-209D-4FB5-AD04-58E49B99A0B1}">
      <dgm:prSet phldr="0" custT="1"/>
      <dgm:spPr/>
      <dgm:t>
        <a:bodyPr vert="horz" wrap="square"/>
        <a:lstStyle/>
        <a:p>
          <a:pPr rtl="0">
            <a:lnSpc>
              <a:spcPct val="100000"/>
            </a:lnSpc>
            <a:spcBef>
              <a:spcPct val="0"/>
            </a:spcBef>
            <a:spcAft>
              <a:spcPct val="35000"/>
            </a:spcAft>
          </a:pPr>
          <a:r>
            <a:rPr lang="en-US" sz="1300" b="1" i="0" baseline="0" dirty="0">
              <a:latin typeface="黑体" panose="02010609060101010101" pitchFamily="49" charset="-122"/>
              <a:ea typeface="黑体" panose="02010609060101010101" pitchFamily="49" charset="-122"/>
            </a:rPr>
            <a:t>③</a:t>
          </a:r>
          <a:r>
            <a:rPr lang="zh-CN" sz="1300" b="1" i="0" baseline="0" dirty="0">
              <a:latin typeface="黑体" panose="02010609060101010101" pitchFamily="49" charset="-122"/>
              <a:ea typeface="黑体" panose="02010609060101010101" pitchFamily="49" charset="-122"/>
            </a:rPr>
            <a:t>透明性，定期公开报告合理的航运航线及运费信息</a:t>
          </a:r>
          <a:r>
            <a:rPr lang="zh-CN" sz="1300" b="0" i="0" baseline="0" dirty="0">
              <a:latin typeface="黑体" panose="02010609060101010101" pitchFamily="49" charset="-122"/>
              <a:ea typeface="黑体" panose="02010609060101010101" pitchFamily="49" charset="-122"/>
            </a:rPr>
            <a:t> </a:t>
          </a:r>
          <a:endParaRPr lang="zh-CN" sz="1300" dirty="0">
            <a:latin typeface="黑体" panose="02010609060101010101" pitchFamily="49" charset="-122"/>
            <a:ea typeface="黑体" panose="02010609060101010101" pitchFamily="49" charset="-122"/>
          </a:endParaRPr>
        </a:p>
      </dgm:t>
    </dgm:pt>
    <dgm:pt modelId="{74363CC4-6549-4DB8-8BE6-41B99D8DA24E}" type="parTrans" cxnId="{D33819AE-E114-42BD-8B3C-EE220C5B2501}">
      <dgm:prSet/>
      <dgm:spPr/>
      <dgm:t>
        <a:bodyPr/>
        <a:lstStyle/>
        <a:p>
          <a:endParaRPr lang="zh-CN" altLang="en-US" sz="1300">
            <a:latin typeface="黑体" panose="02010609060101010101" pitchFamily="49" charset="-122"/>
            <a:ea typeface="黑体" panose="02010609060101010101" pitchFamily="49" charset="-122"/>
          </a:endParaRPr>
        </a:p>
      </dgm:t>
    </dgm:pt>
    <dgm:pt modelId="{0A30A250-2FB0-4137-BB09-4C4B44334C80}" type="sibTrans" cxnId="{D33819AE-E114-42BD-8B3C-EE220C5B2501}">
      <dgm:prSet/>
      <dgm:spPr/>
      <dgm:t>
        <a:bodyPr/>
        <a:lstStyle/>
        <a:p>
          <a:endParaRPr lang="zh-CN" altLang="en-US" sz="1300">
            <a:latin typeface="黑体" panose="02010609060101010101" pitchFamily="49" charset="-122"/>
            <a:ea typeface="黑体" panose="02010609060101010101" pitchFamily="49" charset="-122"/>
          </a:endParaRPr>
        </a:p>
      </dgm:t>
    </dgm:pt>
    <dgm:pt modelId="{661CAEC4-0B06-4BF4-A045-6095252A7A60}" type="pres">
      <dgm:prSet presAssocID="{BDE5CB0E-587C-44D6-9AE5-EF1770B351CA}" presName="linear" presStyleCnt="0">
        <dgm:presLayoutVars>
          <dgm:dir/>
          <dgm:animLvl val="lvl"/>
          <dgm:resizeHandles val="exact"/>
        </dgm:presLayoutVars>
      </dgm:prSet>
      <dgm:spPr/>
    </dgm:pt>
    <dgm:pt modelId="{88359DAD-2AD4-410B-BF1B-3DCC1CE3B238}" type="pres">
      <dgm:prSet presAssocID="{6ADF8720-104B-4655-934A-1349194E18B4}" presName="parentLin" presStyleCnt="0"/>
      <dgm:spPr/>
    </dgm:pt>
    <dgm:pt modelId="{372F8735-4D07-4F92-B13B-E2945DEFA781}" type="pres">
      <dgm:prSet presAssocID="{6ADF8720-104B-4655-934A-1349194E18B4}" presName="parentLeftMargin" presStyleLbl="node1" presStyleIdx="0" presStyleCnt="3"/>
      <dgm:spPr/>
    </dgm:pt>
    <dgm:pt modelId="{55E81233-8FD3-4455-8A41-8F463991810F}" type="pres">
      <dgm:prSet presAssocID="{6ADF8720-104B-4655-934A-1349194E18B4}" presName="parentText" presStyleLbl="node1" presStyleIdx="0" presStyleCnt="3" custScaleX="119852">
        <dgm:presLayoutVars>
          <dgm:chMax val="0"/>
          <dgm:bulletEnabled val="1"/>
        </dgm:presLayoutVars>
      </dgm:prSet>
      <dgm:spPr/>
    </dgm:pt>
    <dgm:pt modelId="{1315AFCB-4E4D-4248-8CBB-0B8B36134A70}" type="pres">
      <dgm:prSet presAssocID="{6ADF8720-104B-4655-934A-1349194E18B4}" presName="negativeSpace" presStyleCnt="0"/>
      <dgm:spPr/>
    </dgm:pt>
    <dgm:pt modelId="{A13B4C6B-6B4A-40C9-B6A0-29EDC8B4E3C2}" type="pres">
      <dgm:prSet presAssocID="{6ADF8720-104B-4655-934A-1349194E18B4}" presName="childText" presStyleLbl="conFgAcc1" presStyleIdx="0" presStyleCnt="3">
        <dgm:presLayoutVars>
          <dgm:bulletEnabled val="1"/>
        </dgm:presLayoutVars>
      </dgm:prSet>
      <dgm:spPr/>
    </dgm:pt>
    <dgm:pt modelId="{96B195BC-3671-496A-B4D1-82F8647621E6}" type="pres">
      <dgm:prSet presAssocID="{2DA9BF17-A70E-49AA-8D0D-7BB730BA64BF}" presName="spaceBetweenRectangles" presStyleCnt="0"/>
      <dgm:spPr/>
    </dgm:pt>
    <dgm:pt modelId="{66923648-D621-4622-AE4C-9898CA12D401}" type="pres">
      <dgm:prSet presAssocID="{0C42687C-21FD-47E4-AED0-34A05DB6EF9D}" presName="parentLin" presStyleCnt="0"/>
      <dgm:spPr/>
    </dgm:pt>
    <dgm:pt modelId="{4293DE11-0EB8-438E-81E0-17EBA4A54F29}" type="pres">
      <dgm:prSet presAssocID="{0C42687C-21FD-47E4-AED0-34A05DB6EF9D}" presName="parentLeftMargin" presStyleLbl="node1" presStyleIdx="0" presStyleCnt="3"/>
      <dgm:spPr/>
    </dgm:pt>
    <dgm:pt modelId="{67A67F8D-993C-4AC8-90BA-0E34D0B715EB}" type="pres">
      <dgm:prSet presAssocID="{0C42687C-21FD-47E4-AED0-34A05DB6EF9D}" presName="parentText" presStyleLbl="node1" presStyleIdx="1" presStyleCnt="3" custScaleX="113607">
        <dgm:presLayoutVars>
          <dgm:chMax val="0"/>
          <dgm:bulletEnabled val="1"/>
        </dgm:presLayoutVars>
      </dgm:prSet>
      <dgm:spPr/>
    </dgm:pt>
    <dgm:pt modelId="{CC82185E-DD94-41ED-B7B0-9F985F11C3C4}" type="pres">
      <dgm:prSet presAssocID="{0C42687C-21FD-47E4-AED0-34A05DB6EF9D}" presName="negativeSpace" presStyleCnt="0"/>
      <dgm:spPr/>
    </dgm:pt>
    <dgm:pt modelId="{5AC59D3A-4BEB-478C-9187-54712C6B06A3}" type="pres">
      <dgm:prSet presAssocID="{0C42687C-21FD-47E4-AED0-34A05DB6EF9D}" presName="childText" presStyleLbl="conFgAcc1" presStyleIdx="1" presStyleCnt="3">
        <dgm:presLayoutVars>
          <dgm:bulletEnabled val="1"/>
        </dgm:presLayoutVars>
      </dgm:prSet>
      <dgm:spPr/>
    </dgm:pt>
    <dgm:pt modelId="{C4298126-0806-466F-90D5-C5ED831570DF}" type="pres">
      <dgm:prSet presAssocID="{669A7E13-7FAD-4034-AF33-1D1830F721EF}" presName="spaceBetweenRectangles" presStyleCnt="0"/>
      <dgm:spPr/>
    </dgm:pt>
    <dgm:pt modelId="{9ADCCE0E-E929-4E99-A106-09AA9245D81B}" type="pres">
      <dgm:prSet presAssocID="{D93F0D2B-209D-4FB5-AD04-58E49B99A0B1}" presName="parentLin" presStyleCnt="0"/>
      <dgm:spPr/>
    </dgm:pt>
    <dgm:pt modelId="{41C753BC-C89E-444D-8197-745CDD597965}" type="pres">
      <dgm:prSet presAssocID="{D93F0D2B-209D-4FB5-AD04-58E49B99A0B1}" presName="parentLeftMargin" presStyleLbl="node1" presStyleIdx="1" presStyleCnt="3"/>
      <dgm:spPr/>
    </dgm:pt>
    <dgm:pt modelId="{450C6AFF-E3AF-4BC0-AA10-BF268C02BAA8}" type="pres">
      <dgm:prSet presAssocID="{D93F0D2B-209D-4FB5-AD04-58E49B99A0B1}" presName="parentText" presStyleLbl="node1" presStyleIdx="2" presStyleCnt="3">
        <dgm:presLayoutVars>
          <dgm:chMax val="0"/>
          <dgm:bulletEnabled val="1"/>
        </dgm:presLayoutVars>
      </dgm:prSet>
      <dgm:spPr/>
    </dgm:pt>
    <dgm:pt modelId="{8FDC5E19-2B28-4E58-B261-68A39011F12B}" type="pres">
      <dgm:prSet presAssocID="{D93F0D2B-209D-4FB5-AD04-58E49B99A0B1}" presName="negativeSpace" presStyleCnt="0"/>
      <dgm:spPr/>
    </dgm:pt>
    <dgm:pt modelId="{AB3F5426-3C1F-447E-82F2-50E6798EA602}" type="pres">
      <dgm:prSet presAssocID="{D93F0D2B-209D-4FB5-AD04-58E49B99A0B1}" presName="childText" presStyleLbl="conFgAcc1" presStyleIdx="2" presStyleCnt="3">
        <dgm:presLayoutVars>
          <dgm:bulletEnabled val="1"/>
        </dgm:presLayoutVars>
      </dgm:prSet>
      <dgm:spPr/>
    </dgm:pt>
  </dgm:ptLst>
  <dgm:cxnLst>
    <dgm:cxn modelId="{6ED42727-47E3-4CC4-B8D2-BD5DCE615A5F}" type="presOf" srcId="{D93F0D2B-209D-4FB5-AD04-58E49B99A0B1}" destId="{450C6AFF-E3AF-4BC0-AA10-BF268C02BAA8}" srcOrd="1" destOrd="0" presId="urn:microsoft.com/office/officeart/2005/8/layout/list1#1"/>
    <dgm:cxn modelId="{F0848A41-A15B-4E3E-80A1-9A9744705BF8}" type="presOf" srcId="{0C42687C-21FD-47E4-AED0-34A05DB6EF9D}" destId="{4293DE11-0EB8-438E-81E0-17EBA4A54F29}" srcOrd="0" destOrd="0" presId="urn:microsoft.com/office/officeart/2005/8/layout/list1#1"/>
    <dgm:cxn modelId="{B71EE865-6F88-4748-97A0-3DD5F9B50422}" type="presOf" srcId="{6ADF8720-104B-4655-934A-1349194E18B4}" destId="{55E81233-8FD3-4455-8A41-8F463991810F}" srcOrd="1" destOrd="0" presId="urn:microsoft.com/office/officeart/2005/8/layout/list1#1"/>
    <dgm:cxn modelId="{A1644856-5B18-483A-9898-89C56B30F32B}" srcId="{BDE5CB0E-587C-44D6-9AE5-EF1770B351CA}" destId="{6ADF8720-104B-4655-934A-1349194E18B4}" srcOrd="0" destOrd="0" parTransId="{2B9AA996-E3C1-43DB-8A62-7C89CF5B9656}" sibTransId="{2DA9BF17-A70E-49AA-8D0D-7BB730BA64BF}"/>
    <dgm:cxn modelId="{DBF8A678-A0C0-4533-93F0-4979C6B9EF6C}" type="presOf" srcId="{0C42687C-21FD-47E4-AED0-34A05DB6EF9D}" destId="{67A67F8D-993C-4AC8-90BA-0E34D0B715EB}" srcOrd="1" destOrd="0" presId="urn:microsoft.com/office/officeart/2005/8/layout/list1#1"/>
    <dgm:cxn modelId="{989C0989-4725-40F4-A883-2D88791139A9}" type="presOf" srcId="{BDE5CB0E-587C-44D6-9AE5-EF1770B351CA}" destId="{661CAEC4-0B06-4BF4-A045-6095252A7A60}" srcOrd="0" destOrd="0" presId="urn:microsoft.com/office/officeart/2005/8/layout/list1#1"/>
    <dgm:cxn modelId="{82E050A9-4B3F-4CDD-A07E-4632C3CFD8B1}" type="presOf" srcId="{6ADF8720-104B-4655-934A-1349194E18B4}" destId="{372F8735-4D07-4F92-B13B-E2945DEFA781}" srcOrd="0" destOrd="0" presId="urn:microsoft.com/office/officeart/2005/8/layout/list1#1"/>
    <dgm:cxn modelId="{D33819AE-E114-42BD-8B3C-EE220C5B2501}" srcId="{BDE5CB0E-587C-44D6-9AE5-EF1770B351CA}" destId="{D93F0D2B-209D-4FB5-AD04-58E49B99A0B1}" srcOrd="2" destOrd="0" parTransId="{74363CC4-6549-4DB8-8BE6-41B99D8DA24E}" sibTransId="{0A30A250-2FB0-4137-BB09-4C4B44334C80}"/>
    <dgm:cxn modelId="{6491B9C1-6E22-46A6-9EEE-7F53DA1B25C6}" type="presOf" srcId="{D93F0D2B-209D-4FB5-AD04-58E49B99A0B1}" destId="{41C753BC-C89E-444D-8197-745CDD597965}" srcOrd="0" destOrd="0" presId="urn:microsoft.com/office/officeart/2005/8/layout/list1#1"/>
    <dgm:cxn modelId="{ABC40BD1-1263-4127-87BA-C06948B7563E}" srcId="{BDE5CB0E-587C-44D6-9AE5-EF1770B351CA}" destId="{0C42687C-21FD-47E4-AED0-34A05DB6EF9D}" srcOrd="1" destOrd="0" parTransId="{D505AD9F-E1C6-477C-8855-4396A1845B2A}" sibTransId="{669A7E13-7FAD-4034-AF33-1D1830F721EF}"/>
    <dgm:cxn modelId="{17A6CC68-6221-4C06-8BB6-7ABE0F612D71}" type="presParOf" srcId="{661CAEC4-0B06-4BF4-A045-6095252A7A60}" destId="{88359DAD-2AD4-410B-BF1B-3DCC1CE3B238}" srcOrd="0" destOrd="0" presId="urn:microsoft.com/office/officeart/2005/8/layout/list1#1"/>
    <dgm:cxn modelId="{B5885D09-EF8B-42B8-B30C-754B97EBE95F}" type="presParOf" srcId="{88359DAD-2AD4-410B-BF1B-3DCC1CE3B238}" destId="{372F8735-4D07-4F92-B13B-E2945DEFA781}" srcOrd="0" destOrd="0" presId="urn:microsoft.com/office/officeart/2005/8/layout/list1#1"/>
    <dgm:cxn modelId="{2C278B3F-F391-4F78-917D-53A7DD67BEA5}" type="presParOf" srcId="{88359DAD-2AD4-410B-BF1B-3DCC1CE3B238}" destId="{55E81233-8FD3-4455-8A41-8F463991810F}" srcOrd="1" destOrd="0" presId="urn:microsoft.com/office/officeart/2005/8/layout/list1#1"/>
    <dgm:cxn modelId="{F3FBCDED-6CAB-4CA3-A7FB-6B2037234A57}" type="presParOf" srcId="{661CAEC4-0B06-4BF4-A045-6095252A7A60}" destId="{1315AFCB-4E4D-4248-8CBB-0B8B36134A70}" srcOrd="1" destOrd="0" presId="urn:microsoft.com/office/officeart/2005/8/layout/list1#1"/>
    <dgm:cxn modelId="{3C1BA57D-3AD7-4CA9-A08F-AE4E8D02FDA6}" type="presParOf" srcId="{661CAEC4-0B06-4BF4-A045-6095252A7A60}" destId="{A13B4C6B-6B4A-40C9-B6A0-29EDC8B4E3C2}" srcOrd="2" destOrd="0" presId="urn:microsoft.com/office/officeart/2005/8/layout/list1#1"/>
    <dgm:cxn modelId="{85CBE9DA-EDCD-4803-9DF8-85E527364A92}" type="presParOf" srcId="{661CAEC4-0B06-4BF4-A045-6095252A7A60}" destId="{96B195BC-3671-496A-B4D1-82F8647621E6}" srcOrd="3" destOrd="0" presId="urn:microsoft.com/office/officeart/2005/8/layout/list1#1"/>
    <dgm:cxn modelId="{BE9DCE6D-808C-4856-9226-49EA9A0FBE28}" type="presParOf" srcId="{661CAEC4-0B06-4BF4-A045-6095252A7A60}" destId="{66923648-D621-4622-AE4C-9898CA12D401}" srcOrd="4" destOrd="0" presId="urn:microsoft.com/office/officeart/2005/8/layout/list1#1"/>
    <dgm:cxn modelId="{4C102916-D8E8-4E04-92C7-C3561CA96FE9}" type="presParOf" srcId="{66923648-D621-4622-AE4C-9898CA12D401}" destId="{4293DE11-0EB8-438E-81E0-17EBA4A54F29}" srcOrd="0" destOrd="0" presId="urn:microsoft.com/office/officeart/2005/8/layout/list1#1"/>
    <dgm:cxn modelId="{3F95E4A7-ED4B-4064-A699-16C5FC27F155}" type="presParOf" srcId="{66923648-D621-4622-AE4C-9898CA12D401}" destId="{67A67F8D-993C-4AC8-90BA-0E34D0B715EB}" srcOrd="1" destOrd="0" presId="urn:microsoft.com/office/officeart/2005/8/layout/list1#1"/>
    <dgm:cxn modelId="{A0F96B78-2515-40A1-9642-EA41556AA5A2}" type="presParOf" srcId="{661CAEC4-0B06-4BF4-A045-6095252A7A60}" destId="{CC82185E-DD94-41ED-B7B0-9F985F11C3C4}" srcOrd="5" destOrd="0" presId="urn:microsoft.com/office/officeart/2005/8/layout/list1#1"/>
    <dgm:cxn modelId="{090DF7F3-7A34-4731-A8D4-8D30E9BA4176}" type="presParOf" srcId="{661CAEC4-0B06-4BF4-A045-6095252A7A60}" destId="{5AC59D3A-4BEB-478C-9187-54712C6B06A3}" srcOrd="6" destOrd="0" presId="urn:microsoft.com/office/officeart/2005/8/layout/list1#1"/>
    <dgm:cxn modelId="{5292A333-D26A-4208-9A03-1AD44D2D304B}" type="presParOf" srcId="{661CAEC4-0B06-4BF4-A045-6095252A7A60}" destId="{C4298126-0806-466F-90D5-C5ED831570DF}" srcOrd="7" destOrd="0" presId="urn:microsoft.com/office/officeart/2005/8/layout/list1#1"/>
    <dgm:cxn modelId="{F9B8FE6B-8C48-4393-89FE-81D8D0194A58}" type="presParOf" srcId="{661CAEC4-0B06-4BF4-A045-6095252A7A60}" destId="{9ADCCE0E-E929-4E99-A106-09AA9245D81B}" srcOrd="8" destOrd="0" presId="urn:microsoft.com/office/officeart/2005/8/layout/list1#1"/>
    <dgm:cxn modelId="{464BF880-5654-4B89-8D60-477E6552A050}" type="presParOf" srcId="{9ADCCE0E-E929-4E99-A106-09AA9245D81B}" destId="{41C753BC-C89E-444D-8197-745CDD597965}" srcOrd="0" destOrd="0" presId="urn:microsoft.com/office/officeart/2005/8/layout/list1#1"/>
    <dgm:cxn modelId="{8D2C97C3-5BFB-4741-BEEF-4444C323FA1E}" type="presParOf" srcId="{9ADCCE0E-E929-4E99-A106-09AA9245D81B}" destId="{450C6AFF-E3AF-4BC0-AA10-BF268C02BAA8}" srcOrd="1" destOrd="0" presId="urn:microsoft.com/office/officeart/2005/8/layout/list1#1"/>
    <dgm:cxn modelId="{35E2CEE4-9154-4605-991D-92A8441A2F92}" type="presParOf" srcId="{661CAEC4-0B06-4BF4-A045-6095252A7A60}" destId="{8FDC5E19-2B28-4E58-B261-68A39011F12B}" srcOrd="9" destOrd="0" presId="urn:microsoft.com/office/officeart/2005/8/layout/list1#1"/>
    <dgm:cxn modelId="{8F7EFB2B-7A68-4598-9608-5E4D3A730EE5}" type="presParOf" srcId="{661CAEC4-0B06-4BF4-A045-6095252A7A60}" destId="{AB3F5426-3C1F-447E-82F2-50E6798EA602}" srcOrd="10" destOrd="0" presId="urn:microsoft.com/office/officeart/2005/8/layout/list1#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DD1AC80-F821-469C-9DA5-BF60C749A754}" type="doc">
      <dgm:prSet loTypeId="urn:microsoft.com/office/officeart/2005/8/layout/StepDownProcess#1" loCatId="process" qsTypeId="urn:microsoft.com/office/officeart/2005/8/quickstyle/simple1#1" qsCatId="simple" csTypeId="urn:microsoft.com/office/officeart/2005/8/colors/accent1_2#1" csCatId="accent1" phldr="1"/>
      <dgm:spPr/>
      <dgm:t>
        <a:bodyPr/>
        <a:lstStyle/>
        <a:p>
          <a:endParaRPr lang="zh-CN" altLang="en-US"/>
        </a:p>
      </dgm:t>
    </dgm:pt>
    <dgm:pt modelId="{CAD8CB86-1B16-4FA5-B6F5-741F14447228}">
      <dgm:prSet phldrT="[文本]" custT="1"/>
      <dgm:spPr>
        <a:solidFill>
          <a:schemeClr val="accent1">
            <a:lumMod val="40000"/>
            <a:lumOff val="60000"/>
          </a:schemeClr>
        </a:solidFill>
      </dgm:spPr>
      <dgm:t>
        <a:bodyPr/>
        <a:lstStyle/>
        <a:p>
          <a:r>
            <a:rPr lang="zh-CN" altLang="en-US" sz="1400" dirty="0">
              <a:solidFill>
                <a:schemeClr val="tx1"/>
              </a:solidFill>
              <a:latin typeface="黑体" panose="02010609060101010101" pitchFamily="49" charset="-122"/>
              <a:ea typeface="黑体" panose="02010609060101010101" pitchFamily="49" charset="-122"/>
            </a:rPr>
            <a:t>传统手段</a:t>
          </a:r>
        </a:p>
      </dgm:t>
    </dgm:pt>
    <dgm:pt modelId="{4EFADF2A-D866-4593-A470-35512C01A790}" type="parTrans" cxnId="{35A1761D-4914-42E9-95BA-71FEF9B49856}">
      <dgm:prSet/>
      <dgm:spPr/>
      <dgm:t>
        <a:bodyPr/>
        <a:lstStyle/>
        <a:p>
          <a:endParaRPr lang="zh-CN" altLang="en-US"/>
        </a:p>
      </dgm:t>
    </dgm:pt>
    <dgm:pt modelId="{7E0DC04F-0856-4832-B44B-5D8B9D555522}" type="sibTrans" cxnId="{35A1761D-4914-42E9-95BA-71FEF9B49856}">
      <dgm:prSet/>
      <dgm:spPr/>
      <dgm:t>
        <a:bodyPr/>
        <a:lstStyle/>
        <a:p>
          <a:endParaRPr lang="zh-CN" altLang="en-US"/>
        </a:p>
      </dgm:t>
    </dgm:pt>
    <dgm:pt modelId="{7192866F-F306-4DA4-B6FE-4BFB15D59AD0}">
      <dgm:prSet phldrT="[文本]" custT="1"/>
      <dgm:spPr/>
      <dgm:t>
        <a:bodyPr/>
        <a:lstStyle/>
        <a:p>
          <a:r>
            <a:rPr lang="zh-CN" altLang="en-US" sz="1400" dirty="0">
              <a:solidFill>
                <a:schemeClr val="tx1"/>
              </a:solidFill>
              <a:latin typeface="黑体" panose="02010609060101010101" pitchFamily="49" charset="-122"/>
              <a:ea typeface="黑体" panose="02010609060101010101" pitchFamily="49" charset="-122"/>
            </a:rPr>
            <a:t>长期包租合同或期租合同</a:t>
          </a:r>
        </a:p>
      </dgm:t>
    </dgm:pt>
    <dgm:pt modelId="{31C211BC-1E6E-4177-A0F8-5727AB65F261}" type="parTrans" cxnId="{7A957497-A825-4945-91FE-EBA9EC7AF926}">
      <dgm:prSet/>
      <dgm:spPr/>
      <dgm:t>
        <a:bodyPr/>
        <a:lstStyle/>
        <a:p>
          <a:endParaRPr lang="zh-CN" altLang="en-US"/>
        </a:p>
      </dgm:t>
    </dgm:pt>
    <dgm:pt modelId="{8FE7A039-CA6F-4411-98E9-2106769DC6C6}" type="sibTrans" cxnId="{7A957497-A825-4945-91FE-EBA9EC7AF926}">
      <dgm:prSet/>
      <dgm:spPr/>
      <dgm:t>
        <a:bodyPr/>
        <a:lstStyle/>
        <a:p>
          <a:endParaRPr lang="zh-CN" altLang="en-US"/>
        </a:p>
      </dgm:t>
    </dgm:pt>
    <dgm:pt modelId="{1C5D30A9-544B-4F27-9AC0-7413AEE824DC}">
      <dgm:prSet phldrT="[文本]" custT="1"/>
      <dgm:spPr/>
      <dgm:t>
        <a:bodyPr/>
        <a:lstStyle/>
        <a:p>
          <a:r>
            <a:rPr lang="zh-CN" altLang="en-US" sz="1400" dirty="0">
              <a:solidFill>
                <a:schemeClr val="tx1"/>
              </a:solidFill>
              <a:latin typeface="黑体" panose="02010609060101010101" pitchFamily="49" charset="-122"/>
              <a:ea typeface="黑体" panose="02010609060101010101" pitchFamily="49" charset="-122"/>
            </a:rPr>
            <a:t>航运指数</a:t>
          </a:r>
          <a:r>
            <a:rPr lang="en-US" altLang="zh-CN" sz="14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BFI</a:t>
          </a:r>
          <a:r>
            <a:rPr lang="en-US" altLang="zh-CN" sz="1400" dirty="0">
              <a:solidFill>
                <a:schemeClr val="tx1"/>
              </a:solidFill>
              <a:latin typeface="黑体" panose="02010609060101010101" pitchFamily="49" charset="-122"/>
              <a:ea typeface="黑体" panose="02010609060101010101" pitchFamily="49" charset="-122"/>
            </a:rPr>
            <a:t>  </a:t>
          </a:r>
          <a:r>
            <a:rPr lang="zh-CN" altLang="en-US" sz="14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运价指数期货</a:t>
          </a:r>
          <a:r>
            <a:rPr lang="en-US" altLang="zh-CN" sz="14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BIFFEX</a:t>
          </a:r>
          <a:endParaRPr lang="zh-CN" altLang="en-US" sz="14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dgm:t>
    </dgm:pt>
    <dgm:pt modelId="{7A2DFD54-3C3E-427F-AC6A-DA7656BB70E7}" type="parTrans" cxnId="{970B7E0E-2D06-4FC1-8D5B-9F7B5772D7A9}">
      <dgm:prSet/>
      <dgm:spPr/>
      <dgm:t>
        <a:bodyPr/>
        <a:lstStyle/>
        <a:p>
          <a:endParaRPr lang="zh-CN" altLang="en-US"/>
        </a:p>
      </dgm:t>
    </dgm:pt>
    <dgm:pt modelId="{84A503AA-AECA-4F44-AB6D-5B68A41019E1}" type="sibTrans" cxnId="{970B7E0E-2D06-4FC1-8D5B-9F7B5772D7A9}">
      <dgm:prSet/>
      <dgm:spPr/>
      <dgm:t>
        <a:bodyPr/>
        <a:lstStyle/>
        <a:p>
          <a:endParaRPr lang="zh-CN" altLang="en-US"/>
        </a:p>
      </dgm:t>
    </dgm:pt>
    <dgm:pt modelId="{F119666B-3211-444F-8BE7-EAE8FF1806E7}">
      <dgm:prSet phldrT="[文本]" custT="1"/>
      <dgm:spPr>
        <a:solidFill>
          <a:schemeClr val="accent1">
            <a:lumMod val="60000"/>
            <a:lumOff val="40000"/>
          </a:schemeClr>
        </a:solidFill>
      </dgm:spPr>
      <dgm:t>
        <a:bodyPr/>
        <a:lstStyle/>
        <a:p>
          <a:r>
            <a:rPr lang="zh-CN" altLang="en-US" sz="1400" dirty="0">
              <a:solidFill>
                <a:schemeClr val="tx1"/>
              </a:solidFill>
              <a:latin typeface="黑体" panose="02010609060101010101" pitchFamily="49" charset="-122"/>
              <a:ea typeface="黑体" panose="02010609060101010101" pitchFamily="49" charset="-122"/>
            </a:rPr>
            <a:t>交叉避险</a:t>
          </a:r>
        </a:p>
      </dgm:t>
    </dgm:pt>
    <dgm:pt modelId="{C9221598-9B02-4774-85EA-5BEB77EF0B48}" type="parTrans" cxnId="{A7401D25-A859-4FC5-BFCE-0C39FAEFB08E}">
      <dgm:prSet/>
      <dgm:spPr/>
      <dgm:t>
        <a:bodyPr/>
        <a:lstStyle/>
        <a:p>
          <a:endParaRPr lang="zh-CN" altLang="en-US"/>
        </a:p>
      </dgm:t>
    </dgm:pt>
    <dgm:pt modelId="{62E15982-29C6-4CEC-8D2A-13703C3C246A}" type="sibTrans" cxnId="{A7401D25-A859-4FC5-BFCE-0C39FAEFB08E}">
      <dgm:prSet/>
      <dgm:spPr/>
      <dgm:t>
        <a:bodyPr/>
        <a:lstStyle/>
        <a:p>
          <a:endParaRPr lang="zh-CN" altLang="en-US"/>
        </a:p>
      </dgm:t>
    </dgm:pt>
    <dgm:pt modelId="{A3724EFD-9FA1-47B7-BA32-D42B14E51B12}">
      <dgm:prSet phldrT="[文本]" custT="1"/>
      <dgm:spPr>
        <a:solidFill>
          <a:schemeClr val="accent1">
            <a:lumMod val="75000"/>
          </a:schemeClr>
        </a:solidFill>
      </dgm:spPr>
      <dgm:t>
        <a:bodyPr/>
        <a:lstStyle/>
        <a:p>
          <a:r>
            <a:rPr lang="zh-CN" altLang="en-US" sz="1400" dirty="0">
              <a:solidFill>
                <a:schemeClr val="bg1"/>
              </a:solidFill>
              <a:latin typeface="黑体" panose="02010609060101010101" pitchFamily="49" charset="-122"/>
              <a:ea typeface="黑体" panose="02010609060101010101" pitchFamily="49" charset="-122"/>
            </a:rPr>
            <a:t>对冲风险</a:t>
          </a:r>
        </a:p>
      </dgm:t>
    </dgm:pt>
    <dgm:pt modelId="{96C804B0-E51F-4D0A-A45E-23EE4FDA8FFE}" type="parTrans" cxnId="{4D142E05-6085-444F-B89A-8F9B4B55014C}">
      <dgm:prSet/>
      <dgm:spPr/>
      <dgm:t>
        <a:bodyPr/>
        <a:lstStyle/>
        <a:p>
          <a:endParaRPr lang="zh-CN" altLang="en-US"/>
        </a:p>
      </dgm:t>
    </dgm:pt>
    <dgm:pt modelId="{49184906-B961-4453-913D-2533E51E8A83}" type="sibTrans" cxnId="{4D142E05-6085-444F-B89A-8F9B4B55014C}">
      <dgm:prSet/>
      <dgm:spPr/>
      <dgm:t>
        <a:bodyPr/>
        <a:lstStyle/>
        <a:p>
          <a:endParaRPr lang="zh-CN" altLang="en-US"/>
        </a:p>
      </dgm:t>
    </dgm:pt>
    <dgm:pt modelId="{B3398BDE-984C-4933-A1E7-CB36CFF3D753}">
      <dgm:prSet phldrT="[文本]" custT="1"/>
      <dgm:spPr>
        <a:solidFill>
          <a:srgbClr val="0D4B8E"/>
        </a:solidFill>
      </dgm:spPr>
      <dgm:t>
        <a:bodyPr/>
        <a:lstStyle/>
        <a:p>
          <a:r>
            <a:rPr lang="en-US" altLang="zh-CN" sz="1400" dirty="0">
              <a:solidFill>
                <a:schemeClr val="bg1"/>
              </a:solidFill>
              <a:latin typeface="黑体" panose="02010609060101010101" pitchFamily="49" charset="-122"/>
              <a:ea typeface="黑体" panose="02010609060101010101" pitchFamily="49" charset="-122"/>
            </a:rPr>
            <a:t>…</a:t>
          </a:r>
          <a:endParaRPr lang="zh-CN" altLang="en-US" sz="1400" dirty="0">
            <a:solidFill>
              <a:schemeClr val="bg1"/>
            </a:solidFill>
            <a:latin typeface="黑体" panose="02010609060101010101" pitchFamily="49" charset="-122"/>
            <a:ea typeface="黑体" panose="02010609060101010101" pitchFamily="49" charset="-122"/>
          </a:endParaRPr>
        </a:p>
      </dgm:t>
    </dgm:pt>
    <dgm:pt modelId="{6D9196B9-7C58-4C5C-91DC-3D699197CCB9}" type="parTrans" cxnId="{1426B5E0-CDDA-4807-AC61-8B630E6F2859}">
      <dgm:prSet/>
      <dgm:spPr/>
      <dgm:t>
        <a:bodyPr/>
        <a:lstStyle/>
        <a:p>
          <a:endParaRPr lang="zh-CN" altLang="en-US"/>
        </a:p>
      </dgm:t>
    </dgm:pt>
    <dgm:pt modelId="{4F68B218-7AD4-4496-B6A0-2C755403E232}" type="sibTrans" cxnId="{1426B5E0-CDDA-4807-AC61-8B630E6F2859}">
      <dgm:prSet/>
      <dgm:spPr/>
      <dgm:t>
        <a:bodyPr/>
        <a:lstStyle/>
        <a:p>
          <a:endParaRPr lang="zh-CN" altLang="en-US"/>
        </a:p>
      </dgm:t>
    </dgm:pt>
    <dgm:pt modelId="{1C7C982F-442D-4FA5-AB6E-600811DD605D}">
      <dgm:prSet phldrT="[文本]" custT="1"/>
      <dgm:spPr>
        <a:solidFill>
          <a:schemeClr val="accent1">
            <a:lumMod val="75000"/>
          </a:schemeClr>
        </a:solidFill>
      </dgm:spPr>
      <dgm:t>
        <a:bodyPr/>
        <a:lstStyle/>
        <a:p>
          <a:r>
            <a:rPr lang="zh-CN" altLang="en-US" sz="1400" dirty="0">
              <a:solidFill>
                <a:schemeClr val="tx1"/>
              </a:solidFill>
              <a:latin typeface="黑体" panose="02010609060101010101" pitchFamily="49" charset="-122"/>
              <a:ea typeface="黑体" panose="02010609060101010101" pitchFamily="49" charset="-122"/>
            </a:rPr>
            <a:t>远期运费协议</a:t>
          </a:r>
          <a:r>
            <a:rPr lang="en-US" altLang="zh-CN" sz="14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FFA</a:t>
          </a:r>
          <a:endParaRPr lang="zh-CN" altLang="en-US" sz="14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dgm:t>
    </dgm:pt>
    <dgm:pt modelId="{DCA39788-ACAB-4661-90D0-B118D2635ADE}" type="parTrans" cxnId="{BCE29993-6248-4BEE-915E-927CD1D6F880}">
      <dgm:prSet/>
      <dgm:spPr/>
      <dgm:t>
        <a:bodyPr/>
        <a:lstStyle/>
        <a:p>
          <a:endParaRPr lang="zh-CN" altLang="en-US"/>
        </a:p>
      </dgm:t>
    </dgm:pt>
    <dgm:pt modelId="{13A826D4-BB43-4B49-A942-34A6036DE013}" type="sibTrans" cxnId="{BCE29993-6248-4BEE-915E-927CD1D6F880}">
      <dgm:prSet/>
      <dgm:spPr/>
      <dgm:t>
        <a:bodyPr/>
        <a:lstStyle/>
        <a:p>
          <a:endParaRPr lang="zh-CN" altLang="en-US"/>
        </a:p>
      </dgm:t>
    </dgm:pt>
    <dgm:pt modelId="{04C0227D-FC44-46D6-9C6F-04555AD18422}">
      <dgm:prSet phldrT="[文本]" custT="1"/>
      <dgm:spPr>
        <a:solidFill>
          <a:schemeClr val="accent1">
            <a:lumMod val="75000"/>
          </a:schemeClr>
        </a:solidFill>
      </dgm:spPr>
      <dgm:t>
        <a:bodyPr/>
        <a:lstStyle/>
        <a:p>
          <a:r>
            <a:rPr lang="zh-CN" altLang="en-US" sz="1400" dirty="0">
              <a:solidFill>
                <a:schemeClr val="tx1"/>
              </a:solidFill>
              <a:latin typeface="黑体" panose="02010609060101010101" pitchFamily="49" charset="-122"/>
              <a:ea typeface="黑体" panose="02010609060101010101" pitchFamily="49" charset="-122"/>
            </a:rPr>
            <a:t>集装箱运费掉期协议</a:t>
          </a:r>
        </a:p>
      </dgm:t>
    </dgm:pt>
    <dgm:pt modelId="{73C6354D-3B52-4782-86B7-D386FBF435DE}" type="parTrans" cxnId="{931F7249-721F-47F7-818F-360EC2BF9C17}">
      <dgm:prSet/>
      <dgm:spPr/>
      <dgm:t>
        <a:bodyPr/>
        <a:lstStyle/>
        <a:p>
          <a:endParaRPr lang="zh-CN" altLang="en-US"/>
        </a:p>
      </dgm:t>
    </dgm:pt>
    <dgm:pt modelId="{698DE486-3D6C-49F0-B0C8-3768C9A06BB2}" type="sibTrans" cxnId="{931F7249-721F-47F7-818F-360EC2BF9C17}">
      <dgm:prSet/>
      <dgm:spPr/>
      <dgm:t>
        <a:bodyPr/>
        <a:lstStyle/>
        <a:p>
          <a:endParaRPr lang="zh-CN" altLang="en-US"/>
        </a:p>
      </dgm:t>
    </dgm:pt>
    <dgm:pt modelId="{4CB4710C-4696-43C0-8D17-E5C2CA5D51CB}" type="pres">
      <dgm:prSet presAssocID="{6DD1AC80-F821-469C-9DA5-BF60C749A754}" presName="rootnode" presStyleCnt="0">
        <dgm:presLayoutVars>
          <dgm:chMax/>
          <dgm:chPref/>
          <dgm:dir/>
          <dgm:animLvl val="lvl"/>
        </dgm:presLayoutVars>
      </dgm:prSet>
      <dgm:spPr/>
    </dgm:pt>
    <dgm:pt modelId="{E13CA4A4-2F51-4293-A959-84D4F93415DC}" type="pres">
      <dgm:prSet presAssocID="{CAD8CB86-1B16-4FA5-B6F5-741F14447228}" presName="composite" presStyleCnt="0"/>
      <dgm:spPr/>
    </dgm:pt>
    <dgm:pt modelId="{84E532F5-953D-4405-BB4B-C85484DCC39A}" type="pres">
      <dgm:prSet presAssocID="{CAD8CB86-1B16-4FA5-B6F5-741F14447228}" presName="bentUpArrow1" presStyleLbl="alignImgPlace1" presStyleIdx="0" presStyleCnt="3" custScaleX="41382" custScaleY="38881" custLinFactNeighborX="21290" custLinFactNeighborY="-26401"/>
      <dgm:spPr/>
    </dgm:pt>
    <dgm:pt modelId="{B8F97942-D7FA-4ED6-9512-5221F05DA6A3}" type="pres">
      <dgm:prSet presAssocID="{CAD8CB86-1B16-4FA5-B6F5-741F14447228}" presName="ParentText" presStyleLbl="node1" presStyleIdx="0" presStyleCnt="4" custScaleX="58788" custScaleY="30277" custLinFactNeighborX="16803" custLinFactNeighborY="28969">
        <dgm:presLayoutVars>
          <dgm:chMax val="1"/>
          <dgm:chPref val="1"/>
          <dgm:bulletEnabled val="1"/>
        </dgm:presLayoutVars>
      </dgm:prSet>
      <dgm:spPr/>
    </dgm:pt>
    <dgm:pt modelId="{6AFAD29E-B5FD-46E1-9E0F-6FAF07469E75}" type="pres">
      <dgm:prSet presAssocID="{CAD8CB86-1B16-4FA5-B6F5-741F14447228}" presName="ChildText" presStyleLbl="revTx" presStyleIdx="0" presStyleCnt="3" custScaleX="255174" custScaleY="30367" custLinFactNeighborX="91280" custLinFactNeighborY="38752">
        <dgm:presLayoutVars>
          <dgm:chMax val="0"/>
          <dgm:chPref val="0"/>
          <dgm:bulletEnabled val="1"/>
        </dgm:presLayoutVars>
      </dgm:prSet>
      <dgm:spPr/>
    </dgm:pt>
    <dgm:pt modelId="{283216D5-1467-4CE1-B815-96EF513FB3CF}" type="pres">
      <dgm:prSet presAssocID="{7E0DC04F-0856-4832-B44B-5D8B9D555522}" presName="sibTrans" presStyleCnt="0"/>
      <dgm:spPr/>
    </dgm:pt>
    <dgm:pt modelId="{0722EA69-B188-4B85-BE57-E8ACBD2B6FC7}" type="pres">
      <dgm:prSet presAssocID="{F119666B-3211-444F-8BE7-EAE8FF1806E7}" presName="composite" presStyleCnt="0"/>
      <dgm:spPr/>
    </dgm:pt>
    <dgm:pt modelId="{35FC6A4B-6F93-4E4B-A98C-B45CF5E93328}" type="pres">
      <dgm:prSet presAssocID="{F119666B-3211-444F-8BE7-EAE8FF1806E7}" presName="bentUpArrow1" presStyleLbl="alignImgPlace1" presStyleIdx="1" presStyleCnt="3" custScaleX="45400" custScaleY="39950" custLinFactNeighborX="-52841" custLinFactNeighborY="-21478"/>
      <dgm:spPr/>
    </dgm:pt>
    <dgm:pt modelId="{0BAA5765-F8E1-4509-8AB9-24ACFA062830}" type="pres">
      <dgm:prSet presAssocID="{F119666B-3211-444F-8BE7-EAE8FF1806E7}" presName="ParentText" presStyleLbl="node1" presStyleIdx="1" presStyleCnt="4" custScaleX="58788" custScaleY="30277" custLinFactNeighborX="-44777" custLinFactNeighborY="28651">
        <dgm:presLayoutVars>
          <dgm:chMax val="1"/>
          <dgm:chPref val="1"/>
          <dgm:bulletEnabled val="1"/>
        </dgm:presLayoutVars>
      </dgm:prSet>
      <dgm:spPr/>
    </dgm:pt>
    <dgm:pt modelId="{0D614310-F000-4591-85BE-99209C8C0657}" type="pres">
      <dgm:prSet presAssocID="{F119666B-3211-444F-8BE7-EAE8FF1806E7}" presName="ChildText" presStyleLbl="revTx" presStyleIdx="1" presStyleCnt="3" custScaleX="333569" custScaleY="25284" custLinFactNeighborX="51895" custLinFactNeighborY="40626">
        <dgm:presLayoutVars>
          <dgm:chMax val="0"/>
          <dgm:chPref val="0"/>
          <dgm:bulletEnabled val="1"/>
        </dgm:presLayoutVars>
      </dgm:prSet>
      <dgm:spPr/>
    </dgm:pt>
    <dgm:pt modelId="{33C22D24-4C1C-4796-9E82-793CB5B82C47}" type="pres">
      <dgm:prSet presAssocID="{62E15982-29C6-4CEC-8D2A-13703C3C246A}" presName="sibTrans" presStyleCnt="0"/>
      <dgm:spPr/>
    </dgm:pt>
    <dgm:pt modelId="{B57FFCBF-962E-490F-8121-C86845AF46BF}" type="pres">
      <dgm:prSet presAssocID="{A3724EFD-9FA1-47B7-BA32-D42B14E51B12}" presName="composite" presStyleCnt="0"/>
      <dgm:spPr/>
    </dgm:pt>
    <dgm:pt modelId="{97AF5082-B2A2-45C8-8948-839DD628268D}" type="pres">
      <dgm:prSet presAssocID="{A3724EFD-9FA1-47B7-BA32-D42B14E51B12}" presName="bentUpArrow1" presStyleLbl="alignImgPlace1" presStyleIdx="2" presStyleCnt="3" custScaleX="48228" custScaleY="37417" custLinFactNeighborX="-65394" custLinFactNeighborY="-26514"/>
      <dgm:spPr/>
    </dgm:pt>
    <dgm:pt modelId="{42380AC1-7AD8-4D5F-95A9-2E821641564F}" type="pres">
      <dgm:prSet presAssocID="{A3724EFD-9FA1-47B7-BA32-D42B14E51B12}" presName="ParentText" presStyleLbl="node1" presStyleIdx="2" presStyleCnt="4" custScaleX="59003" custScaleY="29780" custLinFactNeighborX="-52757" custLinFactNeighborY="17531">
        <dgm:presLayoutVars>
          <dgm:chMax val="1"/>
          <dgm:chPref val="1"/>
          <dgm:bulletEnabled val="1"/>
        </dgm:presLayoutVars>
      </dgm:prSet>
      <dgm:spPr/>
    </dgm:pt>
    <dgm:pt modelId="{4CC8ECAC-4118-47E9-AE42-25C61A36C409}" type="pres">
      <dgm:prSet presAssocID="{A3724EFD-9FA1-47B7-BA32-D42B14E51B12}" presName="ChildText" presStyleLbl="revTx" presStyleIdx="2" presStyleCnt="3" custScaleX="208750" custScaleY="59553" custLinFactNeighborX="-24015" custLinFactNeighborY="21794">
        <dgm:presLayoutVars>
          <dgm:chMax val="0"/>
          <dgm:chPref val="0"/>
          <dgm:bulletEnabled val="1"/>
        </dgm:presLayoutVars>
      </dgm:prSet>
      <dgm:spPr>
        <a:noFill/>
      </dgm:spPr>
    </dgm:pt>
    <dgm:pt modelId="{F7FA9381-0EE8-4CAC-9545-A38747C507B7}" type="pres">
      <dgm:prSet presAssocID="{49184906-B961-4453-913D-2533E51E8A83}" presName="sibTrans" presStyleCnt="0"/>
      <dgm:spPr/>
    </dgm:pt>
    <dgm:pt modelId="{0A321C61-A2EB-40DA-9E20-C887FAC6D6FF}" type="pres">
      <dgm:prSet presAssocID="{B3398BDE-984C-4933-A1E7-CB36CFF3D753}" presName="composite" presStyleCnt="0"/>
      <dgm:spPr/>
    </dgm:pt>
    <dgm:pt modelId="{F880AEF0-ABA4-424C-B63E-9BAFCD743A87}" type="pres">
      <dgm:prSet presAssocID="{B3398BDE-984C-4933-A1E7-CB36CFF3D753}" presName="ParentText" presStyleLbl="node1" presStyleIdx="3" presStyleCnt="4" custScaleX="59003" custScaleY="29780" custLinFactNeighborX="-76364" custLinFactNeighborY="24647">
        <dgm:presLayoutVars>
          <dgm:chMax val="1"/>
          <dgm:chPref val="1"/>
          <dgm:bulletEnabled val="1"/>
        </dgm:presLayoutVars>
      </dgm:prSet>
      <dgm:spPr/>
    </dgm:pt>
  </dgm:ptLst>
  <dgm:cxnLst>
    <dgm:cxn modelId="{4D142E05-6085-444F-B89A-8F9B4B55014C}" srcId="{6DD1AC80-F821-469C-9DA5-BF60C749A754}" destId="{A3724EFD-9FA1-47B7-BA32-D42B14E51B12}" srcOrd="2" destOrd="0" parTransId="{96C804B0-E51F-4D0A-A45E-23EE4FDA8FFE}" sibTransId="{49184906-B961-4453-913D-2533E51E8A83}"/>
    <dgm:cxn modelId="{970B7E0E-2D06-4FC1-8D5B-9F7B5772D7A9}" srcId="{F119666B-3211-444F-8BE7-EAE8FF1806E7}" destId="{1C5D30A9-544B-4F27-9AC0-7413AEE824DC}" srcOrd="0" destOrd="0" parTransId="{7A2DFD54-3C3E-427F-AC6A-DA7656BB70E7}" sibTransId="{84A503AA-AECA-4F44-AB6D-5B68A41019E1}"/>
    <dgm:cxn modelId="{35A1761D-4914-42E9-95BA-71FEF9B49856}" srcId="{6DD1AC80-F821-469C-9DA5-BF60C749A754}" destId="{CAD8CB86-1B16-4FA5-B6F5-741F14447228}" srcOrd="0" destOrd="0" parTransId="{4EFADF2A-D866-4593-A470-35512C01A790}" sibTransId="{7E0DC04F-0856-4832-B44B-5D8B9D555522}"/>
    <dgm:cxn modelId="{A7401D25-A859-4FC5-BFCE-0C39FAEFB08E}" srcId="{6DD1AC80-F821-469C-9DA5-BF60C749A754}" destId="{F119666B-3211-444F-8BE7-EAE8FF1806E7}" srcOrd="1" destOrd="0" parTransId="{C9221598-9B02-4774-85EA-5BEB77EF0B48}" sibTransId="{62E15982-29C6-4CEC-8D2A-13703C3C246A}"/>
    <dgm:cxn modelId="{7D2C8531-7C2D-49C2-9850-7DD26C212E1C}" type="presOf" srcId="{1C5D30A9-544B-4F27-9AC0-7413AEE824DC}" destId="{0D614310-F000-4591-85BE-99209C8C0657}" srcOrd="0" destOrd="0" presId="urn:microsoft.com/office/officeart/2005/8/layout/StepDownProcess#1"/>
    <dgm:cxn modelId="{C6793F3C-74BC-42AF-BA2A-5800EA7DB2F6}" type="presOf" srcId="{04C0227D-FC44-46D6-9C6F-04555AD18422}" destId="{4CC8ECAC-4118-47E9-AE42-25C61A36C409}" srcOrd="0" destOrd="1" presId="urn:microsoft.com/office/officeart/2005/8/layout/StepDownProcess#1"/>
    <dgm:cxn modelId="{931F7249-721F-47F7-818F-360EC2BF9C17}" srcId="{A3724EFD-9FA1-47B7-BA32-D42B14E51B12}" destId="{04C0227D-FC44-46D6-9C6F-04555AD18422}" srcOrd="1" destOrd="0" parTransId="{73C6354D-3B52-4782-86B7-D386FBF435DE}" sibTransId="{698DE486-3D6C-49F0-B0C8-3768C9A06BB2}"/>
    <dgm:cxn modelId="{1FA96B4C-D511-4203-8541-CE72E36C1C66}" type="presOf" srcId="{A3724EFD-9FA1-47B7-BA32-D42B14E51B12}" destId="{42380AC1-7AD8-4D5F-95A9-2E821641564F}" srcOrd="0" destOrd="0" presId="urn:microsoft.com/office/officeart/2005/8/layout/StepDownProcess#1"/>
    <dgm:cxn modelId="{37B5EB50-F1FD-48FB-915E-19DDC89E72DB}" type="presOf" srcId="{7192866F-F306-4DA4-B6FE-4BFB15D59AD0}" destId="{6AFAD29E-B5FD-46E1-9E0F-6FAF07469E75}" srcOrd="0" destOrd="0" presId="urn:microsoft.com/office/officeart/2005/8/layout/StepDownProcess#1"/>
    <dgm:cxn modelId="{9A666172-7059-4B2C-9ACE-F4A1C61BBC3A}" type="presOf" srcId="{F119666B-3211-444F-8BE7-EAE8FF1806E7}" destId="{0BAA5765-F8E1-4509-8AB9-24ACFA062830}" srcOrd="0" destOrd="0" presId="urn:microsoft.com/office/officeart/2005/8/layout/StepDownProcess#1"/>
    <dgm:cxn modelId="{DA019153-1FC5-40E5-8D74-4979C7357922}" type="presOf" srcId="{6DD1AC80-F821-469C-9DA5-BF60C749A754}" destId="{4CB4710C-4696-43C0-8D17-E5C2CA5D51CB}" srcOrd="0" destOrd="0" presId="urn:microsoft.com/office/officeart/2005/8/layout/StepDownProcess#1"/>
    <dgm:cxn modelId="{A8AFE374-6804-483A-90BE-FB521FB54BCA}" type="presOf" srcId="{B3398BDE-984C-4933-A1E7-CB36CFF3D753}" destId="{F880AEF0-ABA4-424C-B63E-9BAFCD743A87}" srcOrd="0" destOrd="0" presId="urn:microsoft.com/office/officeart/2005/8/layout/StepDownProcess#1"/>
    <dgm:cxn modelId="{BCE29993-6248-4BEE-915E-927CD1D6F880}" srcId="{A3724EFD-9FA1-47B7-BA32-D42B14E51B12}" destId="{1C7C982F-442D-4FA5-AB6E-600811DD605D}" srcOrd="0" destOrd="0" parTransId="{DCA39788-ACAB-4661-90D0-B118D2635ADE}" sibTransId="{13A826D4-BB43-4B49-A942-34A6036DE013}"/>
    <dgm:cxn modelId="{7A957497-A825-4945-91FE-EBA9EC7AF926}" srcId="{CAD8CB86-1B16-4FA5-B6F5-741F14447228}" destId="{7192866F-F306-4DA4-B6FE-4BFB15D59AD0}" srcOrd="0" destOrd="0" parTransId="{31C211BC-1E6E-4177-A0F8-5727AB65F261}" sibTransId="{8FE7A039-CA6F-4411-98E9-2106769DC6C6}"/>
    <dgm:cxn modelId="{5BB8BCB2-55E8-4CDE-AA6E-F4532024F5B6}" type="presOf" srcId="{1C7C982F-442D-4FA5-AB6E-600811DD605D}" destId="{4CC8ECAC-4118-47E9-AE42-25C61A36C409}" srcOrd="0" destOrd="0" presId="urn:microsoft.com/office/officeart/2005/8/layout/StepDownProcess#1"/>
    <dgm:cxn modelId="{086934CD-3395-4F8F-AE12-E861A20D864D}" type="presOf" srcId="{CAD8CB86-1B16-4FA5-B6F5-741F14447228}" destId="{B8F97942-D7FA-4ED6-9512-5221F05DA6A3}" srcOrd="0" destOrd="0" presId="urn:microsoft.com/office/officeart/2005/8/layout/StepDownProcess#1"/>
    <dgm:cxn modelId="{1426B5E0-CDDA-4807-AC61-8B630E6F2859}" srcId="{6DD1AC80-F821-469C-9DA5-BF60C749A754}" destId="{B3398BDE-984C-4933-A1E7-CB36CFF3D753}" srcOrd="3" destOrd="0" parTransId="{6D9196B9-7C58-4C5C-91DC-3D699197CCB9}" sibTransId="{4F68B218-7AD4-4496-B6A0-2C755403E232}"/>
    <dgm:cxn modelId="{BD92B9F5-C4F1-40E4-8BDC-70D455ABC757}" type="presParOf" srcId="{4CB4710C-4696-43C0-8D17-E5C2CA5D51CB}" destId="{E13CA4A4-2F51-4293-A959-84D4F93415DC}" srcOrd="0" destOrd="0" presId="urn:microsoft.com/office/officeart/2005/8/layout/StepDownProcess#1"/>
    <dgm:cxn modelId="{A039F1F9-B96C-4CCB-B46F-3F03B449B27E}" type="presParOf" srcId="{E13CA4A4-2F51-4293-A959-84D4F93415DC}" destId="{84E532F5-953D-4405-BB4B-C85484DCC39A}" srcOrd="0" destOrd="0" presId="urn:microsoft.com/office/officeart/2005/8/layout/StepDownProcess#1"/>
    <dgm:cxn modelId="{EEF7AD7E-C507-40C5-B526-12C9378C3D64}" type="presParOf" srcId="{E13CA4A4-2F51-4293-A959-84D4F93415DC}" destId="{B8F97942-D7FA-4ED6-9512-5221F05DA6A3}" srcOrd="1" destOrd="0" presId="urn:microsoft.com/office/officeart/2005/8/layout/StepDownProcess#1"/>
    <dgm:cxn modelId="{7F3B0E04-0B29-4F86-A989-4ACB6088EA14}" type="presParOf" srcId="{E13CA4A4-2F51-4293-A959-84D4F93415DC}" destId="{6AFAD29E-B5FD-46E1-9E0F-6FAF07469E75}" srcOrd="2" destOrd="0" presId="urn:microsoft.com/office/officeart/2005/8/layout/StepDownProcess#1"/>
    <dgm:cxn modelId="{9F4822E5-79D6-4D84-971A-C145DAB7B9FD}" type="presParOf" srcId="{4CB4710C-4696-43C0-8D17-E5C2CA5D51CB}" destId="{283216D5-1467-4CE1-B815-96EF513FB3CF}" srcOrd="1" destOrd="0" presId="urn:microsoft.com/office/officeart/2005/8/layout/StepDownProcess#1"/>
    <dgm:cxn modelId="{A782CB54-E303-4F1D-9876-7E242ECD04CF}" type="presParOf" srcId="{4CB4710C-4696-43C0-8D17-E5C2CA5D51CB}" destId="{0722EA69-B188-4B85-BE57-E8ACBD2B6FC7}" srcOrd="2" destOrd="0" presId="urn:microsoft.com/office/officeart/2005/8/layout/StepDownProcess#1"/>
    <dgm:cxn modelId="{56BDAED7-8558-476C-B47D-C4A6C8C530F7}" type="presParOf" srcId="{0722EA69-B188-4B85-BE57-E8ACBD2B6FC7}" destId="{35FC6A4B-6F93-4E4B-A98C-B45CF5E93328}" srcOrd="0" destOrd="0" presId="urn:microsoft.com/office/officeart/2005/8/layout/StepDownProcess#1"/>
    <dgm:cxn modelId="{D61FA214-5956-48F5-B5D1-19190C0E1485}" type="presParOf" srcId="{0722EA69-B188-4B85-BE57-E8ACBD2B6FC7}" destId="{0BAA5765-F8E1-4509-8AB9-24ACFA062830}" srcOrd="1" destOrd="0" presId="urn:microsoft.com/office/officeart/2005/8/layout/StepDownProcess#1"/>
    <dgm:cxn modelId="{94D0629F-5BDF-418C-B72F-602C97CA47E5}" type="presParOf" srcId="{0722EA69-B188-4B85-BE57-E8ACBD2B6FC7}" destId="{0D614310-F000-4591-85BE-99209C8C0657}" srcOrd="2" destOrd="0" presId="urn:microsoft.com/office/officeart/2005/8/layout/StepDownProcess#1"/>
    <dgm:cxn modelId="{C9707057-CE9C-4621-B99B-0E34174AA80E}" type="presParOf" srcId="{4CB4710C-4696-43C0-8D17-E5C2CA5D51CB}" destId="{33C22D24-4C1C-4796-9E82-793CB5B82C47}" srcOrd="3" destOrd="0" presId="urn:microsoft.com/office/officeart/2005/8/layout/StepDownProcess#1"/>
    <dgm:cxn modelId="{E12C9E0F-220B-4E06-B054-063D047FB5D8}" type="presParOf" srcId="{4CB4710C-4696-43C0-8D17-E5C2CA5D51CB}" destId="{B57FFCBF-962E-490F-8121-C86845AF46BF}" srcOrd="4" destOrd="0" presId="urn:microsoft.com/office/officeart/2005/8/layout/StepDownProcess#1"/>
    <dgm:cxn modelId="{495AB4BF-2931-4D53-BB91-3BADAAF1BB11}" type="presParOf" srcId="{B57FFCBF-962E-490F-8121-C86845AF46BF}" destId="{97AF5082-B2A2-45C8-8948-839DD628268D}" srcOrd="0" destOrd="0" presId="urn:microsoft.com/office/officeart/2005/8/layout/StepDownProcess#1"/>
    <dgm:cxn modelId="{93EA7B67-7624-4540-AB8F-3DA0DCA29FAD}" type="presParOf" srcId="{B57FFCBF-962E-490F-8121-C86845AF46BF}" destId="{42380AC1-7AD8-4D5F-95A9-2E821641564F}" srcOrd="1" destOrd="0" presId="urn:microsoft.com/office/officeart/2005/8/layout/StepDownProcess#1"/>
    <dgm:cxn modelId="{D5C4A516-7DA2-4533-8955-340AE2483932}" type="presParOf" srcId="{B57FFCBF-962E-490F-8121-C86845AF46BF}" destId="{4CC8ECAC-4118-47E9-AE42-25C61A36C409}" srcOrd="2" destOrd="0" presId="urn:microsoft.com/office/officeart/2005/8/layout/StepDownProcess#1"/>
    <dgm:cxn modelId="{D4DFEEC1-EA54-4F56-97F1-288A66705AFB}" type="presParOf" srcId="{4CB4710C-4696-43C0-8D17-E5C2CA5D51CB}" destId="{F7FA9381-0EE8-4CAC-9545-A38747C507B7}" srcOrd="5" destOrd="0" presId="urn:microsoft.com/office/officeart/2005/8/layout/StepDownProcess#1"/>
    <dgm:cxn modelId="{C71C3194-5A4A-4ECC-A8AD-1B649AE896BB}" type="presParOf" srcId="{4CB4710C-4696-43C0-8D17-E5C2CA5D51CB}" destId="{0A321C61-A2EB-40DA-9E20-C887FAC6D6FF}" srcOrd="6" destOrd="0" presId="urn:microsoft.com/office/officeart/2005/8/layout/StepDownProcess#1"/>
    <dgm:cxn modelId="{50BA51A6-36CF-4375-B5AF-FB21CD2C895A}" type="presParOf" srcId="{0A321C61-A2EB-40DA-9E20-C887FAC6D6FF}" destId="{F880AEF0-ABA4-424C-B63E-9BAFCD743A87}" srcOrd="0" destOrd="0" presId="urn:microsoft.com/office/officeart/2005/8/layout/StepDownProcess#1"/>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318EA1B-EFA2-4256-A317-6C96484B4FE7}" type="doc">
      <dgm:prSet loTypeId="urn:microsoft.com/office/officeart/2005/8/layout/equation2#1" loCatId="relationship" qsTypeId="urn:microsoft.com/office/officeart/2005/8/quickstyle/simple1#2" qsCatId="simple" csTypeId="urn:microsoft.com/office/officeart/2005/8/colors/accent1_2#2" csCatId="accent1" phldr="1"/>
      <dgm:spPr/>
    </dgm:pt>
    <dgm:pt modelId="{B7E1F268-B478-4CA6-B6C8-9759F6E10B55}">
      <dgm:prSet phldrT="[文本]" custT="1"/>
      <dgm:spPr>
        <a:noFill/>
        <a:ln>
          <a:noFill/>
        </a:ln>
      </dgm:spPr>
      <dgm:t>
        <a:bodyPr/>
        <a:lstStyle/>
        <a:p>
          <a:pPr algn="just"/>
          <a:r>
            <a:rPr lang="zh-CN" altLang="en-US" sz="14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程租船市场上船的船型、新旧程度等都不相同，又可能在不同的航线上，租金不会完全相同。</a:t>
          </a:r>
        </a:p>
      </dgm:t>
    </dgm:pt>
    <dgm:pt modelId="{8F1A3F2E-602F-4F36-BCE1-EF9AF030C487}" type="parTrans" cxnId="{4D1AD9D8-6957-4562-8EBC-5481B38B9B40}">
      <dgm:prSet/>
      <dgm:spPr/>
      <dgm:t>
        <a:bodyPr/>
        <a:lstStyle/>
        <a:p>
          <a:endParaRPr lang="zh-CN" altLang="en-US" b="1"/>
        </a:p>
      </dgm:t>
    </dgm:pt>
    <dgm:pt modelId="{737E77D9-B8E6-4445-9CD1-29F94AAE4B67}" type="sibTrans" cxnId="{4D1AD9D8-6957-4562-8EBC-5481B38B9B40}">
      <dgm:prSet custT="1"/>
      <dgm:spPr>
        <a:solidFill>
          <a:srgbClr val="0D4B8E"/>
        </a:solidFill>
      </dgm:spPr>
      <dgm:t>
        <a:bodyPr/>
        <a:lstStyle/>
        <a:p>
          <a:pPr algn="just"/>
          <a:endParaRPr lang="zh-CN" altLang="en-US" sz="1400" b="1">
            <a:latin typeface="Times New Roman" panose="02020603050405020304" pitchFamily="18" charset="0"/>
            <a:ea typeface="黑体" panose="02010609060101010101" pitchFamily="49" charset="-122"/>
            <a:cs typeface="Times New Roman" panose="02020603050405020304" pitchFamily="18" charset="0"/>
          </a:endParaRPr>
        </a:p>
      </dgm:t>
    </dgm:pt>
    <dgm:pt modelId="{0A832E59-DB16-4BD2-8D00-FE67861DA3E6}">
      <dgm:prSet phldrT="[文本]" custT="1"/>
      <dgm:spPr>
        <a:noFill/>
        <a:ln>
          <a:noFill/>
        </a:ln>
      </dgm:spPr>
      <dgm:t>
        <a:bodyPr/>
        <a:lstStyle/>
        <a:p>
          <a:pPr algn="just"/>
          <a:r>
            <a:rPr lang="zh-CN" altLang="en-US" sz="14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市场预测趋势类似，没有货主或船东会先签一个高价的租船合同替你承受降价损失。</a:t>
          </a:r>
        </a:p>
      </dgm:t>
    </dgm:pt>
    <dgm:pt modelId="{B976AFC1-D85F-4647-9CF4-C8DD7F9E78D2}" type="parTrans" cxnId="{B17C761A-5563-4552-8058-CEB1613464AD}">
      <dgm:prSet/>
      <dgm:spPr/>
      <dgm:t>
        <a:bodyPr/>
        <a:lstStyle/>
        <a:p>
          <a:endParaRPr lang="zh-CN" altLang="en-US" b="1"/>
        </a:p>
      </dgm:t>
    </dgm:pt>
    <dgm:pt modelId="{A7C72EE2-B23D-44EC-8D44-B253AE55ABF8}" type="sibTrans" cxnId="{B17C761A-5563-4552-8058-CEB1613464AD}">
      <dgm:prSet custT="1"/>
      <dgm:spPr>
        <a:solidFill>
          <a:srgbClr val="C00000"/>
        </a:solidFill>
      </dgm:spPr>
      <dgm:t>
        <a:bodyPr/>
        <a:lstStyle/>
        <a:p>
          <a:pPr algn="just"/>
          <a:endParaRPr lang="zh-CN" altLang="en-US" sz="1400" b="1">
            <a:latin typeface="Times New Roman" panose="02020603050405020304" pitchFamily="18" charset="0"/>
            <a:ea typeface="黑体" panose="02010609060101010101" pitchFamily="49" charset="-122"/>
            <a:cs typeface="Times New Roman" panose="02020603050405020304" pitchFamily="18" charset="0"/>
          </a:endParaRPr>
        </a:p>
      </dgm:t>
    </dgm:pt>
    <dgm:pt modelId="{284D8E25-90A2-4A39-9A38-AE4A39262505}">
      <dgm:prSet phldrT="[文本]" custT="1"/>
      <dgm:spPr>
        <a:noFill/>
        <a:ln>
          <a:noFill/>
        </a:ln>
      </dgm:spPr>
      <dgm:t>
        <a:bodyPr/>
        <a:lstStyle/>
        <a:p>
          <a:pPr algn="just"/>
          <a:r>
            <a:rPr lang="zh-CN" altLang="zh-CN" sz="14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远期运费协议</a:t>
          </a:r>
          <a:r>
            <a:rPr lang="en-US" altLang="zh-CN" sz="14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(FFA)</a:t>
          </a:r>
          <a:r>
            <a:rPr lang="zh-CN" altLang="zh-CN" sz="14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的兴起正是由于其弥补套期保值率低这一重大缺陷。</a:t>
          </a:r>
          <a:endParaRPr lang="en-US" altLang="zh-CN" sz="14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p>
          <a:pPr algn="just"/>
          <a:r>
            <a:rPr lang="zh-CN" altLang="en-US" sz="14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总体看，</a:t>
          </a:r>
          <a:r>
            <a:rPr lang="zh-CN" altLang="zh-CN" sz="14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各航线指数之间波动相关性小</a:t>
          </a:r>
          <a:r>
            <a:rPr lang="zh-CN" altLang="en-US" sz="14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4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同时考虑到货运量</a:t>
          </a:r>
          <a:r>
            <a:rPr lang="zh-CN" altLang="en-US" sz="14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4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应该在货运量大、运价波动频繁的航线</a:t>
          </a:r>
          <a:r>
            <a:rPr lang="en-US" altLang="zh-CN" sz="14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4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如欧洲航线、地中海航线、日本航线等</a:t>
          </a:r>
          <a:r>
            <a:rPr lang="en-US" altLang="zh-CN" sz="14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4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推出期货</a:t>
          </a:r>
          <a:r>
            <a:rPr lang="zh-CN" altLang="en-US" sz="14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4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其他航线以</a:t>
          </a:r>
          <a:r>
            <a:rPr lang="en-US" altLang="zh-CN" sz="14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FFA</a:t>
          </a:r>
          <a:r>
            <a:rPr lang="zh-CN" altLang="zh-CN" sz="14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代替。</a:t>
          </a:r>
          <a:endParaRPr lang="zh-CN" altLang="en-US" sz="14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dgm:t>
    </dgm:pt>
    <dgm:pt modelId="{686E7569-5A84-4E3E-B93F-8EE26C6041AE}" type="parTrans" cxnId="{11920677-361F-466F-B2FA-F218B51AC777}">
      <dgm:prSet/>
      <dgm:spPr/>
      <dgm:t>
        <a:bodyPr/>
        <a:lstStyle/>
        <a:p>
          <a:endParaRPr lang="zh-CN" altLang="en-US" b="1"/>
        </a:p>
      </dgm:t>
    </dgm:pt>
    <dgm:pt modelId="{3311FC12-DD14-4447-967A-84211A830C50}" type="sibTrans" cxnId="{11920677-361F-466F-B2FA-F218B51AC777}">
      <dgm:prSet/>
      <dgm:spPr/>
      <dgm:t>
        <a:bodyPr/>
        <a:lstStyle/>
        <a:p>
          <a:endParaRPr lang="zh-CN" altLang="en-US" b="1"/>
        </a:p>
      </dgm:t>
    </dgm:pt>
    <dgm:pt modelId="{17AE8799-2EC5-4F73-865E-B691B3201F5A}">
      <dgm:prSet phldrT="[文本]" custT="1"/>
      <dgm:spPr>
        <a:noFill/>
        <a:ln>
          <a:noFill/>
        </a:ln>
      </dgm:spPr>
      <dgm:t>
        <a:bodyPr/>
        <a:lstStyle/>
        <a:p>
          <a:pPr algn="just"/>
          <a:r>
            <a:rPr lang="zh-CN" altLang="en-US" sz="14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现货市场和期货市场之间的变动趋势和变动幅度不一定相同，尤其当一个航线的价格波动在指数波动中得不到体现或两者产生的波动相关性很差时，期货套期保值的目的就无法实现</a:t>
          </a:r>
        </a:p>
      </dgm:t>
    </dgm:pt>
    <dgm:pt modelId="{D214F37A-EFDA-4D72-A319-1176DCFC8194}" type="parTrans" cxnId="{698323ED-B899-4E20-A0F2-DE83370C9D70}">
      <dgm:prSet/>
      <dgm:spPr/>
      <dgm:t>
        <a:bodyPr/>
        <a:lstStyle/>
        <a:p>
          <a:endParaRPr lang="zh-CN" altLang="en-US" b="1"/>
        </a:p>
      </dgm:t>
    </dgm:pt>
    <dgm:pt modelId="{8E0CB673-2877-4DD2-947F-973771E87227}" type="sibTrans" cxnId="{698323ED-B899-4E20-A0F2-DE83370C9D70}">
      <dgm:prSet custT="1"/>
      <dgm:spPr/>
      <dgm:t>
        <a:bodyPr/>
        <a:lstStyle/>
        <a:p>
          <a:pPr algn="just"/>
          <a:endParaRPr lang="zh-CN" altLang="en-US" sz="1400" b="1">
            <a:latin typeface="Times New Roman" panose="02020603050405020304" pitchFamily="18" charset="0"/>
            <a:ea typeface="黑体" panose="02010609060101010101" pitchFamily="49" charset="-122"/>
            <a:cs typeface="Times New Roman" panose="02020603050405020304" pitchFamily="18" charset="0"/>
          </a:endParaRPr>
        </a:p>
      </dgm:t>
    </dgm:pt>
    <dgm:pt modelId="{745FBE25-3564-4A34-8E58-F6535CB8461D}" type="pres">
      <dgm:prSet presAssocID="{8318EA1B-EFA2-4256-A317-6C96484B4FE7}" presName="Name0" presStyleCnt="0">
        <dgm:presLayoutVars>
          <dgm:dir/>
          <dgm:resizeHandles val="exact"/>
        </dgm:presLayoutVars>
      </dgm:prSet>
      <dgm:spPr/>
    </dgm:pt>
    <dgm:pt modelId="{1684A434-B278-43A3-BD13-E9266C13791A}" type="pres">
      <dgm:prSet presAssocID="{8318EA1B-EFA2-4256-A317-6C96484B4FE7}" presName="vNodes" presStyleCnt="0"/>
      <dgm:spPr/>
    </dgm:pt>
    <dgm:pt modelId="{9EAC5AFA-C6FE-46A3-9B0E-08CAB5539341}" type="pres">
      <dgm:prSet presAssocID="{B7E1F268-B478-4CA6-B6C8-9759F6E10B55}" presName="node" presStyleLbl="node1" presStyleIdx="0" presStyleCnt="4" custScaleX="695850" custScaleY="151359" custLinFactY="-47" custLinFactNeighborX="-1597" custLinFactNeighborY="-100000">
        <dgm:presLayoutVars>
          <dgm:bulletEnabled val="1"/>
        </dgm:presLayoutVars>
      </dgm:prSet>
      <dgm:spPr/>
    </dgm:pt>
    <dgm:pt modelId="{B9CD76C4-F12A-443C-94B7-B43D1509BB15}" type="pres">
      <dgm:prSet presAssocID="{737E77D9-B8E6-4445-9CD1-29F94AAE4B67}" presName="spacerT" presStyleCnt="0"/>
      <dgm:spPr/>
    </dgm:pt>
    <dgm:pt modelId="{A5BDCE94-0649-4B12-A7A9-201AF4E4A5A8}" type="pres">
      <dgm:prSet presAssocID="{737E77D9-B8E6-4445-9CD1-29F94AAE4B67}" presName="sibTrans" presStyleLbl="sibTrans2D1" presStyleIdx="0" presStyleCnt="3" custFlipVert="1" custScaleX="91978" custScaleY="87756" custLinFactY="-35453" custLinFactNeighborX="-26773" custLinFactNeighborY="-100000"/>
      <dgm:spPr/>
    </dgm:pt>
    <dgm:pt modelId="{9B923244-EA9E-4032-A343-0340A79310A7}" type="pres">
      <dgm:prSet presAssocID="{737E77D9-B8E6-4445-9CD1-29F94AAE4B67}" presName="spacerB" presStyleCnt="0"/>
      <dgm:spPr/>
    </dgm:pt>
    <dgm:pt modelId="{71E6BEB5-919F-4D99-99EB-D3FF869C9AF3}" type="pres">
      <dgm:prSet presAssocID="{0A832E59-DB16-4BD2-8D00-FE67861DA3E6}" presName="node" presStyleLbl="node1" presStyleIdx="1" presStyleCnt="4" custScaleX="671769" custScaleY="140071" custLinFactY="-19248" custLinFactNeighborX="-12940" custLinFactNeighborY="-100000">
        <dgm:presLayoutVars>
          <dgm:bulletEnabled val="1"/>
        </dgm:presLayoutVars>
      </dgm:prSet>
      <dgm:spPr/>
    </dgm:pt>
    <dgm:pt modelId="{EE6C06B2-AF9C-4B68-A21B-F46EF4EAA521}" type="pres">
      <dgm:prSet presAssocID="{A7C72EE2-B23D-44EC-8D44-B253AE55ABF8}" presName="spacerT" presStyleCnt="0"/>
      <dgm:spPr/>
    </dgm:pt>
    <dgm:pt modelId="{37B55868-A91B-4325-8612-7A3AFA52C54B}" type="pres">
      <dgm:prSet presAssocID="{A7C72EE2-B23D-44EC-8D44-B253AE55ABF8}" presName="sibTrans" presStyleLbl="sibTrans2D1" presStyleIdx="1" presStyleCnt="3" custScaleX="92891" custScaleY="89956" custLinFactY="-47727" custLinFactNeighborX="-26317" custLinFactNeighborY="-100000"/>
      <dgm:spPr/>
    </dgm:pt>
    <dgm:pt modelId="{83B04203-5984-4252-B8C0-3854B1A6D92F}" type="pres">
      <dgm:prSet presAssocID="{A7C72EE2-B23D-44EC-8D44-B253AE55ABF8}" presName="spacerB" presStyleCnt="0"/>
      <dgm:spPr/>
    </dgm:pt>
    <dgm:pt modelId="{B8D93CE0-047F-4365-A55D-9DC3F6325B5A}" type="pres">
      <dgm:prSet presAssocID="{17AE8799-2EC5-4F73-865E-B691B3201F5A}" presName="node" presStyleLbl="node1" presStyleIdx="2" presStyleCnt="4" custScaleX="659865" custScaleY="140071" custLinFactY="37442" custLinFactNeighborX="-18169" custLinFactNeighborY="100000">
        <dgm:presLayoutVars>
          <dgm:bulletEnabled val="1"/>
        </dgm:presLayoutVars>
      </dgm:prSet>
      <dgm:spPr/>
    </dgm:pt>
    <dgm:pt modelId="{DDAFC82A-76CF-4A1F-8A5C-FFF784F499D2}" type="pres">
      <dgm:prSet presAssocID="{8318EA1B-EFA2-4256-A317-6C96484B4FE7}" presName="sibTransLast" presStyleLbl="sibTrans2D1" presStyleIdx="2" presStyleCnt="3" custScaleX="323474" custScaleY="85796" custLinFactNeighborX="-7767" custLinFactNeighborY="-62709"/>
      <dgm:spPr/>
    </dgm:pt>
    <dgm:pt modelId="{092C843C-F555-4875-AEB9-9A6728AF8B82}" type="pres">
      <dgm:prSet presAssocID="{8318EA1B-EFA2-4256-A317-6C96484B4FE7}" presName="connectorText" presStyleLbl="sibTrans2D1" presStyleIdx="2" presStyleCnt="3"/>
      <dgm:spPr/>
    </dgm:pt>
    <dgm:pt modelId="{EF779FF3-DB76-49DA-B67D-F3D31649E31E}" type="pres">
      <dgm:prSet presAssocID="{8318EA1B-EFA2-4256-A317-6C96484B4FE7}" presName="lastNode" presStyleLbl="node1" presStyleIdx="3" presStyleCnt="4" custScaleX="284681" custScaleY="135641" custLinFactNeighborX="7761" custLinFactNeighborY="9380">
        <dgm:presLayoutVars>
          <dgm:bulletEnabled val="1"/>
        </dgm:presLayoutVars>
      </dgm:prSet>
      <dgm:spPr/>
    </dgm:pt>
  </dgm:ptLst>
  <dgm:cxnLst>
    <dgm:cxn modelId="{B17C761A-5563-4552-8058-CEB1613464AD}" srcId="{8318EA1B-EFA2-4256-A317-6C96484B4FE7}" destId="{0A832E59-DB16-4BD2-8D00-FE67861DA3E6}" srcOrd="1" destOrd="0" parTransId="{B976AFC1-D85F-4647-9CF4-C8DD7F9E78D2}" sibTransId="{A7C72EE2-B23D-44EC-8D44-B253AE55ABF8}"/>
    <dgm:cxn modelId="{FEBFDB20-9208-4390-8F8A-A57C77FEB964}" type="presOf" srcId="{B7E1F268-B478-4CA6-B6C8-9759F6E10B55}" destId="{9EAC5AFA-C6FE-46A3-9B0E-08CAB5539341}" srcOrd="0" destOrd="0" presId="urn:microsoft.com/office/officeart/2005/8/layout/equation2#1"/>
    <dgm:cxn modelId="{D4F7523E-531D-41F3-9D16-3191915B9F01}" type="presOf" srcId="{17AE8799-2EC5-4F73-865E-B691B3201F5A}" destId="{B8D93CE0-047F-4365-A55D-9DC3F6325B5A}" srcOrd="0" destOrd="0" presId="urn:microsoft.com/office/officeart/2005/8/layout/equation2#1"/>
    <dgm:cxn modelId="{12A9EF5B-7008-404D-8732-0A56AB91D399}" type="presOf" srcId="{8E0CB673-2877-4DD2-947F-973771E87227}" destId="{092C843C-F555-4875-AEB9-9A6728AF8B82}" srcOrd="1" destOrd="0" presId="urn:microsoft.com/office/officeart/2005/8/layout/equation2#1"/>
    <dgm:cxn modelId="{06C19A4A-A2DC-4611-A119-FBD9F6543086}" type="presOf" srcId="{737E77D9-B8E6-4445-9CD1-29F94AAE4B67}" destId="{A5BDCE94-0649-4B12-A7A9-201AF4E4A5A8}" srcOrd="0" destOrd="0" presId="urn:microsoft.com/office/officeart/2005/8/layout/equation2#1"/>
    <dgm:cxn modelId="{7C9B9F70-8D87-42F9-9B0A-A66D26D6C1BC}" type="presOf" srcId="{0A832E59-DB16-4BD2-8D00-FE67861DA3E6}" destId="{71E6BEB5-919F-4D99-99EB-D3FF869C9AF3}" srcOrd="0" destOrd="0" presId="urn:microsoft.com/office/officeart/2005/8/layout/equation2#1"/>
    <dgm:cxn modelId="{11920677-361F-466F-B2FA-F218B51AC777}" srcId="{8318EA1B-EFA2-4256-A317-6C96484B4FE7}" destId="{284D8E25-90A2-4A39-9A38-AE4A39262505}" srcOrd="3" destOrd="0" parTransId="{686E7569-5A84-4E3E-B93F-8EE26C6041AE}" sibTransId="{3311FC12-DD14-4447-967A-84211A830C50}"/>
    <dgm:cxn modelId="{25DFD292-C057-4B7F-88CF-395FC5857CD1}" type="presOf" srcId="{8E0CB673-2877-4DD2-947F-973771E87227}" destId="{DDAFC82A-76CF-4A1F-8A5C-FFF784F499D2}" srcOrd="0" destOrd="0" presId="urn:microsoft.com/office/officeart/2005/8/layout/equation2#1"/>
    <dgm:cxn modelId="{3C43B09A-2C3C-42D7-8066-49B410C34B4B}" type="presOf" srcId="{8318EA1B-EFA2-4256-A317-6C96484B4FE7}" destId="{745FBE25-3564-4A34-8E58-F6535CB8461D}" srcOrd="0" destOrd="0" presId="urn:microsoft.com/office/officeart/2005/8/layout/equation2#1"/>
    <dgm:cxn modelId="{657BC59A-1FAE-4FAA-ADD9-B6C33D248988}" type="presOf" srcId="{284D8E25-90A2-4A39-9A38-AE4A39262505}" destId="{EF779FF3-DB76-49DA-B67D-F3D31649E31E}" srcOrd="0" destOrd="0" presId="urn:microsoft.com/office/officeart/2005/8/layout/equation2#1"/>
    <dgm:cxn modelId="{FE951ACC-3B95-431C-9203-958D5DDF2A3D}" type="presOf" srcId="{A7C72EE2-B23D-44EC-8D44-B253AE55ABF8}" destId="{37B55868-A91B-4325-8612-7A3AFA52C54B}" srcOrd="0" destOrd="0" presId="urn:microsoft.com/office/officeart/2005/8/layout/equation2#1"/>
    <dgm:cxn modelId="{4D1AD9D8-6957-4562-8EBC-5481B38B9B40}" srcId="{8318EA1B-EFA2-4256-A317-6C96484B4FE7}" destId="{B7E1F268-B478-4CA6-B6C8-9759F6E10B55}" srcOrd="0" destOrd="0" parTransId="{8F1A3F2E-602F-4F36-BCE1-EF9AF030C487}" sibTransId="{737E77D9-B8E6-4445-9CD1-29F94AAE4B67}"/>
    <dgm:cxn modelId="{698323ED-B899-4E20-A0F2-DE83370C9D70}" srcId="{8318EA1B-EFA2-4256-A317-6C96484B4FE7}" destId="{17AE8799-2EC5-4F73-865E-B691B3201F5A}" srcOrd="2" destOrd="0" parTransId="{D214F37A-EFDA-4D72-A319-1176DCFC8194}" sibTransId="{8E0CB673-2877-4DD2-947F-973771E87227}"/>
    <dgm:cxn modelId="{3A42E3C9-016B-46FA-958C-F0ABDA66B669}" type="presParOf" srcId="{745FBE25-3564-4A34-8E58-F6535CB8461D}" destId="{1684A434-B278-43A3-BD13-E9266C13791A}" srcOrd="0" destOrd="0" presId="urn:microsoft.com/office/officeart/2005/8/layout/equation2#1"/>
    <dgm:cxn modelId="{008D228E-0374-47B4-9602-19631BE25EC5}" type="presParOf" srcId="{1684A434-B278-43A3-BD13-E9266C13791A}" destId="{9EAC5AFA-C6FE-46A3-9B0E-08CAB5539341}" srcOrd="0" destOrd="0" presId="urn:microsoft.com/office/officeart/2005/8/layout/equation2#1"/>
    <dgm:cxn modelId="{FA7D4A97-C0E9-410C-AB85-D40D260A6BFF}" type="presParOf" srcId="{1684A434-B278-43A3-BD13-E9266C13791A}" destId="{B9CD76C4-F12A-443C-94B7-B43D1509BB15}" srcOrd="1" destOrd="0" presId="urn:microsoft.com/office/officeart/2005/8/layout/equation2#1"/>
    <dgm:cxn modelId="{2BA45EA7-2DC7-467F-94FD-1B15E9F4BBA7}" type="presParOf" srcId="{1684A434-B278-43A3-BD13-E9266C13791A}" destId="{A5BDCE94-0649-4B12-A7A9-201AF4E4A5A8}" srcOrd="2" destOrd="0" presId="urn:microsoft.com/office/officeart/2005/8/layout/equation2#1"/>
    <dgm:cxn modelId="{5ACFC0FB-7892-439D-A65C-374507643C19}" type="presParOf" srcId="{1684A434-B278-43A3-BD13-E9266C13791A}" destId="{9B923244-EA9E-4032-A343-0340A79310A7}" srcOrd="3" destOrd="0" presId="urn:microsoft.com/office/officeart/2005/8/layout/equation2#1"/>
    <dgm:cxn modelId="{9C1EB69E-D44F-4BB1-A0DF-FBE625DA3541}" type="presParOf" srcId="{1684A434-B278-43A3-BD13-E9266C13791A}" destId="{71E6BEB5-919F-4D99-99EB-D3FF869C9AF3}" srcOrd="4" destOrd="0" presId="urn:microsoft.com/office/officeart/2005/8/layout/equation2#1"/>
    <dgm:cxn modelId="{0591B35A-EDBD-4A8A-A9E5-CEBAC11D8BD4}" type="presParOf" srcId="{1684A434-B278-43A3-BD13-E9266C13791A}" destId="{EE6C06B2-AF9C-4B68-A21B-F46EF4EAA521}" srcOrd="5" destOrd="0" presId="urn:microsoft.com/office/officeart/2005/8/layout/equation2#1"/>
    <dgm:cxn modelId="{54BC7D1F-0D6C-479D-927F-AFD463BA6CE2}" type="presParOf" srcId="{1684A434-B278-43A3-BD13-E9266C13791A}" destId="{37B55868-A91B-4325-8612-7A3AFA52C54B}" srcOrd="6" destOrd="0" presId="urn:microsoft.com/office/officeart/2005/8/layout/equation2#1"/>
    <dgm:cxn modelId="{F86A86C6-F1A3-4E70-86B8-1072603C734D}" type="presParOf" srcId="{1684A434-B278-43A3-BD13-E9266C13791A}" destId="{83B04203-5984-4252-B8C0-3854B1A6D92F}" srcOrd="7" destOrd="0" presId="urn:microsoft.com/office/officeart/2005/8/layout/equation2#1"/>
    <dgm:cxn modelId="{B0BAFBB8-2DDB-4DB0-9BAF-E9E5831841AB}" type="presParOf" srcId="{1684A434-B278-43A3-BD13-E9266C13791A}" destId="{B8D93CE0-047F-4365-A55D-9DC3F6325B5A}" srcOrd="8" destOrd="0" presId="urn:microsoft.com/office/officeart/2005/8/layout/equation2#1"/>
    <dgm:cxn modelId="{A22FA002-A3F7-4A26-A5AD-C4713BC81A1B}" type="presParOf" srcId="{745FBE25-3564-4A34-8E58-F6535CB8461D}" destId="{DDAFC82A-76CF-4A1F-8A5C-FFF784F499D2}" srcOrd="1" destOrd="0" presId="urn:microsoft.com/office/officeart/2005/8/layout/equation2#1"/>
    <dgm:cxn modelId="{EC45C54C-22D5-4B7E-B881-F2166709692D}" type="presParOf" srcId="{DDAFC82A-76CF-4A1F-8A5C-FFF784F499D2}" destId="{092C843C-F555-4875-AEB9-9A6728AF8B82}" srcOrd="0" destOrd="0" presId="urn:microsoft.com/office/officeart/2005/8/layout/equation2#1"/>
    <dgm:cxn modelId="{606C5950-EF36-4DE3-9E1D-D11B9651C814}" type="presParOf" srcId="{745FBE25-3564-4A34-8E58-F6535CB8461D}" destId="{EF779FF3-DB76-49DA-B67D-F3D31649E31E}" srcOrd="2" destOrd="0" presId="urn:microsoft.com/office/officeart/2005/8/layout/equation2#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3B4C6B-6B4A-40C9-B6A0-29EDC8B4E3C2}">
      <dsp:nvSpPr>
        <dsp:cNvPr id="0" name=""/>
        <dsp:cNvSpPr/>
      </dsp:nvSpPr>
      <dsp:spPr>
        <a:xfrm>
          <a:off x="0" y="249411"/>
          <a:ext cx="6192688" cy="378000"/>
        </a:xfrm>
        <a:prstGeom prst="rect">
          <a:avLst/>
        </a:prstGeom>
        <a:solidFill>
          <a:schemeClr val="accent1">
            <a:alpha val="90000"/>
            <a:tint val="4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5E81233-8FD3-4455-8A41-8F463991810F}">
      <dsp:nvSpPr>
        <dsp:cNvPr id="0" name=""/>
        <dsp:cNvSpPr/>
      </dsp:nvSpPr>
      <dsp:spPr>
        <a:xfrm>
          <a:off x="309634" y="28011"/>
          <a:ext cx="5195442" cy="442800"/>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848" tIns="0" rIns="163848" bIns="0" numCol="1" spcCol="1270" anchor="ctr" anchorCtr="0">
          <a:noAutofit/>
        </a:bodyPr>
        <a:lstStyle/>
        <a:p>
          <a:pPr marL="0" lvl="0" indent="0" algn="l" defTabSz="577850" rtl="0">
            <a:lnSpc>
              <a:spcPct val="100000"/>
            </a:lnSpc>
            <a:spcBef>
              <a:spcPct val="0"/>
            </a:spcBef>
            <a:spcAft>
              <a:spcPct val="35000"/>
            </a:spcAft>
            <a:buNone/>
          </a:pPr>
          <a:r>
            <a:rPr lang="en-US" sz="1300" b="1" i="0" kern="1200" baseline="0" dirty="0">
              <a:latin typeface="Times New Roman" panose="02020603050405020304" pitchFamily="18" charset="0"/>
              <a:ea typeface="黑体" panose="02010609060101010101" pitchFamily="49" charset="-122"/>
            </a:rPr>
            <a:t>①</a:t>
          </a:r>
          <a:r>
            <a:rPr lang="zh-CN" sz="1300" b="1" i="0" kern="1200" baseline="0" dirty="0">
              <a:latin typeface="Times New Roman" panose="02020603050405020304" pitchFamily="18" charset="0"/>
              <a:ea typeface="黑体" panose="02010609060101010101" pitchFamily="49" charset="-122"/>
            </a:rPr>
            <a:t>覆盖范围，航线应该覆盖所有世界主要散货贸易航线</a:t>
          </a:r>
          <a:endParaRPr lang="zh-CN" sz="1300" b="1" kern="1200" dirty="0">
            <a:latin typeface="Times New Roman" panose="02020603050405020304" pitchFamily="18" charset="0"/>
            <a:ea typeface="黑体" panose="02010609060101010101" pitchFamily="49" charset="-122"/>
          </a:endParaRPr>
        </a:p>
      </dsp:txBody>
      <dsp:txXfrm>
        <a:off x="331250" y="49627"/>
        <a:ext cx="5152210" cy="399568"/>
      </dsp:txXfrm>
    </dsp:sp>
    <dsp:sp modelId="{5AC59D3A-4BEB-478C-9187-54712C6B06A3}">
      <dsp:nvSpPr>
        <dsp:cNvPr id="0" name=""/>
        <dsp:cNvSpPr/>
      </dsp:nvSpPr>
      <dsp:spPr>
        <a:xfrm>
          <a:off x="0" y="929812"/>
          <a:ext cx="6192688" cy="378000"/>
        </a:xfrm>
        <a:prstGeom prst="rect">
          <a:avLst/>
        </a:prstGeom>
        <a:solidFill>
          <a:schemeClr val="accent1">
            <a:alpha val="90000"/>
            <a:tint val="4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7A67F8D-993C-4AC8-90BA-0E34D0B715EB}">
      <dsp:nvSpPr>
        <dsp:cNvPr id="0" name=""/>
        <dsp:cNvSpPr/>
      </dsp:nvSpPr>
      <dsp:spPr>
        <a:xfrm>
          <a:off x="309634" y="708411"/>
          <a:ext cx="4924728" cy="442800"/>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848" tIns="0" rIns="163848" bIns="0" numCol="1" spcCol="1270" anchor="ctr" anchorCtr="0">
          <a:noAutofit/>
        </a:bodyPr>
        <a:lstStyle/>
        <a:p>
          <a:pPr marL="0" lvl="0" indent="0" algn="l" defTabSz="577850" rtl="0">
            <a:lnSpc>
              <a:spcPct val="100000"/>
            </a:lnSpc>
            <a:spcBef>
              <a:spcPct val="0"/>
            </a:spcBef>
            <a:spcAft>
              <a:spcPct val="35000"/>
            </a:spcAft>
            <a:buNone/>
          </a:pPr>
          <a:r>
            <a:rPr lang="en-US" sz="1300" b="1" i="0" kern="1200" baseline="0" dirty="0">
              <a:latin typeface="Times New Roman" panose="02020603050405020304" pitchFamily="18" charset="0"/>
              <a:ea typeface="黑体" panose="02010609060101010101" pitchFamily="49" charset="-122"/>
            </a:rPr>
            <a:t>②</a:t>
          </a:r>
          <a:r>
            <a:rPr lang="zh-CN" sz="1300" b="1" i="0" kern="1200" baseline="0" dirty="0">
              <a:latin typeface="Times New Roman" panose="02020603050405020304" pitchFamily="18" charset="0"/>
              <a:ea typeface="黑体" panose="02010609060101010101" pitchFamily="49" charset="-122"/>
            </a:rPr>
            <a:t>流动性，对指数中的航线以及与航线相关信息定期更改</a:t>
          </a:r>
          <a:endParaRPr lang="zh-CN" sz="1300" b="1" kern="1200" dirty="0">
            <a:latin typeface="Times New Roman" panose="02020603050405020304" pitchFamily="18" charset="0"/>
            <a:ea typeface="黑体" panose="02010609060101010101" pitchFamily="49" charset="-122"/>
          </a:endParaRPr>
        </a:p>
      </dsp:txBody>
      <dsp:txXfrm>
        <a:off x="331250" y="730027"/>
        <a:ext cx="4881496" cy="399568"/>
      </dsp:txXfrm>
    </dsp:sp>
    <dsp:sp modelId="{AB3F5426-3C1F-447E-82F2-50E6798EA602}">
      <dsp:nvSpPr>
        <dsp:cNvPr id="0" name=""/>
        <dsp:cNvSpPr/>
      </dsp:nvSpPr>
      <dsp:spPr>
        <a:xfrm>
          <a:off x="0" y="1610212"/>
          <a:ext cx="6192688" cy="378000"/>
        </a:xfrm>
        <a:prstGeom prst="rect">
          <a:avLst/>
        </a:prstGeom>
        <a:solidFill>
          <a:schemeClr val="accent1">
            <a:alpha val="90000"/>
            <a:tint val="4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50C6AFF-E3AF-4BC0-AA10-BF268C02BAA8}">
      <dsp:nvSpPr>
        <dsp:cNvPr id="0" name=""/>
        <dsp:cNvSpPr/>
      </dsp:nvSpPr>
      <dsp:spPr>
        <a:xfrm>
          <a:off x="309634" y="1388812"/>
          <a:ext cx="4334881" cy="442800"/>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848" tIns="0" rIns="163848" bIns="0" numCol="1" spcCol="1270" anchor="ctr" anchorCtr="0">
          <a:noAutofit/>
        </a:bodyPr>
        <a:lstStyle/>
        <a:p>
          <a:pPr marL="0" lvl="0" indent="0" algn="l" defTabSz="577850" rtl="0">
            <a:lnSpc>
              <a:spcPct val="100000"/>
            </a:lnSpc>
            <a:spcBef>
              <a:spcPct val="0"/>
            </a:spcBef>
            <a:spcAft>
              <a:spcPct val="35000"/>
            </a:spcAft>
            <a:buNone/>
          </a:pPr>
          <a:r>
            <a:rPr lang="en-US" sz="1300" b="1" i="0" kern="1200" baseline="0" dirty="0">
              <a:latin typeface="黑体" panose="02010609060101010101" pitchFamily="49" charset="-122"/>
              <a:ea typeface="黑体" panose="02010609060101010101" pitchFamily="49" charset="-122"/>
            </a:rPr>
            <a:t>③</a:t>
          </a:r>
          <a:r>
            <a:rPr lang="zh-CN" sz="1300" b="1" i="0" kern="1200" baseline="0" dirty="0">
              <a:latin typeface="黑体" panose="02010609060101010101" pitchFamily="49" charset="-122"/>
              <a:ea typeface="黑体" panose="02010609060101010101" pitchFamily="49" charset="-122"/>
            </a:rPr>
            <a:t>透明性，定期公开报告合理的航运航线及运费信息</a:t>
          </a:r>
          <a:r>
            <a:rPr lang="zh-CN" sz="1300" b="0" i="0" kern="1200" baseline="0" dirty="0">
              <a:latin typeface="黑体" panose="02010609060101010101" pitchFamily="49" charset="-122"/>
              <a:ea typeface="黑体" panose="02010609060101010101" pitchFamily="49" charset="-122"/>
            </a:rPr>
            <a:t> </a:t>
          </a:r>
          <a:endParaRPr lang="zh-CN" sz="1300" kern="1200" dirty="0">
            <a:latin typeface="黑体" panose="02010609060101010101" pitchFamily="49" charset="-122"/>
            <a:ea typeface="黑体" panose="02010609060101010101" pitchFamily="49" charset="-122"/>
          </a:endParaRPr>
        </a:p>
      </dsp:txBody>
      <dsp:txXfrm>
        <a:off x="331250" y="1410428"/>
        <a:ext cx="4291649" cy="39956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E532F5-953D-4405-BB4B-C85484DCC39A}">
      <dsp:nvSpPr>
        <dsp:cNvPr id="0" name=""/>
        <dsp:cNvSpPr/>
      </dsp:nvSpPr>
      <dsp:spPr>
        <a:xfrm rot="5400000">
          <a:off x="449381" y="879933"/>
          <a:ext cx="372415" cy="451254"/>
        </a:xfrm>
        <a:prstGeom prst="bentUpArrow">
          <a:avLst>
            <a:gd name="adj1" fmla="val 32840"/>
            <a:gd name="adj2" fmla="val 25000"/>
            <a:gd name="adj3" fmla="val 3578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8F97942-D7FA-4ED6-9512-5221F05DA6A3}">
      <dsp:nvSpPr>
        <dsp:cNvPr id="0" name=""/>
        <dsp:cNvSpPr/>
      </dsp:nvSpPr>
      <dsp:spPr>
        <a:xfrm>
          <a:off x="273939" y="471851"/>
          <a:ext cx="947914" cy="341720"/>
        </a:xfrm>
        <a:prstGeom prst="roundRect">
          <a:avLst>
            <a:gd name="adj" fmla="val 16670"/>
          </a:avLst>
        </a:prstGeom>
        <a:solidFill>
          <a:schemeClr val="accent1">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zh-CN" altLang="en-US" sz="1400" kern="1200" dirty="0">
              <a:solidFill>
                <a:schemeClr val="tx1"/>
              </a:solidFill>
              <a:latin typeface="黑体" panose="02010609060101010101" pitchFamily="49" charset="-122"/>
              <a:ea typeface="黑体" panose="02010609060101010101" pitchFamily="49" charset="-122"/>
            </a:rPr>
            <a:t>传统手段</a:t>
          </a:r>
        </a:p>
      </dsp:txBody>
      <dsp:txXfrm>
        <a:off x="290623" y="488535"/>
        <a:ext cx="914546" cy="308352"/>
      </dsp:txXfrm>
    </dsp:sp>
    <dsp:sp modelId="{6AFAD29E-B5FD-46E1-9E0F-6FAF07469E75}">
      <dsp:nvSpPr>
        <dsp:cNvPr id="0" name=""/>
        <dsp:cNvSpPr/>
      </dsp:nvSpPr>
      <dsp:spPr>
        <a:xfrm>
          <a:off x="1443756" y="530180"/>
          <a:ext cx="2992495" cy="2770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ctr" anchorCtr="0">
          <a:noAutofit/>
        </a:bodyPr>
        <a:lstStyle/>
        <a:p>
          <a:pPr marL="114300" lvl="1" indent="-114300" algn="l" defTabSz="622300">
            <a:lnSpc>
              <a:spcPct val="90000"/>
            </a:lnSpc>
            <a:spcBef>
              <a:spcPct val="0"/>
            </a:spcBef>
            <a:spcAft>
              <a:spcPct val="15000"/>
            </a:spcAft>
            <a:buChar char="•"/>
          </a:pPr>
          <a:r>
            <a:rPr lang="zh-CN" altLang="en-US" sz="1400" kern="1200" dirty="0">
              <a:solidFill>
                <a:schemeClr val="tx1"/>
              </a:solidFill>
              <a:latin typeface="黑体" panose="02010609060101010101" pitchFamily="49" charset="-122"/>
              <a:ea typeface="黑体" panose="02010609060101010101" pitchFamily="49" charset="-122"/>
            </a:rPr>
            <a:t>长期包租合同或期租合同</a:t>
          </a:r>
        </a:p>
      </dsp:txBody>
      <dsp:txXfrm>
        <a:off x="1443756" y="530180"/>
        <a:ext cx="2992495" cy="277014"/>
      </dsp:txXfrm>
    </dsp:sp>
    <dsp:sp modelId="{35FC6A4B-6F93-4E4B-A98C-B45CF5E93328}">
      <dsp:nvSpPr>
        <dsp:cNvPr id="0" name=""/>
        <dsp:cNvSpPr/>
      </dsp:nvSpPr>
      <dsp:spPr>
        <a:xfrm rot="5400000">
          <a:off x="1339420" y="1486851"/>
          <a:ext cx="382654" cy="495069"/>
        </a:xfrm>
        <a:prstGeom prst="bentUpArrow">
          <a:avLst>
            <a:gd name="adj1" fmla="val 32840"/>
            <a:gd name="adj2" fmla="val 25000"/>
            <a:gd name="adj3" fmla="val 3578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BAA5765-F8E1-4509-8AB9-24ACFA062830}">
      <dsp:nvSpPr>
        <dsp:cNvPr id="0" name=""/>
        <dsp:cNvSpPr/>
      </dsp:nvSpPr>
      <dsp:spPr>
        <a:xfrm>
          <a:off x="984533" y="1049933"/>
          <a:ext cx="947914" cy="341720"/>
        </a:xfrm>
        <a:prstGeom prst="roundRect">
          <a:avLst>
            <a:gd name="adj" fmla="val 16670"/>
          </a:avLst>
        </a:prstGeom>
        <a:solidFill>
          <a:schemeClr val="accent1">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zh-CN" altLang="en-US" sz="1400" kern="1200" dirty="0">
              <a:solidFill>
                <a:schemeClr val="tx1"/>
              </a:solidFill>
              <a:latin typeface="黑体" panose="02010609060101010101" pitchFamily="49" charset="-122"/>
              <a:ea typeface="黑体" panose="02010609060101010101" pitchFamily="49" charset="-122"/>
            </a:rPr>
            <a:t>交叉避险</a:t>
          </a:r>
        </a:p>
      </dsp:txBody>
      <dsp:txXfrm>
        <a:off x="1001217" y="1066617"/>
        <a:ext cx="914546" cy="308352"/>
      </dsp:txXfrm>
    </dsp:sp>
    <dsp:sp modelId="{0D614310-F000-4591-85BE-99209C8C0657}">
      <dsp:nvSpPr>
        <dsp:cNvPr id="0" name=""/>
        <dsp:cNvSpPr/>
      </dsp:nvSpPr>
      <dsp:spPr>
        <a:xfrm>
          <a:off x="2225725" y="1152131"/>
          <a:ext cx="3911855" cy="2306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ctr" anchorCtr="0">
          <a:noAutofit/>
        </a:bodyPr>
        <a:lstStyle/>
        <a:p>
          <a:pPr marL="114300" lvl="1" indent="-114300" algn="l" defTabSz="622300">
            <a:lnSpc>
              <a:spcPct val="90000"/>
            </a:lnSpc>
            <a:spcBef>
              <a:spcPct val="0"/>
            </a:spcBef>
            <a:spcAft>
              <a:spcPct val="15000"/>
            </a:spcAft>
            <a:buChar char="•"/>
          </a:pPr>
          <a:r>
            <a:rPr lang="zh-CN" altLang="en-US" sz="1400" kern="1200" dirty="0">
              <a:solidFill>
                <a:schemeClr val="tx1"/>
              </a:solidFill>
              <a:latin typeface="黑体" panose="02010609060101010101" pitchFamily="49" charset="-122"/>
              <a:ea typeface="黑体" panose="02010609060101010101" pitchFamily="49" charset="-122"/>
            </a:rPr>
            <a:t>航运指数</a:t>
          </a:r>
          <a:r>
            <a:rPr lang="en-US" altLang="zh-CN" sz="1400" kern="12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BFI</a:t>
          </a:r>
          <a:r>
            <a:rPr lang="en-US" altLang="zh-CN" sz="1400" kern="1200" dirty="0">
              <a:solidFill>
                <a:schemeClr val="tx1"/>
              </a:solidFill>
              <a:latin typeface="黑体" panose="02010609060101010101" pitchFamily="49" charset="-122"/>
              <a:ea typeface="黑体" panose="02010609060101010101" pitchFamily="49" charset="-122"/>
            </a:rPr>
            <a:t>  </a:t>
          </a:r>
          <a:r>
            <a:rPr lang="zh-CN" altLang="en-US" sz="1400" kern="12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运价指数期货</a:t>
          </a:r>
          <a:r>
            <a:rPr lang="en-US" altLang="zh-CN" sz="1400" kern="12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BIFFEX</a:t>
          </a:r>
          <a:endParaRPr lang="zh-CN" altLang="en-US" sz="1400" kern="12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dsp:txBody>
      <dsp:txXfrm>
        <a:off x="2225725" y="1152131"/>
        <a:ext cx="3911855" cy="230646"/>
      </dsp:txXfrm>
    </dsp:sp>
    <dsp:sp modelId="{97AF5082-B2A2-45C8-8948-839DD628268D}">
      <dsp:nvSpPr>
        <dsp:cNvPr id="0" name=""/>
        <dsp:cNvSpPr/>
      </dsp:nvSpPr>
      <dsp:spPr>
        <a:xfrm rot="5400000">
          <a:off x="2741143" y="2111324"/>
          <a:ext cx="358392" cy="525907"/>
        </a:xfrm>
        <a:prstGeom prst="bentUpArrow">
          <a:avLst>
            <a:gd name="adj1" fmla="val 32840"/>
            <a:gd name="adj2" fmla="val 25000"/>
            <a:gd name="adj3" fmla="val 3578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2380AC1-7AD8-4D5F-95A9-2E821641564F}">
      <dsp:nvSpPr>
        <dsp:cNvPr id="0" name=""/>
        <dsp:cNvSpPr/>
      </dsp:nvSpPr>
      <dsp:spPr>
        <a:xfrm>
          <a:off x="2380605" y="1615361"/>
          <a:ext cx="951381" cy="336111"/>
        </a:xfrm>
        <a:prstGeom prst="roundRect">
          <a:avLst>
            <a:gd name="adj" fmla="val 16670"/>
          </a:avLst>
        </a:prstGeom>
        <a:solidFill>
          <a:schemeClr val="accent1">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zh-CN" altLang="en-US" sz="1400" kern="1200" dirty="0">
              <a:solidFill>
                <a:schemeClr val="bg1"/>
              </a:solidFill>
              <a:latin typeface="黑体" panose="02010609060101010101" pitchFamily="49" charset="-122"/>
              <a:ea typeface="黑体" panose="02010609060101010101" pitchFamily="49" charset="-122"/>
            </a:rPr>
            <a:t>对冲风险</a:t>
          </a:r>
        </a:p>
      </dsp:txBody>
      <dsp:txXfrm>
        <a:off x="2397016" y="1631772"/>
        <a:ext cx="918559" cy="303289"/>
      </dsp:txXfrm>
    </dsp:sp>
    <dsp:sp modelId="{4CC8ECAC-4118-47E9-AE42-25C61A36C409}">
      <dsp:nvSpPr>
        <dsp:cNvPr id="0" name=""/>
        <dsp:cNvSpPr/>
      </dsp:nvSpPr>
      <dsp:spPr>
        <a:xfrm>
          <a:off x="3593879" y="1512165"/>
          <a:ext cx="2448068" cy="5432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ctr" anchorCtr="0">
          <a:noAutofit/>
        </a:bodyPr>
        <a:lstStyle/>
        <a:p>
          <a:pPr marL="114300" lvl="1" indent="-114300" algn="l" defTabSz="622300">
            <a:lnSpc>
              <a:spcPct val="90000"/>
            </a:lnSpc>
            <a:spcBef>
              <a:spcPct val="0"/>
            </a:spcBef>
            <a:spcAft>
              <a:spcPct val="15000"/>
            </a:spcAft>
            <a:buChar char="•"/>
          </a:pPr>
          <a:r>
            <a:rPr lang="zh-CN" altLang="en-US" sz="1400" kern="1200" dirty="0">
              <a:solidFill>
                <a:schemeClr val="tx1"/>
              </a:solidFill>
              <a:latin typeface="黑体" panose="02010609060101010101" pitchFamily="49" charset="-122"/>
              <a:ea typeface="黑体" panose="02010609060101010101" pitchFamily="49" charset="-122"/>
            </a:rPr>
            <a:t>远期运费协议</a:t>
          </a:r>
          <a:r>
            <a:rPr lang="en-US" altLang="zh-CN" sz="1400" kern="12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FFA</a:t>
          </a:r>
          <a:endParaRPr lang="zh-CN" altLang="en-US" sz="1400" kern="12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p>
          <a:pPr marL="114300" lvl="1" indent="-114300" algn="l" defTabSz="622300">
            <a:lnSpc>
              <a:spcPct val="90000"/>
            </a:lnSpc>
            <a:spcBef>
              <a:spcPct val="0"/>
            </a:spcBef>
            <a:spcAft>
              <a:spcPct val="15000"/>
            </a:spcAft>
            <a:buChar char="•"/>
          </a:pPr>
          <a:r>
            <a:rPr lang="zh-CN" altLang="en-US" sz="1400" kern="1200" dirty="0">
              <a:solidFill>
                <a:schemeClr val="tx1"/>
              </a:solidFill>
              <a:latin typeface="黑体" panose="02010609060101010101" pitchFamily="49" charset="-122"/>
              <a:ea typeface="黑体" panose="02010609060101010101" pitchFamily="49" charset="-122"/>
            </a:rPr>
            <a:t>集装箱运费掉期协议</a:t>
          </a:r>
        </a:p>
      </dsp:txBody>
      <dsp:txXfrm>
        <a:off x="3593879" y="1512165"/>
        <a:ext cx="2448068" cy="543256"/>
      </dsp:txXfrm>
    </dsp:sp>
    <dsp:sp modelId="{F880AEF0-ABA4-424C-B63E-9BAFCD743A87}">
      <dsp:nvSpPr>
        <dsp:cNvPr id="0" name=""/>
        <dsp:cNvSpPr/>
      </dsp:nvSpPr>
      <dsp:spPr>
        <a:xfrm>
          <a:off x="3614095" y="2267530"/>
          <a:ext cx="951381" cy="336111"/>
        </a:xfrm>
        <a:prstGeom prst="roundRect">
          <a:avLst>
            <a:gd name="adj" fmla="val 16670"/>
          </a:avLst>
        </a:prstGeom>
        <a:solidFill>
          <a:srgbClr val="0D4B8E"/>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altLang="zh-CN" sz="1400" kern="1200" dirty="0">
              <a:solidFill>
                <a:schemeClr val="bg1"/>
              </a:solidFill>
              <a:latin typeface="黑体" panose="02010609060101010101" pitchFamily="49" charset="-122"/>
              <a:ea typeface="黑体" panose="02010609060101010101" pitchFamily="49" charset="-122"/>
            </a:rPr>
            <a:t>…</a:t>
          </a:r>
          <a:endParaRPr lang="zh-CN" altLang="en-US" sz="1400" kern="1200" dirty="0">
            <a:solidFill>
              <a:schemeClr val="bg1"/>
            </a:solidFill>
            <a:latin typeface="黑体" panose="02010609060101010101" pitchFamily="49" charset="-122"/>
            <a:ea typeface="黑体" panose="02010609060101010101" pitchFamily="49" charset="-122"/>
          </a:endParaRPr>
        </a:p>
      </dsp:txBody>
      <dsp:txXfrm>
        <a:off x="3630506" y="2283941"/>
        <a:ext cx="918559" cy="30328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AC5AFA-C6FE-46A3-9B0E-08CAB5539341}">
      <dsp:nvSpPr>
        <dsp:cNvPr id="0" name=""/>
        <dsp:cNvSpPr/>
      </dsp:nvSpPr>
      <dsp:spPr>
        <a:xfrm>
          <a:off x="0" y="203897"/>
          <a:ext cx="3439824" cy="748219"/>
        </a:xfrm>
        <a:prstGeom prst="ellipse">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just" defTabSz="622300">
            <a:lnSpc>
              <a:spcPct val="90000"/>
            </a:lnSpc>
            <a:spcBef>
              <a:spcPct val="0"/>
            </a:spcBef>
            <a:spcAft>
              <a:spcPct val="35000"/>
            </a:spcAft>
            <a:buNone/>
          </a:pPr>
          <a:r>
            <a:rPr lang="zh-CN" altLang="en-US" sz="1400" b="1" kern="12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程租船市场上船的船型、新旧程度等都不相同，又可能在不同的航线上，租金不会完全相同。</a:t>
          </a:r>
        </a:p>
      </dsp:txBody>
      <dsp:txXfrm>
        <a:off x="503751" y="313471"/>
        <a:ext cx="2432322" cy="529071"/>
      </dsp:txXfrm>
    </dsp:sp>
    <dsp:sp modelId="{A5BDCE94-0649-4B12-A7A9-201AF4E4A5A8}">
      <dsp:nvSpPr>
        <dsp:cNvPr id="0" name=""/>
        <dsp:cNvSpPr/>
      </dsp:nvSpPr>
      <dsp:spPr>
        <a:xfrm flipV="1">
          <a:off x="1512169" y="890840"/>
          <a:ext cx="263713" cy="251608"/>
        </a:xfrm>
        <a:prstGeom prst="mathPlus">
          <a:avLst/>
        </a:prstGeom>
        <a:solidFill>
          <a:srgbClr val="0D4B8E"/>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just" defTabSz="622300">
            <a:lnSpc>
              <a:spcPct val="90000"/>
            </a:lnSpc>
            <a:spcBef>
              <a:spcPct val="0"/>
            </a:spcBef>
            <a:spcAft>
              <a:spcPct val="35000"/>
            </a:spcAft>
            <a:buNone/>
          </a:pPr>
          <a:endParaRPr lang="zh-CN" altLang="en-US" sz="1400" b="1" kern="1200">
            <a:latin typeface="Times New Roman" panose="02020603050405020304" pitchFamily="18" charset="0"/>
            <a:ea typeface="黑体" panose="02010609060101010101" pitchFamily="49" charset="-122"/>
            <a:cs typeface="Times New Roman" panose="02020603050405020304" pitchFamily="18" charset="0"/>
          </a:endParaRPr>
        </a:p>
      </dsp:txBody>
      <dsp:txXfrm rot="10800000">
        <a:off x="1547124" y="987055"/>
        <a:ext cx="193803" cy="59178"/>
      </dsp:txXfrm>
    </dsp:sp>
    <dsp:sp modelId="{71E6BEB5-919F-4D99-99EB-D3FF869C9AF3}">
      <dsp:nvSpPr>
        <dsp:cNvPr id="0" name=""/>
        <dsp:cNvSpPr/>
      </dsp:nvSpPr>
      <dsp:spPr>
        <a:xfrm>
          <a:off x="0" y="1189088"/>
          <a:ext cx="3320784" cy="692418"/>
        </a:xfrm>
        <a:prstGeom prst="ellipse">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just" defTabSz="622300">
            <a:lnSpc>
              <a:spcPct val="90000"/>
            </a:lnSpc>
            <a:spcBef>
              <a:spcPct val="0"/>
            </a:spcBef>
            <a:spcAft>
              <a:spcPct val="35000"/>
            </a:spcAft>
            <a:buNone/>
          </a:pPr>
          <a:r>
            <a:rPr lang="zh-CN" altLang="en-US" sz="1400" b="1" kern="12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市场预测趋势类似，没有货主或船东会先签一个高价的租船合同替你承受降价损失。</a:t>
          </a:r>
        </a:p>
      </dsp:txBody>
      <dsp:txXfrm>
        <a:off x="486318" y="1290490"/>
        <a:ext cx="2348148" cy="489614"/>
      </dsp:txXfrm>
    </dsp:sp>
    <dsp:sp modelId="{37B55868-A91B-4325-8612-7A3AFA52C54B}">
      <dsp:nvSpPr>
        <dsp:cNvPr id="0" name=""/>
        <dsp:cNvSpPr/>
      </dsp:nvSpPr>
      <dsp:spPr>
        <a:xfrm>
          <a:off x="1512167" y="1879956"/>
          <a:ext cx="266331" cy="257916"/>
        </a:xfrm>
        <a:prstGeom prst="mathPlus">
          <a:avLst/>
        </a:prstGeom>
        <a:solidFill>
          <a:srgbClr val="C00000"/>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just" defTabSz="622300">
            <a:lnSpc>
              <a:spcPct val="90000"/>
            </a:lnSpc>
            <a:spcBef>
              <a:spcPct val="0"/>
            </a:spcBef>
            <a:spcAft>
              <a:spcPct val="35000"/>
            </a:spcAft>
            <a:buNone/>
          </a:pPr>
          <a:endParaRPr lang="zh-CN" altLang="en-US" sz="1400" b="1" kern="1200">
            <a:latin typeface="Times New Roman" panose="02020603050405020304" pitchFamily="18" charset="0"/>
            <a:ea typeface="黑体" panose="02010609060101010101" pitchFamily="49" charset="-122"/>
            <a:cs typeface="Times New Roman" panose="02020603050405020304" pitchFamily="18" charset="0"/>
          </a:endParaRPr>
        </a:p>
      </dsp:txBody>
      <dsp:txXfrm>
        <a:off x="1547469" y="1978583"/>
        <a:ext cx="195727" cy="60662"/>
      </dsp:txXfrm>
    </dsp:sp>
    <dsp:sp modelId="{B8D93CE0-047F-4365-A55D-9DC3F6325B5A}">
      <dsp:nvSpPr>
        <dsp:cNvPr id="0" name=""/>
        <dsp:cNvSpPr/>
      </dsp:nvSpPr>
      <dsp:spPr>
        <a:xfrm>
          <a:off x="3" y="2580221"/>
          <a:ext cx="3261938" cy="692418"/>
        </a:xfrm>
        <a:prstGeom prst="ellipse">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just" defTabSz="622300">
            <a:lnSpc>
              <a:spcPct val="90000"/>
            </a:lnSpc>
            <a:spcBef>
              <a:spcPct val="0"/>
            </a:spcBef>
            <a:spcAft>
              <a:spcPct val="35000"/>
            </a:spcAft>
            <a:buNone/>
          </a:pPr>
          <a:r>
            <a:rPr lang="zh-CN" altLang="en-US" sz="1400" b="1" kern="12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现货市场和期货市场之间的变动趋势和变动幅度不一定相同，尤其当一个航线的价格波动在指数波动中得不到体现或两者产生的波动相关性很差时，期货套期保值的目的就无法实现</a:t>
          </a:r>
        </a:p>
      </dsp:txBody>
      <dsp:txXfrm>
        <a:off x="477703" y="2681623"/>
        <a:ext cx="2306538" cy="489614"/>
      </dsp:txXfrm>
    </dsp:sp>
    <dsp:sp modelId="{DDAFC82A-76CF-4A1F-8A5C-FFF784F499D2}">
      <dsp:nvSpPr>
        <dsp:cNvPr id="0" name=""/>
        <dsp:cNvSpPr/>
      </dsp:nvSpPr>
      <dsp:spPr>
        <a:xfrm rot="310">
          <a:off x="3325445" y="1544234"/>
          <a:ext cx="511498" cy="15777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just" defTabSz="622300">
            <a:lnSpc>
              <a:spcPct val="90000"/>
            </a:lnSpc>
            <a:spcBef>
              <a:spcPct val="0"/>
            </a:spcBef>
            <a:spcAft>
              <a:spcPct val="35000"/>
            </a:spcAft>
            <a:buNone/>
          </a:pPr>
          <a:endParaRPr lang="zh-CN" altLang="en-US" sz="1400" b="1" kern="1200">
            <a:latin typeface="Times New Roman" panose="02020603050405020304" pitchFamily="18" charset="0"/>
            <a:ea typeface="黑体" panose="02010609060101010101" pitchFamily="49" charset="-122"/>
            <a:cs typeface="Times New Roman" panose="02020603050405020304" pitchFamily="18" charset="0"/>
          </a:endParaRPr>
        </a:p>
      </dsp:txBody>
      <dsp:txXfrm>
        <a:off x="3325445" y="1575786"/>
        <a:ext cx="464166" cy="94664"/>
      </dsp:txXfrm>
    </dsp:sp>
    <dsp:sp modelId="{EF779FF3-DB76-49DA-B67D-F3D31649E31E}">
      <dsp:nvSpPr>
        <dsp:cNvPr id="0" name=""/>
        <dsp:cNvSpPr/>
      </dsp:nvSpPr>
      <dsp:spPr>
        <a:xfrm>
          <a:off x="3738176" y="1068058"/>
          <a:ext cx="2814551" cy="1341039"/>
        </a:xfrm>
        <a:prstGeom prst="ellipse">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just" defTabSz="622300">
            <a:lnSpc>
              <a:spcPct val="90000"/>
            </a:lnSpc>
            <a:spcBef>
              <a:spcPct val="0"/>
            </a:spcBef>
            <a:spcAft>
              <a:spcPct val="35000"/>
            </a:spcAft>
            <a:buNone/>
          </a:pPr>
          <a:r>
            <a:rPr lang="zh-CN" altLang="zh-CN" sz="1400" b="1" kern="120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远期运费协议</a:t>
          </a:r>
          <a:r>
            <a:rPr lang="en-US" altLang="zh-CN" sz="1400" b="1" kern="120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(FFA)</a:t>
          </a:r>
          <a:r>
            <a:rPr lang="zh-CN" altLang="zh-CN" sz="1400" b="1" kern="12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的兴起正是由于其弥补套期保值率低这一重大缺陷。</a:t>
          </a:r>
          <a:endParaRPr lang="en-US" altLang="zh-CN" sz="1400" b="1" kern="12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p>
          <a:pPr marL="0" lvl="0" indent="0" algn="just" defTabSz="622300">
            <a:lnSpc>
              <a:spcPct val="90000"/>
            </a:lnSpc>
            <a:spcBef>
              <a:spcPct val="0"/>
            </a:spcBef>
            <a:spcAft>
              <a:spcPct val="35000"/>
            </a:spcAft>
            <a:buNone/>
          </a:pPr>
          <a:r>
            <a:rPr lang="zh-CN" altLang="en-US" sz="1400" b="1" kern="12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总体看，</a:t>
          </a:r>
          <a:r>
            <a:rPr lang="zh-CN" altLang="zh-CN" sz="1400" b="1" kern="12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各航线指数之间波动相关性小</a:t>
          </a:r>
          <a:r>
            <a:rPr lang="zh-CN" altLang="en-US" sz="1400" b="1" kern="12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400" b="1" kern="12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同时考虑到货运量</a:t>
          </a:r>
          <a:r>
            <a:rPr lang="zh-CN" altLang="en-US" sz="1400" b="1" kern="12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400" b="1" kern="12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应该在货运量大、运价波动频繁的航线</a:t>
          </a:r>
          <a:r>
            <a:rPr lang="en-US" altLang="zh-CN" sz="1400" b="1" kern="12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400" b="1" kern="12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如欧洲航线、地中海航线、日本航线等</a:t>
          </a:r>
          <a:r>
            <a:rPr lang="en-US" altLang="zh-CN" sz="1400" b="1" kern="12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400" b="1" kern="12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推出期货</a:t>
          </a:r>
          <a:r>
            <a:rPr lang="zh-CN" altLang="en-US" sz="1400" b="1" kern="12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400" b="1" kern="12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其他航线以</a:t>
          </a:r>
          <a:r>
            <a:rPr lang="en-US" altLang="zh-CN" sz="1400" b="1" kern="12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FFA</a:t>
          </a:r>
          <a:r>
            <a:rPr lang="zh-CN" altLang="zh-CN" sz="1400" b="1" kern="12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代替。</a:t>
          </a:r>
          <a:endParaRPr lang="zh-CN" altLang="en-US" sz="1400" b="1" kern="12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dsp:txBody>
      <dsp:txXfrm>
        <a:off x="4150357" y="1264449"/>
        <a:ext cx="1990189" cy="948257"/>
      </dsp:txXfrm>
    </dsp:sp>
  </dsp:spTree>
</dsp:drawing>
</file>

<file path=ppt/diagrams/layout1.xml><?xml version="1.0" encoding="utf-8"?>
<dgm:layoutDef xmlns:dgm="http://schemas.openxmlformats.org/drawingml/2006/diagram" xmlns:a="http://schemas.openxmlformats.org/drawingml/2006/main" uniqueId="urn:microsoft.com/office/officeart/2005/8/layout/list1#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rSet qsTypeId="urn:microsoft.com/office/officeart/2005/8/quickstyle/simple5"/>
        </dgm:pt>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nodeHorzAlign" val="l"/>
          <dgm:param type="horzAlign" val="l"/>
        </dgm:alg>
      </dgm:if>
      <dgm:else name="Name2">
        <dgm:alg type="lin">
          <dgm:param type="linDir" val="fromT"/>
          <dgm:param type="vertAlign" val="mid"/>
          <dgm:param type="nodeHorzAlign" val="r"/>
          <dgm:param typ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nodeHorzAlign" val="l"/>
              <dgm:param type="horzAlign" val="l"/>
            </dgm:alg>
          </dgm:if>
          <dgm:else name="Name6">
            <dgm:alg type="lin">
              <dgm:param type="linDir" val="fromR"/>
              <dgm:param type="nodeHorzAlign" val="r"/>
              <dgm:param typ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StepDownProcess#1">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bkpt" val="fixed"/>
          <dgm:param type="bkPtFixedVal" val="1"/>
          <dgm:param type="off" val="off"/>
          <dgm:param type="grDir" val="tL"/>
          <dgm:param type="flowDir" val="row"/>
        </dgm:alg>
      </dgm:if>
      <dgm:else name="Name2">
        <dgm:alg type="snake">
          <dgm:param type="bkpt" val="fixed"/>
          <dgm:param type="bkPtFixedVal" val="1"/>
          <dgm:param type="off" val="off"/>
          <dgm:param type="grDir" val="tR"/>
          <dgm:param type="flowDir" val="row"/>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parTxLTRAlign" val="l"/>
                    <dgm:param type="stBulletLvl" val="1"/>
                    <dgm:param type="txAnchorVertCh" val="mid"/>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parTxLTRAlign" val="l"/>
                <dgm:param type="stBulletLvl" val="1"/>
                <dgm:param type="txAnchorVertCh" val="mid"/>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equation2#1">
  <dgm:title val=""/>
  <dgm:desc val=""/>
  <dgm:catLst>
    <dgm:cat type="relationship" pri="18000"/>
    <dgm:cat type="process" pri="26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linDir" val="fromL"/>
          <dgm:param type="fallback" val="2D"/>
        </dgm:alg>
      </dgm:if>
      <dgm:else name="Name3">
        <dgm:alg type="lin">
          <dgm:param type="linDir" val="fromR"/>
          <dgm:param type="fallback" val="2D"/>
        </dgm:alg>
      </dgm:else>
    </dgm:choose>
    <dgm:shape xmlns:r="http://schemas.openxmlformats.org/officeDocument/2006/relationships" r:blip="">
      <dgm:adjLst/>
    </dgm:shape>
    <dgm:presOf/>
    <dgm:choose name="Name4">
      <dgm:if name="Name5" axis="ch" ptType="node" func="cnt" op="gte" val="3">
        <dgm:constrLst>
          <dgm:constr type="h" for="des" forName="node" refType="w" fact="0.5"/>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ch" forName="lastNode" op="equ" val="65"/>
          <dgm:constr type="primFontSz" for="des" forName="node" op="equ" val="65"/>
          <dgm:constr type="primFontSz" for="des" forName="sibTrans" val="55"/>
          <dgm:constr type="primFontSz" for="des" forName="sibTrans" refType="primFontSz" refFor="des" refForName="node" op="lte" fact="0.8"/>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if>
      <dgm:else name="Name6">
        <dgm:constrLst>
          <dgm:constr type="h" for="des" forName="node" refType="w"/>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des" forName="node" val="65"/>
          <dgm:constr type="primFontSz" for="ch" forName="lastNode" refType="primFontSz" refFor="des" refForName="node" op="equ"/>
          <dgm:constr type="primFontSz" for="des" forName="sibTrans" val="55"/>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else>
    </dgm:choose>
    <dgm:ruleLst/>
    <dgm:choose name="Name7">
      <dgm:if name="Name8" axis="ch" ptType="node" func="cnt" op="gte" val="1">
        <dgm:layoutNode name="vNodes">
          <dgm:alg type="lin">
            <dgm:param type="linDir" val="fromT"/>
            <dgm:param type="fallback" val="2D"/>
          </dgm:alg>
          <dgm:shape xmlns:r="http://schemas.openxmlformats.org/officeDocument/2006/relationships" r:blip="">
            <dgm:adjLst/>
          </dgm:shape>
          <dgm:presOf/>
          <dgm:constrLst/>
          <dgm:ruleLst/>
          <dgm:forEach name="Name9" axis="ch" ptType="node">
            <dgm:choose name="Name10">
              <dgm:if name="Name11" axis="self" func="revPos" op="neq" val="1">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choose name="Name12">
                  <dgm:if name="Name13" axis="self" ptType="node" func="revPos" op="gt" val="2">
                    <dgm:forEach name="sibTransForEach" axis="followSib" ptType="sibTrans" cnt="1">
                      <dgm:layoutNode name="spacerT">
                        <dgm:alg type="sp"/>
                        <dgm:shape xmlns:r="http://schemas.openxmlformats.org/officeDocument/2006/relationships" r:blip="">
                          <dgm:adjLst/>
                        </dgm:shape>
                        <dgm:presOf axis="self"/>
                        <dgm:constrLst/>
                        <dgm:ruleLst/>
                      </dgm:layoutNode>
                      <dgm:layoutNode name="sibTrans">
                        <dgm:alg type="tx"/>
                        <dgm:shape xmlns:r="http://schemas.openxmlformats.org/officeDocument/2006/relationships" type="mathPlus" r:blip="">
                          <dgm:adjLst/>
                        </dgm:shape>
                        <dgm:presOf axis="self"/>
                        <dgm:constrLst>
                          <dgm:constr type="h" refType="w"/>
                          <dgm:constr type="lMarg"/>
                          <dgm:constr type="rMarg"/>
                          <dgm:constr type="tMarg"/>
                          <dgm:constr type="bMarg"/>
                        </dgm:constrLst>
                        <dgm:ruleLst>
                          <dgm:rule type="primFontSz" val="5" fact="NaN" max="NaN"/>
                        </dgm:ruleLst>
                      </dgm:layoutNode>
                      <dgm:layoutNode name="spacerB">
                        <dgm:alg type="sp"/>
                        <dgm:shape xmlns:r="http://schemas.openxmlformats.org/officeDocument/2006/relationships" r:blip="">
                          <dgm:adjLst/>
                        </dgm:shape>
                        <dgm:presOf axis="self"/>
                        <dgm:constrLst/>
                        <dgm:ruleLst/>
                      </dgm:layoutNode>
                    </dgm:forEach>
                  </dgm:if>
                  <dgm:else name="Name14"/>
                </dgm:choose>
              </dgm:if>
              <dgm:else name="Name15"/>
            </dgm:choose>
          </dgm:forEach>
        </dgm:layoutNode>
        <dgm:choose name="Name16">
          <dgm:if name="Name17" axis="ch" ptType="node" func="cnt" op="gt" val="1">
            <dgm:layoutNode name="sibTransLast">
              <dgm:alg type="conn">
                <dgm:param type="srcNode" val="vNodes"/>
                <dgm:param type="dstNode" val="lastNode"/>
                <dgm:param type="begPts" val="auto"/>
                <dgm:param type="endPts" val="auto"/>
              </dgm:alg>
              <dgm:shape xmlns:r="http://schemas.openxmlformats.org/officeDocument/2006/relationships" type="conn" r:blip="">
                <dgm:adjLst/>
              </dgm:shape>
              <dgm:presOf axis="ch" ptType="sibTrans" st="-1" cnt="1"/>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ch desOrSelf" ptType="sibTrans sibTrans" st="-1 1" cnt="1 0"/>
                <dgm:constrLst>
                  <dgm:constr type="lMarg"/>
                  <dgm:constr type="rMarg"/>
                  <dgm:constr type="tMarg"/>
                  <dgm:constr type="bMarg"/>
                </dgm:constrLst>
                <dgm:ruleLst>
                  <dgm:rule type="primFontSz" val="5" fact="NaN" max="NaN"/>
                </dgm:ruleLst>
              </dgm:layoutNode>
            </dgm:layoutNode>
          </dgm:if>
          <dgm:else name="Name18"/>
        </dgm:choose>
        <dgm:layoutNode name="lastNode">
          <dgm:varLst>
            <dgm:bulletEnabled val="1"/>
          </dgm:varLst>
          <dgm:alg type="tx">
            <dgm:param type="txAnchorVertCh" val="mid"/>
          </dgm:alg>
          <dgm:shape xmlns:r="http://schemas.openxmlformats.org/officeDocument/2006/relationships" type="ellipse" r:blip="">
            <dgm:adjLst/>
          </dgm:shape>
          <dgm:presOf axis="ch desOrSelf" ptType="node node" st="-1 1" cnt="1 0"/>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else name="Name19"/>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5">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2">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1049444" name="页眉占位符 1049443"/>
          <p:cNvSpPr>
            <a:spLocks noGrp="1"/>
          </p:cNvSpPr>
          <p:nvPr>
            <p:ph type="hdr" sz="quarter"/>
          </p:nvPr>
        </p:nvSpPr>
        <p:spPr>
          <a:xfrm>
            <a:off x="0" y="0"/>
            <a:ext cx="3076575" cy="511175"/>
          </a:xfrm>
          <a:prstGeom prst="rect">
            <a:avLst/>
          </a:prstGeom>
          <a:noFill/>
          <a:ln>
            <a:noFill/>
          </a:ln>
        </p:spPr>
        <p:txBody>
          <a:bodyPr vert="horz" lIns="99048" tIns="49524" rIns="99048" bIns="49524" anchor="t"/>
          <a:lstStyle/>
          <a:p>
            <a:pPr lvl="0" eaLnBrk="1" latinLnBrk="1" hangingPunct="1"/>
            <a:endParaRPr lang="en-US" altLang="zh-CN" sz="1300"/>
          </a:p>
        </p:txBody>
      </p:sp>
      <p:sp>
        <p:nvSpPr>
          <p:cNvPr id="1049445" name="日期占位符 1049444"/>
          <p:cNvSpPr>
            <a:spLocks noGrp="1"/>
          </p:cNvSpPr>
          <p:nvPr>
            <p:ph type="dt" sz="quarter" idx="1"/>
          </p:nvPr>
        </p:nvSpPr>
        <p:spPr>
          <a:xfrm>
            <a:off x="4021137" y="0"/>
            <a:ext cx="3076575" cy="511175"/>
          </a:xfrm>
          <a:prstGeom prst="rect">
            <a:avLst/>
          </a:prstGeom>
          <a:noFill/>
          <a:ln>
            <a:noFill/>
          </a:ln>
        </p:spPr>
        <p:txBody>
          <a:bodyPr vert="horz" lIns="99048" tIns="49524" rIns="99048" bIns="49524" anchor="t"/>
          <a:lstStyle/>
          <a:p>
            <a:pPr lvl="0" algn="r" eaLnBrk="1" latinLnBrk="1" hangingPunct="1"/>
            <a:endParaRPr lang="en-US" altLang="zh-CN" sz="1300"/>
          </a:p>
        </p:txBody>
      </p:sp>
      <p:sp>
        <p:nvSpPr>
          <p:cNvPr id="1049446" name="页脚占位符 1049445"/>
          <p:cNvSpPr>
            <a:spLocks noGrp="1"/>
          </p:cNvSpPr>
          <p:nvPr>
            <p:ph type="ftr" sz="quarter" idx="2"/>
          </p:nvPr>
        </p:nvSpPr>
        <p:spPr>
          <a:xfrm>
            <a:off x="0" y="9721850"/>
            <a:ext cx="3076575" cy="511175"/>
          </a:xfrm>
          <a:prstGeom prst="rect">
            <a:avLst/>
          </a:prstGeom>
          <a:noFill/>
          <a:ln>
            <a:noFill/>
          </a:ln>
        </p:spPr>
        <p:txBody>
          <a:bodyPr vert="horz" lIns="99048" tIns="49524" rIns="99048" bIns="49524" anchor="b"/>
          <a:lstStyle/>
          <a:p>
            <a:pPr lvl="0" eaLnBrk="1" latinLnBrk="1" hangingPunct="1"/>
            <a:endParaRPr lang="en-US" altLang="zh-CN" sz="1300"/>
          </a:p>
        </p:txBody>
      </p:sp>
      <p:sp>
        <p:nvSpPr>
          <p:cNvPr id="1049447" name="灯片编号占位符 1049446"/>
          <p:cNvSpPr>
            <a:spLocks noGrp="1"/>
          </p:cNvSpPr>
          <p:nvPr>
            <p:ph type="sldNum" sz="quarter" idx="3"/>
          </p:nvPr>
        </p:nvSpPr>
        <p:spPr>
          <a:xfrm>
            <a:off x="4021137" y="9721850"/>
            <a:ext cx="3076575" cy="511175"/>
          </a:xfrm>
          <a:prstGeom prst="rect">
            <a:avLst/>
          </a:prstGeom>
          <a:noFill/>
          <a:ln>
            <a:noFill/>
          </a:ln>
        </p:spPr>
        <p:txBody>
          <a:bodyPr vert="horz" lIns="99048" tIns="49524" rIns="99048" bIns="49524" anchor="b"/>
          <a:lstStyle/>
          <a:p>
            <a:pPr lvl="0" algn="r" eaLnBrk="1" latinLnBrk="1" hangingPunct="1">
              <a:buNone/>
            </a:pPr>
            <a:fld id="{566ABCEB-ACFC-4714-9973-3DA970169C29}" type="slidenum">
              <a:rPr lang="zh-CN" altLang="zh-CN" sz="1300"/>
              <a:t>‹#›</a:t>
            </a:fld>
            <a:endParaRPr lang="zh-CN" altLang="zh-CN" sz="1300"/>
          </a:p>
        </p:txBody>
      </p:sp>
    </p:spTree>
    <p:extLst>
      <p:ext uri="{BB962C8B-B14F-4D97-AF65-F5344CB8AC3E}">
        <p14:creationId xmlns:p14="http://schemas.microsoft.com/office/powerpoint/2010/main" val="4185320222"/>
      </p:ext>
    </p:extLst>
  </p:cSld>
  <p:clrMap bg1="dk1" tx1="dk1" bg2="dk1" tx2="dk1" accent1="dk1" accent2="dk1" accent3="dk1" accent4="dk1" accent5="dk1" accent6="dk1" hlink="dk1" folHlink="dk1"/>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49438" name="页眉占位符 1049437"/>
          <p:cNvSpPr>
            <a:spLocks noGrp="1"/>
          </p:cNvSpPr>
          <p:nvPr>
            <p:ph type="hdr" sz="quarter"/>
          </p:nvPr>
        </p:nvSpPr>
        <p:spPr>
          <a:xfrm>
            <a:off x="0" y="0"/>
            <a:ext cx="3076575" cy="511175"/>
          </a:xfrm>
          <a:prstGeom prst="rect">
            <a:avLst/>
          </a:prstGeom>
          <a:noFill/>
          <a:ln>
            <a:noFill/>
          </a:ln>
        </p:spPr>
        <p:txBody>
          <a:bodyPr vert="horz" lIns="99048" tIns="49524" rIns="99048" bIns="49524" anchor="t"/>
          <a:lstStyle/>
          <a:p>
            <a:pPr lvl="0" eaLnBrk="1" latinLnBrk="1" hangingPunct="1"/>
            <a:endParaRPr lang="en-US" altLang="zh-CN" sz="1300"/>
          </a:p>
        </p:txBody>
      </p:sp>
      <p:sp>
        <p:nvSpPr>
          <p:cNvPr id="1049439" name="日期占位符 1049438"/>
          <p:cNvSpPr>
            <a:spLocks noGrp="1"/>
          </p:cNvSpPr>
          <p:nvPr>
            <p:ph type="dt" idx="1"/>
          </p:nvPr>
        </p:nvSpPr>
        <p:spPr>
          <a:xfrm>
            <a:off x="4021137" y="0"/>
            <a:ext cx="3076575" cy="511175"/>
          </a:xfrm>
          <a:prstGeom prst="rect">
            <a:avLst/>
          </a:prstGeom>
          <a:noFill/>
          <a:ln>
            <a:noFill/>
          </a:ln>
        </p:spPr>
        <p:txBody>
          <a:bodyPr vert="horz" lIns="99048" tIns="49524" rIns="99048" bIns="49524" anchor="t"/>
          <a:lstStyle/>
          <a:p>
            <a:pPr lvl="0" algn="r" eaLnBrk="1" latinLnBrk="1" hangingPunct="1"/>
            <a:endParaRPr lang="en-US" altLang="zh-CN" sz="1300"/>
          </a:p>
        </p:txBody>
      </p:sp>
      <p:sp>
        <p:nvSpPr>
          <p:cNvPr id="1049440" name="幻灯片图像占位符 1049439"/>
          <p:cNvSpPr>
            <a:spLocks noGrp="1" noRot="1" noChangeAspect="1"/>
          </p:cNvSpPr>
          <p:nvPr>
            <p:ph type="sldImg" idx="4294967295"/>
          </p:nvPr>
        </p:nvSpPr>
        <p:spPr>
          <a:xfrm>
            <a:off x="992188" y="768350"/>
            <a:ext cx="5114925" cy="3836988"/>
          </a:xfrm>
          <a:prstGeom prst="rect">
            <a:avLst/>
          </a:prstGeom>
          <a:noFill/>
          <a:ln w="9525" cap="flat" cmpd="sng">
            <a:solidFill>
              <a:srgbClr val="000000">
                <a:alpha val="100000"/>
              </a:srgbClr>
            </a:solidFill>
            <a:prstDash val="solid"/>
            <a:round/>
          </a:ln>
        </p:spPr>
        <p:txBody>
          <a:bodyPr vert="horz" lIns="91440" tIns="45720" rIns="91440" bIns="45720" anchor="t"/>
          <a:lstStyle/>
          <a:p>
            <a:endParaRPr/>
          </a:p>
        </p:txBody>
      </p:sp>
      <p:sp>
        <p:nvSpPr>
          <p:cNvPr id="1049441" name="备注占位符 1049440"/>
          <p:cNvSpPr>
            <a:spLocks noGrp="1"/>
          </p:cNvSpPr>
          <p:nvPr>
            <p:ph type="body" sz="quarter" idx="3"/>
          </p:nvPr>
        </p:nvSpPr>
        <p:spPr>
          <a:xfrm>
            <a:off x="709612" y="4860925"/>
            <a:ext cx="5680075" cy="4605337"/>
          </a:xfrm>
          <a:prstGeom prst="rect">
            <a:avLst/>
          </a:prstGeom>
          <a:noFill/>
          <a:ln>
            <a:noFill/>
          </a:ln>
        </p:spPr>
        <p:txBody>
          <a:bodyPr vert="horz" lIns="99048" tIns="49524" rIns="99048" bIns="49524" ancho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49442" name="页脚占位符 1049441"/>
          <p:cNvSpPr>
            <a:spLocks noGrp="1"/>
          </p:cNvSpPr>
          <p:nvPr>
            <p:ph type="ftr" sz="quarter" idx="4"/>
          </p:nvPr>
        </p:nvSpPr>
        <p:spPr>
          <a:xfrm>
            <a:off x="0" y="9721850"/>
            <a:ext cx="3076575" cy="511175"/>
          </a:xfrm>
          <a:prstGeom prst="rect">
            <a:avLst/>
          </a:prstGeom>
          <a:noFill/>
          <a:ln>
            <a:noFill/>
          </a:ln>
        </p:spPr>
        <p:txBody>
          <a:bodyPr vert="horz" lIns="99048" tIns="49524" rIns="99048" bIns="49524" anchor="b"/>
          <a:lstStyle/>
          <a:p>
            <a:pPr lvl="0" eaLnBrk="1" latinLnBrk="1" hangingPunct="1"/>
            <a:endParaRPr lang="en-US" altLang="zh-CN" sz="1300"/>
          </a:p>
        </p:txBody>
      </p:sp>
      <p:sp>
        <p:nvSpPr>
          <p:cNvPr id="1049443" name="灯片编号占位符 1049442"/>
          <p:cNvSpPr>
            <a:spLocks noGrp="1"/>
          </p:cNvSpPr>
          <p:nvPr>
            <p:ph type="sldNum" sz="quarter" idx="5"/>
          </p:nvPr>
        </p:nvSpPr>
        <p:spPr>
          <a:xfrm>
            <a:off x="4021137" y="9721850"/>
            <a:ext cx="3076575" cy="511175"/>
          </a:xfrm>
          <a:prstGeom prst="rect">
            <a:avLst/>
          </a:prstGeom>
          <a:noFill/>
          <a:ln>
            <a:noFill/>
          </a:ln>
        </p:spPr>
        <p:txBody>
          <a:bodyPr vert="horz" lIns="99048" tIns="49524" rIns="99048" bIns="49524" anchor="b"/>
          <a:lstStyle/>
          <a:p>
            <a:pPr lvl="0" algn="r" eaLnBrk="1" latinLnBrk="1" hangingPunct="1">
              <a:buNone/>
            </a:pPr>
            <a:fld id="{566ABCEB-ACFC-4714-9973-3DA970169C29}" type="slidenum">
              <a:rPr lang="zh-CN" altLang="zh-CN" sz="1300"/>
              <a:t>‹#›</a:t>
            </a:fld>
            <a:endParaRPr lang="zh-CN" altLang="zh-CN" sz="1300"/>
          </a:p>
        </p:txBody>
      </p:sp>
    </p:spTree>
    <p:extLst>
      <p:ext uri="{BB962C8B-B14F-4D97-AF65-F5344CB8AC3E}">
        <p14:creationId xmlns:p14="http://schemas.microsoft.com/office/powerpoint/2010/main" val="1778677269"/>
      </p:ext>
    </p:extLst>
  </p:cSld>
  <p:clrMap bg1="dk1" tx1="dk1" bg2="dk1" tx2="dk1" accent1="dk1" accent2="dk1" accent3="dk1" accent4="dk1" accent5="dk1" accent6="dk1" hlink="dk1" folHlink="dk1"/>
  <p:notesStyle>
    <a:lvl1pPr marL="0" indent="0" algn="l" rtl="0" fontAlgn="base" latinLnBrk="1">
      <a:lnSpc>
        <a:spcPct val="100000"/>
      </a:lnSpc>
      <a:spcBef>
        <a:spcPct val="30000"/>
      </a:spcBef>
      <a:spcAft>
        <a:spcPct val="0"/>
      </a:spcAft>
      <a:buFontTx/>
      <a:buNone/>
      <a:defRPr sz="12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30000"/>
      </a:spcBef>
      <a:spcAft>
        <a:spcPct val="0"/>
      </a:spcAft>
      <a:buFontTx/>
      <a:buNone/>
      <a:defRPr sz="12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30000"/>
      </a:spcBef>
      <a:spcAft>
        <a:spcPct val="0"/>
      </a:spcAft>
      <a:buFontTx/>
      <a:buNone/>
      <a:defRPr sz="12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30000"/>
      </a:spcBef>
      <a:spcAft>
        <a:spcPct val="0"/>
      </a:spcAft>
      <a:buFontTx/>
      <a:buNone/>
      <a:defRPr sz="12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30000"/>
      </a:spcBef>
      <a:spcAft>
        <a:spcPct val="0"/>
      </a:spcAft>
      <a:buFontTx/>
      <a:buNone/>
      <a:defRPr sz="12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82" name="TextBox 1048581"/>
          <p:cNvSpPr txBox="1"/>
          <p:nvPr/>
        </p:nvSpPr>
        <p:spPr>
          <a:xfrm>
            <a:off x="4021137" y="9721850"/>
            <a:ext cx="3076575" cy="511175"/>
          </a:xfrm>
          <a:prstGeom prst="rect">
            <a:avLst/>
          </a:prstGeom>
          <a:noFill/>
          <a:ln>
            <a:noFill/>
          </a:ln>
        </p:spPr>
        <p:txBody>
          <a:bodyPr vert="horz" lIns="99048" tIns="49524" rIns="99048" bIns="49524" anchor="b"/>
          <a:lstStyle/>
          <a:p>
            <a:pPr marL="0" marR="0" lvl="0" indent="0" algn="r" defTabSz="914400" rtl="0" eaLnBrk="1" fontAlgn="base" latinLnBrk="1" hangingPunct="1">
              <a:lnSpc>
                <a:spcPct val="100000"/>
              </a:lnSpc>
              <a:spcBef>
                <a:spcPct val="0"/>
              </a:spcBef>
              <a:spcAft>
                <a:spcPct val="0"/>
              </a:spcAft>
              <a:buClrTx/>
              <a:buSzTx/>
              <a:buFontTx/>
              <a:buNone/>
              <a:defRPr/>
            </a:pPr>
            <a:fld id="{566ABCEB-ACFC-4714-9973-3DA970169C29}" type="slidenum">
              <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rPr>
              <a:t>1</a:t>
            </a:fld>
            <a:endPar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endParaRPr>
          </a:p>
        </p:txBody>
      </p:sp>
      <p:sp>
        <p:nvSpPr>
          <p:cNvPr id="1048583" name="幻灯片图像占位符 1048582"/>
          <p:cNvSpPr>
            <a:spLocks noGrp="1" noRot="1" noChangeAspect="1"/>
          </p:cNvSpPr>
          <p:nvPr>
            <p:ph type="sldImg" idx="4294967295"/>
          </p:nvPr>
        </p:nvSpPr>
        <p:spPr>
          <a:xfrm>
            <a:off x="992188" y="768350"/>
            <a:ext cx="5114925" cy="3836988"/>
          </a:xfrm>
          <a:prstGeom prst="rect">
            <a:avLst/>
          </a:prstGeom>
        </p:spPr>
        <p:txBody>
          <a:bodyPr vert="horz" lIns="91440" tIns="45720" rIns="91440" bIns="45720" anchor="t"/>
          <a:lstStyle/>
          <a:p>
            <a:endParaRPr/>
          </a:p>
        </p:txBody>
      </p:sp>
      <p:sp>
        <p:nvSpPr>
          <p:cNvPr id="1048584" name="备注占位符 1048583"/>
          <p:cNvSpPr>
            <a:spLocks noGrp="1"/>
          </p:cNvSpPr>
          <p:nvPr>
            <p:ph type="body" idx="4294967295"/>
          </p:nvPr>
        </p:nvSpPr>
        <p:spPr>
          <a:xfrm>
            <a:off x="709612" y="4860925"/>
            <a:ext cx="5680075" cy="4605337"/>
          </a:xfrm>
          <a:prstGeom prst="rect">
            <a:avLst/>
          </a:prstGeom>
        </p:spPr>
        <p:txBody>
          <a:bodyPr vert="horz" lIns="99048" tIns="49524" rIns="99048" bIns="49524" anchor="t"/>
          <a:lstStyle/>
          <a:p>
            <a:pPr lvl="0"/>
            <a:endParaRPr lang="zh-CN" altLang="zh-CN" sz="1700" dirty="0"/>
          </a:p>
        </p:txBody>
      </p:sp>
    </p:spTree>
    <p:extLst>
      <p:ext uri="{BB962C8B-B14F-4D97-AF65-F5344CB8AC3E}">
        <p14:creationId xmlns:p14="http://schemas.microsoft.com/office/powerpoint/2010/main" val="6310914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8" name="幻灯片图像占位符 1048947"/>
          <p:cNvSpPr>
            <a:spLocks noGrp="1" noRot="1" noChangeAspect="1"/>
          </p:cNvSpPr>
          <p:nvPr>
            <p:ph type="sldImg"/>
          </p:nvPr>
        </p:nvSpPr>
        <p:spPr>
          <a:xfrm>
            <a:off x="992188" y="768350"/>
            <a:ext cx="5114925" cy="3836988"/>
          </a:xfrm>
          <a:prstGeom prst="rect">
            <a:avLst/>
          </a:prstGeom>
        </p:spPr>
        <p:txBody>
          <a:bodyPr vert="horz" lIns="91440" tIns="45720" rIns="91440" bIns="45720" anchor="t"/>
          <a:lstStyle/>
          <a:p>
            <a:endParaRPr/>
          </a:p>
        </p:txBody>
      </p:sp>
      <p:sp>
        <p:nvSpPr>
          <p:cNvPr id="1048949" name="备注占位符 1048948"/>
          <p:cNvSpPr>
            <a:spLocks noGrp="1"/>
          </p:cNvSpPr>
          <p:nvPr>
            <p:ph type="body" idx="1"/>
          </p:nvPr>
        </p:nvSpPr>
        <p:spPr>
          <a:xfrm>
            <a:off x="709612" y="4860925"/>
            <a:ext cx="5680075" cy="4605337"/>
          </a:xfrm>
          <a:prstGeom prst="rect">
            <a:avLst/>
          </a:prstGeom>
          <a:noFill/>
          <a:ln>
            <a:noFill/>
          </a:ln>
        </p:spPr>
        <p:txBody>
          <a:bodyPr vert="horz" lIns="99048" tIns="49524" rIns="99048" bIns="49524" anchor="t"/>
          <a:lstStyle/>
          <a:p>
            <a:pPr lvl="0">
              <a:lnSpc>
                <a:spcPct val="130000"/>
              </a:lnSpc>
              <a:spcBef>
                <a:spcPts val="600"/>
              </a:spcBef>
            </a:pPr>
            <a:endParaRPr lang="zh-CN" altLang="en-US" dirty="0"/>
          </a:p>
        </p:txBody>
      </p:sp>
      <p:sp>
        <p:nvSpPr>
          <p:cNvPr id="1048950" name="文本框 1048949"/>
          <p:cNvSpPr txBox="1"/>
          <p:nvPr/>
        </p:nvSpPr>
        <p:spPr>
          <a:xfrm>
            <a:off x="4021137" y="9721850"/>
            <a:ext cx="3076575" cy="511175"/>
          </a:xfrm>
          <a:prstGeom prst="rect">
            <a:avLst/>
          </a:prstGeom>
          <a:noFill/>
          <a:ln>
            <a:noFill/>
          </a:ln>
        </p:spPr>
        <p:txBody>
          <a:bodyPr vert="horz" lIns="99048" tIns="49524" rIns="99048" bIns="49524" anchor="b"/>
          <a:lstStyle/>
          <a:p>
            <a:pPr marL="0" marR="0" lvl="0" indent="0" algn="r" defTabSz="914400" rtl="0" eaLnBrk="1" fontAlgn="base" latinLnBrk="1" hangingPunct="1">
              <a:lnSpc>
                <a:spcPct val="100000"/>
              </a:lnSpc>
              <a:spcBef>
                <a:spcPct val="0"/>
              </a:spcBef>
              <a:spcAft>
                <a:spcPct val="0"/>
              </a:spcAft>
              <a:buClrTx/>
              <a:buSzTx/>
              <a:buFontTx/>
              <a:buNone/>
              <a:defRPr/>
            </a:pPr>
            <a:fld id="{566ABCEB-ACFC-4714-9973-3DA970169C29}" type="slidenum">
              <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rPr>
              <a:t>13</a:t>
            </a:fld>
            <a:endPar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endParaRPr>
          </a:p>
        </p:txBody>
      </p:sp>
    </p:spTree>
    <p:extLst>
      <p:ext uri="{BB962C8B-B14F-4D97-AF65-F5344CB8AC3E}">
        <p14:creationId xmlns:p14="http://schemas.microsoft.com/office/powerpoint/2010/main" val="338930995"/>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8" name="幻灯片图像占位符 1048947"/>
          <p:cNvSpPr>
            <a:spLocks noGrp="1" noRot="1" noChangeAspect="1"/>
          </p:cNvSpPr>
          <p:nvPr>
            <p:ph type="sldImg"/>
          </p:nvPr>
        </p:nvSpPr>
        <p:spPr>
          <a:xfrm>
            <a:off x="992188" y="768350"/>
            <a:ext cx="5114925" cy="3836988"/>
          </a:xfrm>
          <a:prstGeom prst="rect">
            <a:avLst/>
          </a:prstGeom>
        </p:spPr>
        <p:txBody>
          <a:bodyPr vert="horz" lIns="91440" tIns="45720" rIns="91440" bIns="45720" anchor="t"/>
          <a:lstStyle/>
          <a:p>
            <a:endParaRPr/>
          </a:p>
        </p:txBody>
      </p:sp>
      <p:sp>
        <p:nvSpPr>
          <p:cNvPr id="1048949" name="备注占位符 1048948"/>
          <p:cNvSpPr>
            <a:spLocks noGrp="1"/>
          </p:cNvSpPr>
          <p:nvPr>
            <p:ph type="body" idx="1"/>
          </p:nvPr>
        </p:nvSpPr>
        <p:spPr>
          <a:xfrm>
            <a:off x="709612" y="4860925"/>
            <a:ext cx="5680075" cy="4605337"/>
          </a:xfrm>
          <a:prstGeom prst="rect">
            <a:avLst/>
          </a:prstGeom>
          <a:noFill/>
          <a:ln>
            <a:noFill/>
          </a:ln>
        </p:spPr>
        <p:txBody>
          <a:bodyPr vert="horz" lIns="99048" tIns="49524" rIns="99048" bIns="49524" anchor="t"/>
          <a:lstStyle/>
          <a:p>
            <a:pPr lvl="0">
              <a:lnSpc>
                <a:spcPct val="130000"/>
              </a:lnSpc>
              <a:spcBef>
                <a:spcPts val="600"/>
              </a:spcBef>
            </a:pPr>
            <a:endParaRPr lang="zh-CN" altLang="en-US" dirty="0"/>
          </a:p>
        </p:txBody>
      </p:sp>
      <p:sp>
        <p:nvSpPr>
          <p:cNvPr id="1048950" name="文本框 1048949"/>
          <p:cNvSpPr txBox="1"/>
          <p:nvPr/>
        </p:nvSpPr>
        <p:spPr>
          <a:xfrm>
            <a:off x="4021137" y="9721850"/>
            <a:ext cx="3076575" cy="511175"/>
          </a:xfrm>
          <a:prstGeom prst="rect">
            <a:avLst/>
          </a:prstGeom>
          <a:noFill/>
          <a:ln>
            <a:noFill/>
          </a:ln>
        </p:spPr>
        <p:txBody>
          <a:bodyPr vert="horz" lIns="99048" tIns="49524" rIns="99048" bIns="49524" anchor="b"/>
          <a:lstStyle/>
          <a:p>
            <a:pPr marL="0" marR="0" lvl="0" indent="0" algn="r" defTabSz="914400" rtl="0" eaLnBrk="1" fontAlgn="base" latinLnBrk="1" hangingPunct="1">
              <a:lnSpc>
                <a:spcPct val="100000"/>
              </a:lnSpc>
              <a:spcBef>
                <a:spcPct val="0"/>
              </a:spcBef>
              <a:spcAft>
                <a:spcPct val="0"/>
              </a:spcAft>
              <a:buClrTx/>
              <a:buSzTx/>
              <a:buFontTx/>
              <a:buNone/>
              <a:defRPr/>
            </a:pPr>
            <a:fld id="{566ABCEB-ACFC-4714-9973-3DA970169C29}" type="slidenum">
              <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rPr>
              <a:t>103</a:t>
            </a:fld>
            <a:endPar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endParaRPr>
          </a:p>
        </p:txBody>
      </p:sp>
    </p:spTree>
    <p:extLst>
      <p:ext uri="{BB962C8B-B14F-4D97-AF65-F5344CB8AC3E}">
        <p14:creationId xmlns:p14="http://schemas.microsoft.com/office/powerpoint/2010/main" val="1942258327"/>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8" name="幻灯片图像占位符 1048947"/>
          <p:cNvSpPr>
            <a:spLocks noGrp="1" noRot="1" noChangeAspect="1"/>
          </p:cNvSpPr>
          <p:nvPr>
            <p:ph type="sldImg"/>
          </p:nvPr>
        </p:nvSpPr>
        <p:spPr>
          <a:xfrm>
            <a:off x="992188" y="768350"/>
            <a:ext cx="5114925" cy="3836988"/>
          </a:xfrm>
          <a:prstGeom prst="rect">
            <a:avLst/>
          </a:prstGeom>
        </p:spPr>
        <p:txBody>
          <a:bodyPr vert="horz" lIns="91440" tIns="45720" rIns="91440" bIns="45720" anchor="t"/>
          <a:lstStyle/>
          <a:p>
            <a:endParaRPr/>
          </a:p>
        </p:txBody>
      </p:sp>
      <p:sp>
        <p:nvSpPr>
          <p:cNvPr id="1048949" name="备注占位符 1048948"/>
          <p:cNvSpPr>
            <a:spLocks noGrp="1"/>
          </p:cNvSpPr>
          <p:nvPr>
            <p:ph type="body" idx="1"/>
          </p:nvPr>
        </p:nvSpPr>
        <p:spPr>
          <a:xfrm>
            <a:off x="709612" y="4860925"/>
            <a:ext cx="5680075" cy="4605337"/>
          </a:xfrm>
          <a:prstGeom prst="rect">
            <a:avLst/>
          </a:prstGeom>
          <a:noFill/>
          <a:ln>
            <a:noFill/>
          </a:ln>
        </p:spPr>
        <p:txBody>
          <a:bodyPr vert="horz" lIns="99048" tIns="49524" rIns="99048" bIns="49524" anchor="t"/>
          <a:lstStyle/>
          <a:p>
            <a:pPr lvl="0">
              <a:lnSpc>
                <a:spcPct val="130000"/>
              </a:lnSpc>
              <a:spcBef>
                <a:spcPts val="600"/>
              </a:spcBef>
            </a:pPr>
            <a:endParaRPr lang="zh-CN" altLang="en-US" dirty="0"/>
          </a:p>
        </p:txBody>
      </p:sp>
      <p:sp>
        <p:nvSpPr>
          <p:cNvPr id="1048950" name="文本框 1048949"/>
          <p:cNvSpPr txBox="1"/>
          <p:nvPr/>
        </p:nvSpPr>
        <p:spPr>
          <a:xfrm>
            <a:off x="4021137" y="9721850"/>
            <a:ext cx="3076575" cy="511175"/>
          </a:xfrm>
          <a:prstGeom prst="rect">
            <a:avLst/>
          </a:prstGeom>
          <a:noFill/>
          <a:ln>
            <a:noFill/>
          </a:ln>
        </p:spPr>
        <p:txBody>
          <a:bodyPr vert="horz" lIns="99048" tIns="49524" rIns="99048" bIns="49524" anchor="b"/>
          <a:lstStyle/>
          <a:p>
            <a:pPr marL="0" marR="0" lvl="0" indent="0" algn="r" defTabSz="914400" rtl="0" eaLnBrk="1" fontAlgn="base" latinLnBrk="1" hangingPunct="1">
              <a:lnSpc>
                <a:spcPct val="100000"/>
              </a:lnSpc>
              <a:spcBef>
                <a:spcPct val="0"/>
              </a:spcBef>
              <a:spcAft>
                <a:spcPct val="0"/>
              </a:spcAft>
              <a:buClrTx/>
              <a:buSzTx/>
              <a:buFontTx/>
              <a:buNone/>
              <a:defRPr/>
            </a:pPr>
            <a:fld id="{566ABCEB-ACFC-4714-9973-3DA970169C29}" type="slidenum">
              <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rPr>
              <a:t>104</a:t>
            </a:fld>
            <a:endPar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endParaRPr>
          </a:p>
        </p:txBody>
      </p:sp>
    </p:spTree>
    <p:extLst>
      <p:ext uri="{BB962C8B-B14F-4D97-AF65-F5344CB8AC3E}">
        <p14:creationId xmlns:p14="http://schemas.microsoft.com/office/powerpoint/2010/main" val="2469934380"/>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8" name="幻灯片图像占位符 1048947"/>
          <p:cNvSpPr>
            <a:spLocks noGrp="1" noRot="1" noChangeAspect="1"/>
          </p:cNvSpPr>
          <p:nvPr>
            <p:ph type="sldImg"/>
          </p:nvPr>
        </p:nvSpPr>
        <p:spPr>
          <a:xfrm>
            <a:off x="992188" y="768350"/>
            <a:ext cx="5114925" cy="3836988"/>
          </a:xfrm>
          <a:prstGeom prst="rect">
            <a:avLst/>
          </a:prstGeom>
        </p:spPr>
        <p:txBody>
          <a:bodyPr vert="horz" lIns="91440" tIns="45720" rIns="91440" bIns="45720" anchor="t"/>
          <a:lstStyle/>
          <a:p>
            <a:endParaRPr/>
          </a:p>
        </p:txBody>
      </p:sp>
      <p:sp>
        <p:nvSpPr>
          <p:cNvPr id="1048949" name="备注占位符 1048948"/>
          <p:cNvSpPr>
            <a:spLocks noGrp="1"/>
          </p:cNvSpPr>
          <p:nvPr>
            <p:ph type="body" idx="1"/>
          </p:nvPr>
        </p:nvSpPr>
        <p:spPr>
          <a:xfrm>
            <a:off x="709612" y="4860925"/>
            <a:ext cx="5680075" cy="4605337"/>
          </a:xfrm>
          <a:prstGeom prst="rect">
            <a:avLst/>
          </a:prstGeom>
          <a:noFill/>
          <a:ln>
            <a:noFill/>
          </a:ln>
        </p:spPr>
        <p:txBody>
          <a:bodyPr vert="horz" lIns="99048" tIns="49524" rIns="99048" bIns="49524" anchor="t"/>
          <a:lstStyle/>
          <a:p>
            <a:pPr lvl="0">
              <a:lnSpc>
                <a:spcPct val="130000"/>
              </a:lnSpc>
              <a:spcBef>
                <a:spcPts val="600"/>
              </a:spcBef>
            </a:pPr>
            <a:endParaRPr lang="zh-CN" altLang="en-US" dirty="0"/>
          </a:p>
        </p:txBody>
      </p:sp>
      <p:sp>
        <p:nvSpPr>
          <p:cNvPr id="1048950" name="文本框 1048949"/>
          <p:cNvSpPr txBox="1"/>
          <p:nvPr/>
        </p:nvSpPr>
        <p:spPr>
          <a:xfrm>
            <a:off x="4021137" y="9721850"/>
            <a:ext cx="3076575" cy="511175"/>
          </a:xfrm>
          <a:prstGeom prst="rect">
            <a:avLst/>
          </a:prstGeom>
          <a:noFill/>
          <a:ln>
            <a:noFill/>
          </a:ln>
        </p:spPr>
        <p:txBody>
          <a:bodyPr vert="horz" lIns="99048" tIns="49524" rIns="99048" bIns="49524" anchor="b"/>
          <a:lstStyle/>
          <a:p>
            <a:pPr marL="0" marR="0" lvl="0" indent="0" algn="r" defTabSz="914400" rtl="0" eaLnBrk="1" fontAlgn="base" latinLnBrk="1" hangingPunct="1">
              <a:lnSpc>
                <a:spcPct val="100000"/>
              </a:lnSpc>
              <a:spcBef>
                <a:spcPct val="0"/>
              </a:spcBef>
              <a:spcAft>
                <a:spcPct val="0"/>
              </a:spcAft>
              <a:buClrTx/>
              <a:buSzTx/>
              <a:buFontTx/>
              <a:buNone/>
              <a:defRPr/>
            </a:pPr>
            <a:fld id="{566ABCEB-ACFC-4714-9973-3DA970169C29}" type="slidenum">
              <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rPr>
              <a:t>105</a:t>
            </a:fld>
            <a:endPar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endParaRPr>
          </a:p>
        </p:txBody>
      </p:sp>
    </p:spTree>
    <p:extLst>
      <p:ext uri="{BB962C8B-B14F-4D97-AF65-F5344CB8AC3E}">
        <p14:creationId xmlns:p14="http://schemas.microsoft.com/office/powerpoint/2010/main" val="1330420707"/>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8" name="幻灯片图像占位符 1048947"/>
          <p:cNvSpPr>
            <a:spLocks noGrp="1" noRot="1" noChangeAspect="1"/>
          </p:cNvSpPr>
          <p:nvPr>
            <p:ph type="sldImg"/>
          </p:nvPr>
        </p:nvSpPr>
        <p:spPr>
          <a:xfrm>
            <a:off x="992188" y="768350"/>
            <a:ext cx="5114925" cy="3836988"/>
          </a:xfrm>
          <a:prstGeom prst="rect">
            <a:avLst/>
          </a:prstGeom>
        </p:spPr>
        <p:txBody>
          <a:bodyPr vert="horz" lIns="91440" tIns="45720" rIns="91440" bIns="45720" anchor="t"/>
          <a:lstStyle/>
          <a:p>
            <a:endParaRPr/>
          </a:p>
        </p:txBody>
      </p:sp>
      <p:sp>
        <p:nvSpPr>
          <p:cNvPr id="1048949" name="备注占位符 1048948"/>
          <p:cNvSpPr>
            <a:spLocks noGrp="1"/>
          </p:cNvSpPr>
          <p:nvPr>
            <p:ph type="body" idx="1"/>
          </p:nvPr>
        </p:nvSpPr>
        <p:spPr>
          <a:xfrm>
            <a:off x="709612" y="4860925"/>
            <a:ext cx="5680075" cy="4605337"/>
          </a:xfrm>
          <a:prstGeom prst="rect">
            <a:avLst/>
          </a:prstGeom>
          <a:noFill/>
          <a:ln>
            <a:noFill/>
          </a:ln>
        </p:spPr>
        <p:txBody>
          <a:bodyPr vert="horz" lIns="99048" tIns="49524" rIns="99048" bIns="49524" anchor="t"/>
          <a:lstStyle/>
          <a:p>
            <a:pPr lvl="0">
              <a:lnSpc>
                <a:spcPct val="130000"/>
              </a:lnSpc>
              <a:spcBef>
                <a:spcPts val="600"/>
              </a:spcBef>
            </a:pPr>
            <a:endParaRPr lang="zh-CN" altLang="en-US" dirty="0"/>
          </a:p>
        </p:txBody>
      </p:sp>
      <p:sp>
        <p:nvSpPr>
          <p:cNvPr id="1048950" name="文本框 1048949"/>
          <p:cNvSpPr txBox="1"/>
          <p:nvPr/>
        </p:nvSpPr>
        <p:spPr>
          <a:xfrm>
            <a:off x="4021137" y="9721850"/>
            <a:ext cx="3076575" cy="511175"/>
          </a:xfrm>
          <a:prstGeom prst="rect">
            <a:avLst/>
          </a:prstGeom>
          <a:noFill/>
          <a:ln>
            <a:noFill/>
          </a:ln>
        </p:spPr>
        <p:txBody>
          <a:bodyPr vert="horz" lIns="99048" tIns="49524" rIns="99048" bIns="49524" anchor="b"/>
          <a:lstStyle/>
          <a:p>
            <a:pPr marL="0" marR="0" lvl="0" indent="0" algn="r" defTabSz="914400" rtl="0" eaLnBrk="1" fontAlgn="base" latinLnBrk="1" hangingPunct="1">
              <a:lnSpc>
                <a:spcPct val="100000"/>
              </a:lnSpc>
              <a:spcBef>
                <a:spcPct val="0"/>
              </a:spcBef>
              <a:spcAft>
                <a:spcPct val="0"/>
              </a:spcAft>
              <a:buClrTx/>
              <a:buSzTx/>
              <a:buFontTx/>
              <a:buNone/>
              <a:defRPr/>
            </a:pPr>
            <a:fld id="{566ABCEB-ACFC-4714-9973-3DA970169C29}" type="slidenum">
              <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rPr>
              <a:t>106</a:t>
            </a:fld>
            <a:endPar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endParaRPr>
          </a:p>
        </p:txBody>
      </p:sp>
    </p:spTree>
    <p:extLst>
      <p:ext uri="{BB962C8B-B14F-4D97-AF65-F5344CB8AC3E}">
        <p14:creationId xmlns:p14="http://schemas.microsoft.com/office/powerpoint/2010/main" val="1375669797"/>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8" name="幻灯片图像占位符 1048947"/>
          <p:cNvSpPr>
            <a:spLocks noGrp="1" noRot="1" noChangeAspect="1"/>
          </p:cNvSpPr>
          <p:nvPr>
            <p:ph type="sldImg"/>
          </p:nvPr>
        </p:nvSpPr>
        <p:spPr>
          <a:xfrm>
            <a:off x="992188" y="768350"/>
            <a:ext cx="5114925" cy="3836988"/>
          </a:xfrm>
          <a:prstGeom prst="rect">
            <a:avLst/>
          </a:prstGeom>
        </p:spPr>
        <p:txBody>
          <a:bodyPr vert="horz" lIns="91440" tIns="45720" rIns="91440" bIns="45720" anchor="t"/>
          <a:lstStyle/>
          <a:p>
            <a:endParaRPr/>
          </a:p>
        </p:txBody>
      </p:sp>
      <p:sp>
        <p:nvSpPr>
          <p:cNvPr id="1048949" name="备注占位符 1048948"/>
          <p:cNvSpPr>
            <a:spLocks noGrp="1"/>
          </p:cNvSpPr>
          <p:nvPr>
            <p:ph type="body" idx="1"/>
          </p:nvPr>
        </p:nvSpPr>
        <p:spPr>
          <a:xfrm>
            <a:off x="709612" y="4860925"/>
            <a:ext cx="5680075" cy="4605337"/>
          </a:xfrm>
          <a:prstGeom prst="rect">
            <a:avLst/>
          </a:prstGeom>
          <a:noFill/>
          <a:ln>
            <a:noFill/>
          </a:ln>
        </p:spPr>
        <p:txBody>
          <a:bodyPr vert="horz" lIns="99048" tIns="49524" rIns="99048" bIns="49524" anchor="t"/>
          <a:lstStyle/>
          <a:p>
            <a:pPr lvl="0">
              <a:lnSpc>
                <a:spcPct val="130000"/>
              </a:lnSpc>
              <a:spcBef>
                <a:spcPts val="600"/>
              </a:spcBef>
            </a:pPr>
            <a:endParaRPr lang="zh-CN" altLang="en-US" dirty="0"/>
          </a:p>
        </p:txBody>
      </p:sp>
      <p:sp>
        <p:nvSpPr>
          <p:cNvPr id="1048950" name="文本框 1048949"/>
          <p:cNvSpPr txBox="1"/>
          <p:nvPr/>
        </p:nvSpPr>
        <p:spPr>
          <a:xfrm>
            <a:off x="4021137" y="9721850"/>
            <a:ext cx="3076575" cy="511175"/>
          </a:xfrm>
          <a:prstGeom prst="rect">
            <a:avLst/>
          </a:prstGeom>
          <a:noFill/>
          <a:ln>
            <a:noFill/>
          </a:ln>
        </p:spPr>
        <p:txBody>
          <a:bodyPr vert="horz" lIns="99048" tIns="49524" rIns="99048" bIns="49524" anchor="b"/>
          <a:lstStyle/>
          <a:p>
            <a:pPr marL="0" marR="0" lvl="0" indent="0" algn="r" defTabSz="914400" rtl="0" eaLnBrk="1" fontAlgn="base" latinLnBrk="1" hangingPunct="1">
              <a:lnSpc>
                <a:spcPct val="100000"/>
              </a:lnSpc>
              <a:spcBef>
                <a:spcPct val="0"/>
              </a:spcBef>
              <a:spcAft>
                <a:spcPct val="0"/>
              </a:spcAft>
              <a:buClrTx/>
              <a:buSzTx/>
              <a:buFontTx/>
              <a:buNone/>
              <a:defRPr/>
            </a:pPr>
            <a:fld id="{566ABCEB-ACFC-4714-9973-3DA970169C29}" type="slidenum">
              <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rPr>
              <a:t>107</a:t>
            </a:fld>
            <a:endPar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endParaRPr>
          </a:p>
        </p:txBody>
      </p:sp>
    </p:spTree>
    <p:extLst>
      <p:ext uri="{BB962C8B-B14F-4D97-AF65-F5344CB8AC3E}">
        <p14:creationId xmlns:p14="http://schemas.microsoft.com/office/powerpoint/2010/main" val="3134392535"/>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8" name="幻灯片图像占位符 1048947"/>
          <p:cNvSpPr>
            <a:spLocks noGrp="1" noRot="1" noChangeAspect="1"/>
          </p:cNvSpPr>
          <p:nvPr>
            <p:ph type="sldImg"/>
          </p:nvPr>
        </p:nvSpPr>
        <p:spPr>
          <a:xfrm>
            <a:off x="992188" y="768350"/>
            <a:ext cx="5114925" cy="3836988"/>
          </a:xfrm>
          <a:prstGeom prst="rect">
            <a:avLst/>
          </a:prstGeom>
        </p:spPr>
        <p:txBody>
          <a:bodyPr vert="horz" lIns="91440" tIns="45720" rIns="91440" bIns="45720" anchor="t"/>
          <a:lstStyle/>
          <a:p>
            <a:endParaRPr/>
          </a:p>
        </p:txBody>
      </p:sp>
      <p:sp>
        <p:nvSpPr>
          <p:cNvPr id="1048949" name="备注占位符 1048948"/>
          <p:cNvSpPr>
            <a:spLocks noGrp="1"/>
          </p:cNvSpPr>
          <p:nvPr>
            <p:ph type="body" idx="1"/>
          </p:nvPr>
        </p:nvSpPr>
        <p:spPr>
          <a:xfrm>
            <a:off x="709612" y="4860925"/>
            <a:ext cx="5680075" cy="4605337"/>
          </a:xfrm>
          <a:prstGeom prst="rect">
            <a:avLst/>
          </a:prstGeom>
          <a:noFill/>
          <a:ln>
            <a:noFill/>
          </a:ln>
        </p:spPr>
        <p:txBody>
          <a:bodyPr vert="horz" lIns="99048" tIns="49524" rIns="99048" bIns="49524" anchor="t"/>
          <a:lstStyle/>
          <a:p>
            <a:pPr lvl="0">
              <a:lnSpc>
                <a:spcPct val="130000"/>
              </a:lnSpc>
              <a:spcBef>
                <a:spcPts val="600"/>
              </a:spcBef>
            </a:pPr>
            <a:endParaRPr lang="zh-CN" altLang="en-US" dirty="0"/>
          </a:p>
        </p:txBody>
      </p:sp>
      <p:sp>
        <p:nvSpPr>
          <p:cNvPr id="1048950" name="文本框 1048949"/>
          <p:cNvSpPr txBox="1"/>
          <p:nvPr/>
        </p:nvSpPr>
        <p:spPr>
          <a:xfrm>
            <a:off x="4021137" y="9721850"/>
            <a:ext cx="3076575" cy="511175"/>
          </a:xfrm>
          <a:prstGeom prst="rect">
            <a:avLst/>
          </a:prstGeom>
          <a:noFill/>
          <a:ln>
            <a:noFill/>
          </a:ln>
        </p:spPr>
        <p:txBody>
          <a:bodyPr vert="horz" lIns="99048" tIns="49524" rIns="99048" bIns="49524" anchor="b"/>
          <a:lstStyle/>
          <a:p>
            <a:pPr marL="0" marR="0" lvl="0" indent="0" algn="r" defTabSz="914400" rtl="0" eaLnBrk="1" fontAlgn="base" latinLnBrk="1" hangingPunct="1">
              <a:lnSpc>
                <a:spcPct val="100000"/>
              </a:lnSpc>
              <a:spcBef>
                <a:spcPct val="0"/>
              </a:spcBef>
              <a:spcAft>
                <a:spcPct val="0"/>
              </a:spcAft>
              <a:buClrTx/>
              <a:buSzTx/>
              <a:buFontTx/>
              <a:buNone/>
              <a:defRPr/>
            </a:pPr>
            <a:fld id="{566ABCEB-ACFC-4714-9973-3DA970169C29}" type="slidenum">
              <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rPr>
              <a:t>108</a:t>
            </a:fld>
            <a:endPar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endParaRPr>
          </a:p>
        </p:txBody>
      </p:sp>
    </p:spTree>
    <p:extLst>
      <p:ext uri="{BB962C8B-B14F-4D97-AF65-F5344CB8AC3E}">
        <p14:creationId xmlns:p14="http://schemas.microsoft.com/office/powerpoint/2010/main" val="2740358159"/>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8" name="幻灯片图像占位符 1048947"/>
          <p:cNvSpPr>
            <a:spLocks noGrp="1" noRot="1" noChangeAspect="1"/>
          </p:cNvSpPr>
          <p:nvPr>
            <p:ph type="sldImg"/>
          </p:nvPr>
        </p:nvSpPr>
        <p:spPr>
          <a:xfrm>
            <a:off x="992188" y="768350"/>
            <a:ext cx="5114925" cy="3836988"/>
          </a:xfrm>
          <a:prstGeom prst="rect">
            <a:avLst/>
          </a:prstGeom>
        </p:spPr>
        <p:txBody>
          <a:bodyPr vert="horz" lIns="91440" tIns="45720" rIns="91440" bIns="45720" anchor="t"/>
          <a:lstStyle/>
          <a:p>
            <a:endParaRPr/>
          </a:p>
        </p:txBody>
      </p:sp>
      <p:sp>
        <p:nvSpPr>
          <p:cNvPr id="1048949" name="备注占位符 1048948"/>
          <p:cNvSpPr>
            <a:spLocks noGrp="1"/>
          </p:cNvSpPr>
          <p:nvPr>
            <p:ph type="body" idx="1"/>
          </p:nvPr>
        </p:nvSpPr>
        <p:spPr>
          <a:xfrm>
            <a:off x="709612" y="4860925"/>
            <a:ext cx="5680075" cy="4605337"/>
          </a:xfrm>
          <a:prstGeom prst="rect">
            <a:avLst/>
          </a:prstGeom>
          <a:noFill/>
          <a:ln>
            <a:noFill/>
          </a:ln>
        </p:spPr>
        <p:txBody>
          <a:bodyPr vert="horz" lIns="99048" tIns="49524" rIns="99048" bIns="49524" anchor="t"/>
          <a:lstStyle/>
          <a:p>
            <a:pPr lvl="0">
              <a:lnSpc>
                <a:spcPct val="130000"/>
              </a:lnSpc>
              <a:spcBef>
                <a:spcPts val="600"/>
              </a:spcBef>
            </a:pPr>
            <a:endParaRPr lang="zh-CN" altLang="en-US" dirty="0"/>
          </a:p>
        </p:txBody>
      </p:sp>
      <p:sp>
        <p:nvSpPr>
          <p:cNvPr id="1048950" name="文本框 1048949"/>
          <p:cNvSpPr txBox="1"/>
          <p:nvPr/>
        </p:nvSpPr>
        <p:spPr>
          <a:xfrm>
            <a:off x="4021137" y="9721850"/>
            <a:ext cx="3076575" cy="511175"/>
          </a:xfrm>
          <a:prstGeom prst="rect">
            <a:avLst/>
          </a:prstGeom>
          <a:noFill/>
          <a:ln>
            <a:noFill/>
          </a:ln>
        </p:spPr>
        <p:txBody>
          <a:bodyPr vert="horz" lIns="99048" tIns="49524" rIns="99048" bIns="49524" anchor="b"/>
          <a:lstStyle/>
          <a:p>
            <a:pPr marL="0" marR="0" lvl="0" indent="0" algn="r" defTabSz="914400" rtl="0" eaLnBrk="1" fontAlgn="base" latinLnBrk="1" hangingPunct="1">
              <a:lnSpc>
                <a:spcPct val="100000"/>
              </a:lnSpc>
              <a:spcBef>
                <a:spcPct val="0"/>
              </a:spcBef>
              <a:spcAft>
                <a:spcPct val="0"/>
              </a:spcAft>
              <a:buClrTx/>
              <a:buSzTx/>
              <a:buFontTx/>
              <a:buNone/>
              <a:defRPr/>
            </a:pPr>
            <a:fld id="{566ABCEB-ACFC-4714-9973-3DA970169C29}" type="slidenum">
              <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rPr>
              <a:t>109</a:t>
            </a:fld>
            <a:endPar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endParaRPr>
          </a:p>
        </p:txBody>
      </p:sp>
    </p:spTree>
    <p:extLst>
      <p:ext uri="{BB962C8B-B14F-4D97-AF65-F5344CB8AC3E}">
        <p14:creationId xmlns:p14="http://schemas.microsoft.com/office/powerpoint/2010/main" val="3206005807"/>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8" name="幻灯片图像占位符 1048947"/>
          <p:cNvSpPr>
            <a:spLocks noGrp="1" noRot="1" noChangeAspect="1"/>
          </p:cNvSpPr>
          <p:nvPr>
            <p:ph type="sldImg"/>
          </p:nvPr>
        </p:nvSpPr>
        <p:spPr>
          <a:xfrm>
            <a:off x="992188" y="768350"/>
            <a:ext cx="5114925" cy="3836988"/>
          </a:xfrm>
          <a:prstGeom prst="rect">
            <a:avLst/>
          </a:prstGeom>
        </p:spPr>
        <p:txBody>
          <a:bodyPr vert="horz" lIns="91440" tIns="45720" rIns="91440" bIns="45720" anchor="t"/>
          <a:lstStyle/>
          <a:p>
            <a:endParaRPr/>
          </a:p>
        </p:txBody>
      </p:sp>
      <p:sp>
        <p:nvSpPr>
          <p:cNvPr id="1048949" name="备注占位符 1048948"/>
          <p:cNvSpPr>
            <a:spLocks noGrp="1"/>
          </p:cNvSpPr>
          <p:nvPr>
            <p:ph type="body" idx="1"/>
          </p:nvPr>
        </p:nvSpPr>
        <p:spPr>
          <a:xfrm>
            <a:off x="709612" y="4860925"/>
            <a:ext cx="5680075" cy="4605337"/>
          </a:xfrm>
          <a:prstGeom prst="rect">
            <a:avLst/>
          </a:prstGeom>
          <a:noFill/>
          <a:ln>
            <a:noFill/>
          </a:ln>
        </p:spPr>
        <p:txBody>
          <a:bodyPr vert="horz" lIns="99048" tIns="49524" rIns="99048" bIns="49524" anchor="t"/>
          <a:lstStyle/>
          <a:p>
            <a:pPr lvl="0">
              <a:lnSpc>
                <a:spcPct val="130000"/>
              </a:lnSpc>
              <a:spcBef>
                <a:spcPts val="600"/>
              </a:spcBef>
            </a:pPr>
            <a:endParaRPr lang="zh-CN" altLang="en-US" dirty="0"/>
          </a:p>
        </p:txBody>
      </p:sp>
      <p:sp>
        <p:nvSpPr>
          <p:cNvPr id="1048950" name="文本框 1048949"/>
          <p:cNvSpPr txBox="1"/>
          <p:nvPr/>
        </p:nvSpPr>
        <p:spPr>
          <a:xfrm>
            <a:off x="4021137" y="9721850"/>
            <a:ext cx="3076575" cy="511175"/>
          </a:xfrm>
          <a:prstGeom prst="rect">
            <a:avLst/>
          </a:prstGeom>
          <a:noFill/>
          <a:ln>
            <a:noFill/>
          </a:ln>
        </p:spPr>
        <p:txBody>
          <a:bodyPr vert="horz" lIns="99048" tIns="49524" rIns="99048" bIns="49524" anchor="b"/>
          <a:lstStyle/>
          <a:p>
            <a:pPr marL="0" marR="0" lvl="0" indent="0" algn="r" defTabSz="914400" rtl="0" eaLnBrk="1" fontAlgn="base" latinLnBrk="1" hangingPunct="1">
              <a:lnSpc>
                <a:spcPct val="100000"/>
              </a:lnSpc>
              <a:spcBef>
                <a:spcPct val="0"/>
              </a:spcBef>
              <a:spcAft>
                <a:spcPct val="0"/>
              </a:spcAft>
              <a:buClrTx/>
              <a:buSzTx/>
              <a:buFontTx/>
              <a:buNone/>
              <a:defRPr/>
            </a:pPr>
            <a:fld id="{566ABCEB-ACFC-4714-9973-3DA970169C29}" type="slidenum">
              <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rPr>
              <a:t>110</a:t>
            </a:fld>
            <a:endPar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endParaRPr>
          </a:p>
        </p:txBody>
      </p:sp>
    </p:spTree>
    <p:extLst>
      <p:ext uri="{BB962C8B-B14F-4D97-AF65-F5344CB8AC3E}">
        <p14:creationId xmlns:p14="http://schemas.microsoft.com/office/powerpoint/2010/main" val="31402254"/>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8" name="幻灯片图像占位符 1048947"/>
          <p:cNvSpPr>
            <a:spLocks noGrp="1" noRot="1" noChangeAspect="1"/>
          </p:cNvSpPr>
          <p:nvPr>
            <p:ph type="sldImg"/>
          </p:nvPr>
        </p:nvSpPr>
        <p:spPr>
          <a:xfrm>
            <a:off x="992188" y="768350"/>
            <a:ext cx="5114925" cy="3836988"/>
          </a:xfrm>
          <a:prstGeom prst="rect">
            <a:avLst/>
          </a:prstGeom>
        </p:spPr>
        <p:txBody>
          <a:bodyPr vert="horz" lIns="91440" tIns="45720" rIns="91440" bIns="45720" anchor="t"/>
          <a:lstStyle/>
          <a:p>
            <a:endParaRPr/>
          </a:p>
        </p:txBody>
      </p:sp>
      <p:sp>
        <p:nvSpPr>
          <p:cNvPr id="1048949" name="备注占位符 1048948"/>
          <p:cNvSpPr>
            <a:spLocks noGrp="1"/>
          </p:cNvSpPr>
          <p:nvPr>
            <p:ph type="body" idx="1"/>
          </p:nvPr>
        </p:nvSpPr>
        <p:spPr>
          <a:xfrm>
            <a:off x="709612" y="4860925"/>
            <a:ext cx="5680075" cy="4605337"/>
          </a:xfrm>
          <a:prstGeom prst="rect">
            <a:avLst/>
          </a:prstGeom>
          <a:noFill/>
          <a:ln>
            <a:noFill/>
          </a:ln>
        </p:spPr>
        <p:txBody>
          <a:bodyPr vert="horz" lIns="99048" tIns="49524" rIns="99048" bIns="49524" anchor="t"/>
          <a:lstStyle/>
          <a:p>
            <a:pPr lvl="0">
              <a:lnSpc>
                <a:spcPct val="130000"/>
              </a:lnSpc>
              <a:spcBef>
                <a:spcPts val="600"/>
              </a:spcBef>
            </a:pPr>
            <a:endParaRPr lang="zh-CN" altLang="en-US" dirty="0"/>
          </a:p>
        </p:txBody>
      </p:sp>
      <p:sp>
        <p:nvSpPr>
          <p:cNvPr id="1048950" name="文本框 1048949"/>
          <p:cNvSpPr txBox="1"/>
          <p:nvPr/>
        </p:nvSpPr>
        <p:spPr>
          <a:xfrm>
            <a:off x="4021137" y="9721850"/>
            <a:ext cx="3076575" cy="511175"/>
          </a:xfrm>
          <a:prstGeom prst="rect">
            <a:avLst/>
          </a:prstGeom>
          <a:noFill/>
          <a:ln>
            <a:noFill/>
          </a:ln>
        </p:spPr>
        <p:txBody>
          <a:bodyPr vert="horz" lIns="99048" tIns="49524" rIns="99048" bIns="49524" anchor="b"/>
          <a:lstStyle/>
          <a:p>
            <a:pPr marL="0" marR="0" lvl="0" indent="0" algn="r" defTabSz="914400" rtl="0" eaLnBrk="1" fontAlgn="base" latinLnBrk="1" hangingPunct="1">
              <a:lnSpc>
                <a:spcPct val="100000"/>
              </a:lnSpc>
              <a:spcBef>
                <a:spcPct val="0"/>
              </a:spcBef>
              <a:spcAft>
                <a:spcPct val="0"/>
              </a:spcAft>
              <a:buClrTx/>
              <a:buSzTx/>
              <a:buFontTx/>
              <a:buNone/>
              <a:defRPr/>
            </a:pPr>
            <a:fld id="{566ABCEB-ACFC-4714-9973-3DA970169C29}" type="slidenum">
              <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rPr>
              <a:t>111</a:t>
            </a:fld>
            <a:endPar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endParaRPr>
          </a:p>
        </p:txBody>
      </p:sp>
    </p:spTree>
    <p:extLst>
      <p:ext uri="{BB962C8B-B14F-4D97-AF65-F5344CB8AC3E}">
        <p14:creationId xmlns:p14="http://schemas.microsoft.com/office/powerpoint/2010/main" val="1521702348"/>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8" name="幻灯片图像占位符 1048947"/>
          <p:cNvSpPr>
            <a:spLocks noGrp="1" noRot="1" noChangeAspect="1"/>
          </p:cNvSpPr>
          <p:nvPr>
            <p:ph type="sldImg"/>
          </p:nvPr>
        </p:nvSpPr>
        <p:spPr>
          <a:xfrm>
            <a:off x="992188" y="768350"/>
            <a:ext cx="5114925" cy="3836988"/>
          </a:xfrm>
          <a:prstGeom prst="rect">
            <a:avLst/>
          </a:prstGeom>
        </p:spPr>
        <p:txBody>
          <a:bodyPr vert="horz" lIns="91440" tIns="45720" rIns="91440" bIns="45720" anchor="t"/>
          <a:lstStyle/>
          <a:p>
            <a:endParaRPr/>
          </a:p>
        </p:txBody>
      </p:sp>
      <p:sp>
        <p:nvSpPr>
          <p:cNvPr id="1048949" name="备注占位符 1048948"/>
          <p:cNvSpPr>
            <a:spLocks noGrp="1"/>
          </p:cNvSpPr>
          <p:nvPr>
            <p:ph type="body" idx="1"/>
          </p:nvPr>
        </p:nvSpPr>
        <p:spPr>
          <a:xfrm>
            <a:off x="709612" y="4860925"/>
            <a:ext cx="5680075" cy="4605337"/>
          </a:xfrm>
          <a:prstGeom prst="rect">
            <a:avLst/>
          </a:prstGeom>
          <a:noFill/>
          <a:ln>
            <a:noFill/>
          </a:ln>
        </p:spPr>
        <p:txBody>
          <a:bodyPr vert="horz" lIns="99048" tIns="49524" rIns="99048" bIns="49524" anchor="t"/>
          <a:lstStyle/>
          <a:p>
            <a:pPr lvl="0">
              <a:lnSpc>
                <a:spcPct val="130000"/>
              </a:lnSpc>
              <a:spcBef>
                <a:spcPts val="600"/>
              </a:spcBef>
            </a:pPr>
            <a:endParaRPr lang="zh-CN" altLang="en-US" dirty="0"/>
          </a:p>
        </p:txBody>
      </p:sp>
      <p:sp>
        <p:nvSpPr>
          <p:cNvPr id="1048950" name="文本框 1048949"/>
          <p:cNvSpPr txBox="1"/>
          <p:nvPr/>
        </p:nvSpPr>
        <p:spPr>
          <a:xfrm>
            <a:off x="4021137" y="9721850"/>
            <a:ext cx="3076575" cy="511175"/>
          </a:xfrm>
          <a:prstGeom prst="rect">
            <a:avLst/>
          </a:prstGeom>
          <a:noFill/>
          <a:ln>
            <a:noFill/>
          </a:ln>
        </p:spPr>
        <p:txBody>
          <a:bodyPr vert="horz" lIns="99048" tIns="49524" rIns="99048" bIns="49524" anchor="b"/>
          <a:lstStyle/>
          <a:p>
            <a:pPr marL="0" marR="0" lvl="0" indent="0" algn="r" defTabSz="914400" rtl="0" eaLnBrk="1" fontAlgn="base" latinLnBrk="1" hangingPunct="1">
              <a:lnSpc>
                <a:spcPct val="100000"/>
              </a:lnSpc>
              <a:spcBef>
                <a:spcPct val="0"/>
              </a:spcBef>
              <a:spcAft>
                <a:spcPct val="0"/>
              </a:spcAft>
              <a:buClrTx/>
              <a:buSzTx/>
              <a:buFontTx/>
              <a:buNone/>
              <a:defRPr/>
            </a:pPr>
            <a:fld id="{566ABCEB-ACFC-4714-9973-3DA970169C29}" type="slidenum">
              <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rPr>
              <a:t>112</a:t>
            </a:fld>
            <a:endPar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endParaRPr>
          </a:p>
        </p:txBody>
      </p:sp>
    </p:spTree>
    <p:extLst>
      <p:ext uri="{BB962C8B-B14F-4D97-AF65-F5344CB8AC3E}">
        <p14:creationId xmlns:p14="http://schemas.microsoft.com/office/powerpoint/2010/main" val="26715179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8" name="幻灯片图像占位符 1048947"/>
          <p:cNvSpPr>
            <a:spLocks noGrp="1" noRot="1" noChangeAspect="1"/>
          </p:cNvSpPr>
          <p:nvPr>
            <p:ph type="sldImg"/>
          </p:nvPr>
        </p:nvSpPr>
        <p:spPr>
          <a:xfrm>
            <a:off x="992188" y="768350"/>
            <a:ext cx="5114925" cy="3836988"/>
          </a:xfrm>
          <a:prstGeom prst="rect">
            <a:avLst/>
          </a:prstGeom>
        </p:spPr>
        <p:txBody>
          <a:bodyPr vert="horz" lIns="91440" tIns="45720" rIns="91440" bIns="45720" anchor="t"/>
          <a:lstStyle/>
          <a:p>
            <a:endParaRPr/>
          </a:p>
        </p:txBody>
      </p:sp>
      <p:sp>
        <p:nvSpPr>
          <p:cNvPr id="1048949" name="备注占位符 1048948"/>
          <p:cNvSpPr>
            <a:spLocks noGrp="1"/>
          </p:cNvSpPr>
          <p:nvPr>
            <p:ph type="body" idx="1"/>
          </p:nvPr>
        </p:nvSpPr>
        <p:spPr>
          <a:xfrm>
            <a:off x="709612" y="4860925"/>
            <a:ext cx="5680075" cy="4605337"/>
          </a:xfrm>
          <a:prstGeom prst="rect">
            <a:avLst/>
          </a:prstGeom>
          <a:noFill/>
          <a:ln>
            <a:noFill/>
          </a:ln>
        </p:spPr>
        <p:txBody>
          <a:bodyPr vert="horz" lIns="99048" tIns="49524" rIns="99048" bIns="49524" anchor="t"/>
          <a:lstStyle/>
          <a:p>
            <a:pPr lvl="0">
              <a:lnSpc>
                <a:spcPct val="130000"/>
              </a:lnSpc>
              <a:spcBef>
                <a:spcPts val="600"/>
              </a:spcBef>
            </a:pPr>
            <a:endParaRPr lang="zh-CN" altLang="en-US" dirty="0"/>
          </a:p>
        </p:txBody>
      </p:sp>
      <p:sp>
        <p:nvSpPr>
          <p:cNvPr id="1048950" name="文本框 1048949"/>
          <p:cNvSpPr txBox="1"/>
          <p:nvPr/>
        </p:nvSpPr>
        <p:spPr>
          <a:xfrm>
            <a:off x="4021137" y="9721850"/>
            <a:ext cx="3076575" cy="511175"/>
          </a:xfrm>
          <a:prstGeom prst="rect">
            <a:avLst/>
          </a:prstGeom>
          <a:noFill/>
          <a:ln>
            <a:noFill/>
          </a:ln>
        </p:spPr>
        <p:txBody>
          <a:bodyPr vert="horz" lIns="99048" tIns="49524" rIns="99048" bIns="49524" anchor="b"/>
          <a:lstStyle/>
          <a:p>
            <a:pPr marL="0" marR="0" lvl="0" indent="0" algn="r" defTabSz="914400" rtl="0" eaLnBrk="1" fontAlgn="base" latinLnBrk="1" hangingPunct="1">
              <a:lnSpc>
                <a:spcPct val="100000"/>
              </a:lnSpc>
              <a:spcBef>
                <a:spcPct val="0"/>
              </a:spcBef>
              <a:spcAft>
                <a:spcPct val="0"/>
              </a:spcAft>
              <a:buClrTx/>
              <a:buSzTx/>
              <a:buFontTx/>
              <a:buNone/>
              <a:defRPr/>
            </a:pPr>
            <a:fld id="{566ABCEB-ACFC-4714-9973-3DA970169C29}" type="slidenum">
              <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rPr>
              <a:t>14</a:t>
            </a:fld>
            <a:endPar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endParaRPr>
          </a:p>
        </p:txBody>
      </p:sp>
    </p:spTree>
    <p:extLst>
      <p:ext uri="{BB962C8B-B14F-4D97-AF65-F5344CB8AC3E}">
        <p14:creationId xmlns:p14="http://schemas.microsoft.com/office/powerpoint/2010/main" val="1970696195"/>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8" name="幻灯片图像占位符 1048947"/>
          <p:cNvSpPr>
            <a:spLocks noGrp="1" noRot="1" noChangeAspect="1"/>
          </p:cNvSpPr>
          <p:nvPr>
            <p:ph type="sldImg"/>
          </p:nvPr>
        </p:nvSpPr>
        <p:spPr>
          <a:xfrm>
            <a:off x="992188" y="768350"/>
            <a:ext cx="5114925" cy="3836988"/>
          </a:xfrm>
          <a:prstGeom prst="rect">
            <a:avLst/>
          </a:prstGeom>
        </p:spPr>
        <p:txBody>
          <a:bodyPr vert="horz" lIns="91440" tIns="45720" rIns="91440" bIns="45720" anchor="t"/>
          <a:lstStyle/>
          <a:p>
            <a:endParaRPr/>
          </a:p>
        </p:txBody>
      </p:sp>
      <p:sp>
        <p:nvSpPr>
          <p:cNvPr id="1048949" name="备注占位符 1048948"/>
          <p:cNvSpPr>
            <a:spLocks noGrp="1"/>
          </p:cNvSpPr>
          <p:nvPr>
            <p:ph type="body" idx="1"/>
          </p:nvPr>
        </p:nvSpPr>
        <p:spPr>
          <a:xfrm>
            <a:off x="709612" y="4860925"/>
            <a:ext cx="5680075" cy="4605337"/>
          </a:xfrm>
          <a:prstGeom prst="rect">
            <a:avLst/>
          </a:prstGeom>
          <a:noFill/>
          <a:ln>
            <a:noFill/>
          </a:ln>
        </p:spPr>
        <p:txBody>
          <a:bodyPr vert="horz" lIns="99048" tIns="49524" rIns="99048" bIns="49524" anchor="t"/>
          <a:lstStyle/>
          <a:p>
            <a:pPr lvl="0">
              <a:lnSpc>
                <a:spcPct val="130000"/>
              </a:lnSpc>
              <a:spcBef>
                <a:spcPts val="600"/>
              </a:spcBef>
            </a:pPr>
            <a:endParaRPr lang="zh-CN" altLang="en-US" dirty="0"/>
          </a:p>
        </p:txBody>
      </p:sp>
      <p:sp>
        <p:nvSpPr>
          <p:cNvPr id="1048950" name="文本框 1048949"/>
          <p:cNvSpPr txBox="1"/>
          <p:nvPr/>
        </p:nvSpPr>
        <p:spPr>
          <a:xfrm>
            <a:off x="4021137" y="9721850"/>
            <a:ext cx="3076575" cy="511175"/>
          </a:xfrm>
          <a:prstGeom prst="rect">
            <a:avLst/>
          </a:prstGeom>
          <a:noFill/>
          <a:ln>
            <a:noFill/>
          </a:ln>
        </p:spPr>
        <p:txBody>
          <a:bodyPr vert="horz" lIns="99048" tIns="49524" rIns="99048" bIns="49524" anchor="b"/>
          <a:lstStyle/>
          <a:p>
            <a:pPr marL="0" marR="0" lvl="0" indent="0" algn="r" defTabSz="914400" rtl="0" eaLnBrk="1" fontAlgn="base" latinLnBrk="1" hangingPunct="1">
              <a:lnSpc>
                <a:spcPct val="100000"/>
              </a:lnSpc>
              <a:spcBef>
                <a:spcPct val="0"/>
              </a:spcBef>
              <a:spcAft>
                <a:spcPct val="0"/>
              </a:spcAft>
              <a:buClrTx/>
              <a:buSzTx/>
              <a:buFontTx/>
              <a:buNone/>
              <a:defRPr/>
            </a:pPr>
            <a:fld id="{566ABCEB-ACFC-4714-9973-3DA970169C29}" type="slidenum">
              <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rPr>
              <a:t>113</a:t>
            </a:fld>
            <a:endPar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endParaRPr>
          </a:p>
        </p:txBody>
      </p:sp>
    </p:spTree>
    <p:extLst>
      <p:ext uri="{BB962C8B-B14F-4D97-AF65-F5344CB8AC3E}">
        <p14:creationId xmlns:p14="http://schemas.microsoft.com/office/powerpoint/2010/main" val="207206428"/>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8" name="幻灯片图像占位符 1048947"/>
          <p:cNvSpPr>
            <a:spLocks noGrp="1" noRot="1" noChangeAspect="1"/>
          </p:cNvSpPr>
          <p:nvPr>
            <p:ph type="sldImg"/>
          </p:nvPr>
        </p:nvSpPr>
        <p:spPr>
          <a:xfrm>
            <a:off x="992188" y="768350"/>
            <a:ext cx="5114925" cy="3836988"/>
          </a:xfrm>
          <a:prstGeom prst="rect">
            <a:avLst/>
          </a:prstGeom>
        </p:spPr>
        <p:txBody>
          <a:bodyPr vert="horz" lIns="91440" tIns="45720" rIns="91440" bIns="45720" anchor="t"/>
          <a:lstStyle/>
          <a:p>
            <a:endParaRPr/>
          </a:p>
        </p:txBody>
      </p:sp>
      <p:sp>
        <p:nvSpPr>
          <p:cNvPr id="1048949" name="备注占位符 1048948"/>
          <p:cNvSpPr>
            <a:spLocks noGrp="1"/>
          </p:cNvSpPr>
          <p:nvPr>
            <p:ph type="body" idx="1"/>
          </p:nvPr>
        </p:nvSpPr>
        <p:spPr>
          <a:xfrm>
            <a:off x="709612" y="4860925"/>
            <a:ext cx="5680075" cy="4605337"/>
          </a:xfrm>
          <a:prstGeom prst="rect">
            <a:avLst/>
          </a:prstGeom>
          <a:noFill/>
          <a:ln>
            <a:noFill/>
          </a:ln>
        </p:spPr>
        <p:txBody>
          <a:bodyPr vert="horz" lIns="99048" tIns="49524" rIns="99048" bIns="49524" anchor="t"/>
          <a:lstStyle/>
          <a:p>
            <a:pPr lvl="0">
              <a:lnSpc>
                <a:spcPct val="130000"/>
              </a:lnSpc>
              <a:spcBef>
                <a:spcPts val="600"/>
              </a:spcBef>
            </a:pPr>
            <a:endParaRPr lang="zh-CN" altLang="en-US" dirty="0"/>
          </a:p>
        </p:txBody>
      </p:sp>
      <p:sp>
        <p:nvSpPr>
          <p:cNvPr id="1048950" name="文本框 1048949"/>
          <p:cNvSpPr txBox="1"/>
          <p:nvPr/>
        </p:nvSpPr>
        <p:spPr>
          <a:xfrm>
            <a:off x="4021137" y="9721850"/>
            <a:ext cx="3076575" cy="511175"/>
          </a:xfrm>
          <a:prstGeom prst="rect">
            <a:avLst/>
          </a:prstGeom>
          <a:noFill/>
          <a:ln>
            <a:noFill/>
          </a:ln>
        </p:spPr>
        <p:txBody>
          <a:bodyPr vert="horz" lIns="99048" tIns="49524" rIns="99048" bIns="49524" anchor="b"/>
          <a:lstStyle/>
          <a:p>
            <a:pPr marL="0" marR="0" lvl="0" indent="0" algn="r" defTabSz="914400" rtl="0" eaLnBrk="1" fontAlgn="base" latinLnBrk="1" hangingPunct="1">
              <a:lnSpc>
                <a:spcPct val="100000"/>
              </a:lnSpc>
              <a:spcBef>
                <a:spcPct val="0"/>
              </a:spcBef>
              <a:spcAft>
                <a:spcPct val="0"/>
              </a:spcAft>
              <a:buClrTx/>
              <a:buSzTx/>
              <a:buFontTx/>
              <a:buNone/>
              <a:defRPr/>
            </a:pPr>
            <a:fld id="{566ABCEB-ACFC-4714-9973-3DA970169C29}" type="slidenum">
              <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rPr>
              <a:t>114</a:t>
            </a:fld>
            <a:endPar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endParaRPr>
          </a:p>
        </p:txBody>
      </p:sp>
    </p:spTree>
    <p:extLst>
      <p:ext uri="{BB962C8B-B14F-4D97-AF65-F5344CB8AC3E}">
        <p14:creationId xmlns:p14="http://schemas.microsoft.com/office/powerpoint/2010/main" val="2488524836"/>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8" name="幻灯片图像占位符 1048947"/>
          <p:cNvSpPr>
            <a:spLocks noGrp="1" noRot="1" noChangeAspect="1"/>
          </p:cNvSpPr>
          <p:nvPr>
            <p:ph type="sldImg"/>
          </p:nvPr>
        </p:nvSpPr>
        <p:spPr>
          <a:xfrm>
            <a:off x="992188" y="768350"/>
            <a:ext cx="5114925" cy="3836988"/>
          </a:xfrm>
          <a:prstGeom prst="rect">
            <a:avLst/>
          </a:prstGeom>
        </p:spPr>
        <p:txBody>
          <a:bodyPr vert="horz" lIns="91440" tIns="45720" rIns="91440" bIns="45720" anchor="t"/>
          <a:lstStyle/>
          <a:p>
            <a:endParaRPr/>
          </a:p>
        </p:txBody>
      </p:sp>
      <p:sp>
        <p:nvSpPr>
          <p:cNvPr id="1048949" name="备注占位符 1048948"/>
          <p:cNvSpPr>
            <a:spLocks noGrp="1"/>
          </p:cNvSpPr>
          <p:nvPr>
            <p:ph type="body" idx="1"/>
          </p:nvPr>
        </p:nvSpPr>
        <p:spPr>
          <a:xfrm>
            <a:off x="709612" y="4860925"/>
            <a:ext cx="5680075" cy="4605337"/>
          </a:xfrm>
          <a:prstGeom prst="rect">
            <a:avLst/>
          </a:prstGeom>
          <a:noFill/>
          <a:ln>
            <a:noFill/>
          </a:ln>
        </p:spPr>
        <p:txBody>
          <a:bodyPr vert="horz" lIns="99048" tIns="49524" rIns="99048" bIns="49524" anchor="t"/>
          <a:lstStyle/>
          <a:p>
            <a:pPr lvl="0">
              <a:lnSpc>
                <a:spcPct val="130000"/>
              </a:lnSpc>
              <a:spcBef>
                <a:spcPts val="600"/>
              </a:spcBef>
            </a:pPr>
            <a:endParaRPr lang="zh-CN" altLang="en-US" dirty="0"/>
          </a:p>
        </p:txBody>
      </p:sp>
      <p:sp>
        <p:nvSpPr>
          <p:cNvPr id="1048950" name="文本框 1048949"/>
          <p:cNvSpPr txBox="1"/>
          <p:nvPr/>
        </p:nvSpPr>
        <p:spPr>
          <a:xfrm>
            <a:off x="4021137" y="9721850"/>
            <a:ext cx="3076575" cy="511175"/>
          </a:xfrm>
          <a:prstGeom prst="rect">
            <a:avLst/>
          </a:prstGeom>
          <a:noFill/>
          <a:ln>
            <a:noFill/>
          </a:ln>
        </p:spPr>
        <p:txBody>
          <a:bodyPr vert="horz" lIns="99048" tIns="49524" rIns="99048" bIns="49524" anchor="b"/>
          <a:lstStyle/>
          <a:p>
            <a:pPr marL="0" marR="0" lvl="0" indent="0" algn="r" defTabSz="914400" rtl="0" eaLnBrk="1" fontAlgn="base" latinLnBrk="1" hangingPunct="1">
              <a:lnSpc>
                <a:spcPct val="100000"/>
              </a:lnSpc>
              <a:spcBef>
                <a:spcPct val="0"/>
              </a:spcBef>
              <a:spcAft>
                <a:spcPct val="0"/>
              </a:spcAft>
              <a:buClrTx/>
              <a:buSzTx/>
              <a:buFontTx/>
              <a:buNone/>
              <a:defRPr/>
            </a:pPr>
            <a:fld id="{566ABCEB-ACFC-4714-9973-3DA970169C29}" type="slidenum">
              <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rPr>
              <a:t>115</a:t>
            </a:fld>
            <a:endPar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endParaRPr>
          </a:p>
        </p:txBody>
      </p:sp>
    </p:spTree>
    <p:extLst>
      <p:ext uri="{BB962C8B-B14F-4D97-AF65-F5344CB8AC3E}">
        <p14:creationId xmlns:p14="http://schemas.microsoft.com/office/powerpoint/2010/main" val="342869795"/>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8" name="幻灯片图像占位符 1048947"/>
          <p:cNvSpPr>
            <a:spLocks noGrp="1" noRot="1" noChangeAspect="1"/>
          </p:cNvSpPr>
          <p:nvPr>
            <p:ph type="sldImg"/>
          </p:nvPr>
        </p:nvSpPr>
        <p:spPr>
          <a:xfrm>
            <a:off x="992188" y="768350"/>
            <a:ext cx="5114925" cy="3836988"/>
          </a:xfrm>
          <a:prstGeom prst="rect">
            <a:avLst/>
          </a:prstGeom>
        </p:spPr>
        <p:txBody>
          <a:bodyPr vert="horz" lIns="91440" tIns="45720" rIns="91440" bIns="45720" anchor="t"/>
          <a:lstStyle/>
          <a:p>
            <a:endParaRPr/>
          </a:p>
        </p:txBody>
      </p:sp>
      <p:sp>
        <p:nvSpPr>
          <p:cNvPr id="1048949" name="备注占位符 1048948"/>
          <p:cNvSpPr>
            <a:spLocks noGrp="1"/>
          </p:cNvSpPr>
          <p:nvPr>
            <p:ph type="body" idx="1"/>
          </p:nvPr>
        </p:nvSpPr>
        <p:spPr>
          <a:xfrm>
            <a:off x="709612" y="4860925"/>
            <a:ext cx="5680075" cy="4605337"/>
          </a:xfrm>
          <a:prstGeom prst="rect">
            <a:avLst/>
          </a:prstGeom>
          <a:noFill/>
          <a:ln>
            <a:noFill/>
          </a:ln>
        </p:spPr>
        <p:txBody>
          <a:bodyPr vert="horz" lIns="99048" tIns="49524" rIns="99048" bIns="49524" anchor="t"/>
          <a:lstStyle/>
          <a:p>
            <a:pPr lvl="0">
              <a:lnSpc>
                <a:spcPct val="130000"/>
              </a:lnSpc>
              <a:spcBef>
                <a:spcPts val="600"/>
              </a:spcBef>
            </a:pPr>
            <a:endParaRPr lang="zh-CN" altLang="en-US" dirty="0"/>
          </a:p>
        </p:txBody>
      </p:sp>
      <p:sp>
        <p:nvSpPr>
          <p:cNvPr id="1048950" name="文本框 1048949"/>
          <p:cNvSpPr txBox="1"/>
          <p:nvPr/>
        </p:nvSpPr>
        <p:spPr>
          <a:xfrm>
            <a:off x="4021137" y="9721850"/>
            <a:ext cx="3076575" cy="511175"/>
          </a:xfrm>
          <a:prstGeom prst="rect">
            <a:avLst/>
          </a:prstGeom>
          <a:noFill/>
          <a:ln>
            <a:noFill/>
          </a:ln>
        </p:spPr>
        <p:txBody>
          <a:bodyPr vert="horz" lIns="99048" tIns="49524" rIns="99048" bIns="49524" anchor="b"/>
          <a:lstStyle/>
          <a:p>
            <a:pPr marL="0" marR="0" lvl="0" indent="0" algn="r" defTabSz="914400" rtl="0" eaLnBrk="1" fontAlgn="base" latinLnBrk="1" hangingPunct="1">
              <a:lnSpc>
                <a:spcPct val="100000"/>
              </a:lnSpc>
              <a:spcBef>
                <a:spcPct val="0"/>
              </a:spcBef>
              <a:spcAft>
                <a:spcPct val="0"/>
              </a:spcAft>
              <a:buClrTx/>
              <a:buSzTx/>
              <a:buFontTx/>
              <a:buNone/>
              <a:defRPr/>
            </a:pPr>
            <a:fld id="{566ABCEB-ACFC-4714-9973-3DA970169C29}" type="slidenum">
              <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rPr>
              <a:t>116</a:t>
            </a:fld>
            <a:endPar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endParaRPr>
          </a:p>
        </p:txBody>
      </p:sp>
    </p:spTree>
    <p:extLst>
      <p:ext uri="{BB962C8B-B14F-4D97-AF65-F5344CB8AC3E}">
        <p14:creationId xmlns:p14="http://schemas.microsoft.com/office/powerpoint/2010/main" val="46476738"/>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8" name="幻灯片图像占位符 1048947"/>
          <p:cNvSpPr>
            <a:spLocks noGrp="1" noRot="1" noChangeAspect="1"/>
          </p:cNvSpPr>
          <p:nvPr>
            <p:ph type="sldImg"/>
          </p:nvPr>
        </p:nvSpPr>
        <p:spPr>
          <a:xfrm>
            <a:off x="992188" y="768350"/>
            <a:ext cx="5114925" cy="3836988"/>
          </a:xfrm>
          <a:prstGeom prst="rect">
            <a:avLst/>
          </a:prstGeom>
        </p:spPr>
        <p:txBody>
          <a:bodyPr vert="horz" lIns="91440" tIns="45720" rIns="91440" bIns="45720" anchor="t"/>
          <a:lstStyle/>
          <a:p>
            <a:endParaRPr/>
          </a:p>
        </p:txBody>
      </p:sp>
      <p:sp>
        <p:nvSpPr>
          <p:cNvPr id="1048949" name="备注占位符 1048948"/>
          <p:cNvSpPr>
            <a:spLocks noGrp="1"/>
          </p:cNvSpPr>
          <p:nvPr>
            <p:ph type="body" idx="1"/>
          </p:nvPr>
        </p:nvSpPr>
        <p:spPr>
          <a:xfrm>
            <a:off x="709612" y="4860925"/>
            <a:ext cx="5680075" cy="4605337"/>
          </a:xfrm>
          <a:prstGeom prst="rect">
            <a:avLst/>
          </a:prstGeom>
          <a:noFill/>
          <a:ln>
            <a:noFill/>
          </a:ln>
        </p:spPr>
        <p:txBody>
          <a:bodyPr vert="horz" lIns="99048" tIns="49524" rIns="99048" bIns="49524" anchor="t"/>
          <a:lstStyle/>
          <a:p>
            <a:pPr lvl="0">
              <a:lnSpc>
                <a:spcPct val="130000"/>
              </a:lnSpc>
              <a:spcBef>
                <a:spcPts val="600"/>
              </a:spcBef>
            </a:pPr>
            <a:endParaRPr lang="zh-CN" altLang="en-US" dirty="0"/>
          </a:p>
        </p:txBody>
      </p:sp>
      <p:sp>
        <p:nvSpPr>
          <p:cNvPr id="1048950" name="文本框 1048949"/>
          <p:cNvSpPr txBox="1"/>
          <p:nvPr/>
        </p:nvSpPr>
        <p:spPr>
          <a:xfrm>
            <a:off x="4021137" y="9721850"/>
            <a:ext cx="3076575" cy="511175"/>
          </a:xfrm>
          <a:prstGeom prst="rect">
            <a:avLst/>
          </a:prstGeom>
          <a:noFill/>
          <a:ln>
            <a:noFill/>
          </a:ln>
        </p:spPr>
        <p:txBody>
          <a:bodyPr vert="horz" lIns="99048" tIns="49524" rIns="99048" bIns="49524" anchor="b"/>
          <a:lstStyle/>
          <a:p>
            <a:pPr marL="0" marR="0" lvl="0" indent="0" algn="r" defTabSz="914400" rtl="0" eaLnBrk="1" fontAlgn="base" latinLnBrk="1" hangingPunct="1">
              <a:lnSpc>
                <a:spcPct val="100000"/>
              </a:lnSpc>
              <a:spcBef>
                <a:spcPct val="0"/>
              </a:spcBef>
              <a:spcAft>
                <a:spcPct val="0"/>
              </a:spcAft>
              <a:buClrTx/>
              <a:buSzTx/>
              <a:buFontTx/>
              <a:buNone/>
              <a:defRPr/>
            </a:pPr>
            <a:fld id="{566ABCEB-ACFC-4714-9973-3DA970169C29}" type="slidenum">
              <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rPr>
              <a:t>117</a:t>
            </a:fld>
            <a:endPar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endParaRPr>
          </a:p>
        </p:txBody>
      </p:sp>
    </p:spTree>
    <p:extLst>
      <p:ext uri="{BB962C8B-B14F-4D97-AF65-F5344CB8AC3E}">
        <p14:creationId xmlns:p14="http://schemas.microsoft.com/office/powerpoint/2010/main" val="1149851539"/>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8" name="幻灯片图像占位符 1048947"/>
          <p:cNvSpPr>
            <a:spLocks noGrp="1" noRot="1" noChangeAspect="1"/>
          </p:cNvSpPr>
          <p:nvPr>
            <p:ph type="sldImg"/>
          </p:nvPr>
        </p:nvSpPr>
        <p:spPr>
          <a:xfrm>
            <a:off x="992188" y="768350"/>
            <a:ext cx="5114925" cy="3836988"/>
          </a:xfrm>
          <a:prstGeom prst="rect">
            <a:avLst/>
          </a:prstGeom>
        </p:spPr>
        <p:txBody>
          <a:bodyPr vert="horz" lIns="91440" tIns="45720" rIns="91440" bIns="45720" anchor="t"/>
          <a:lstStyle/>
          <a:p>
            <a:endParaRPr/>
          </a:p>
        </p:txBody>
      </p:sp>
      <p:sp>
        <p:nvSpPr>
          <p:cNvPr id="1048949" name="备注占位符 1048948"/>
          <p:cNvSpPr>
            <a:spLocks noGrp="1"/>
          </p:cNvSpPr>
          <p:nvPr>
            <p:ph type="body" idx="1"/>
          </p:nvPr>
        </p:nvSpPr>
        <p:spPr>
          <a:xfrm>
            <a:off x="709612" y="4860925"/>
            <a:ext cx="5680075" cy="4605337"/>
          </a:xfrm>
          <a:prstGeom prst="rect">
            <a:avLst/>
          </a:prstGeom>
          <a:noFill/>
          <a:ln>
            <a:noFill/>
          </a:ln>
        </p:spPr>
        <p:txBody>
          <a:bodyPr vert="horz" lIns="99048" tIns="49524" rIns="99048" bIns="49524" anchor="t"/>
          <a:lstStyle/>
          <a:p>
            <a:pPr lvl="0">
              <a:lnSpc>
                <a:spcPct val="130000"/>
              </a:lnSpc>
              <a:spcBef>
                <a:spcPts val="600"/>
              </a:spcBef>
            </a:pPr>
            <a:endParaRPr lang="zh-CN" altLang="en-US" dirty="0"/>
          </a:p>
        </p:txBody>
      </p:sp>
      <p:sp>
        <p:nvSpPr>
          <p:cNvPr id="1048950" name="文本框 1048949"/>
          <p:cNvSpPr txBox="1"/>
          <p:nvPr/>
        </p:nvSpPr>
        <p:spPr>
          <a:xfrm>
            <a:off x="4021137" y="9721850"/>
            <a:ext cx="3076575" cy="511175"/>
          </a:xfrm>
          <a:prstGeom prst="rect">
            <a:avLst/>
          </a:prstGeom>
          <a:noFill/>
          <a:ln>
            <a:noFill/>
          </a:ln>
        </p:spPr>
        <p:txBody>
          <a:bodyPr vert="horz" lIns="99048" tIns="49524" rIns="99048" bIns="49524" anchor="b"/>
          <a:lstStyle/>
          <a:p>
            <a:pPr marL="0" marR="0" lvl="0" indent="0" algn="r" defTabSz="914400" rtl="0" eaLnBrk="1" fontAlgn="base" latinLnBrk="1" hangingPunct="1">
              <a:lnSpc>
                <a:spcPct val="100000"/>
              </a:lnSpc>
              <a:spcBef>
                <a:spcPct val="0"/>
              </a:spcBef>
              <a:spcAft>
                <a:spcPct val="0"/>
              </a:spcAft>
              <a:buClrTx/>
              <a:buSzTx/>
              <a:buFontTx/>
              <a:buNone/>
              <a:defRPr/>
            </a:pPr>
            <a:fld id="{566ABCEB-ACFC-4714-9973-3DA970169C29}" type="slidenum">
              <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rPr>
              <a:t>118</a:t>
            </a:fld>
            <a:endPar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endParaRPr>
          </a:p>
        </p:txBody>
      </p:sp>
    </p:spTree>
    <p:extLst>
      <p:ext uri="{BB962C8B-B14F-4D97-AF65-F5344CB8AC3E}">
        <p14:creationId xmlns:p14="http://schemas.microsoft.com/office/powerpoint/2010/main" val="3999733132"/>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8" name="幻灯片图像占位符 1048947"/>
          <p:cNvSpPr>
            <a:spLocks noGrp="1" noRot="1" noChangeAspect="1"/>
          </p:cNvSpPr>
          <p:nvPr>
            <p:ph type="sldImg"/>
          </p:nvPr>
        </p:nvSpPr>
        <p:spPr>
          <a:xfrm>
            <a:off x="992188" y="768350"/>
            <a:ext cx="5114925" cy="3836988"/>
          </a:xfrm>
          <a:prstGeom prst="rect">
            <a:avLst/>
          </a:prstGeom>
        </p:spPr>
        <p:txBody>
          <a:bodyPr vert="horz" lIns="91440" tIns="45720" rIns="91440" bIns="45720" anchor="t"/>
          <a:lstStyle/>
          <a:p>
            <a:endParaRPr/>
          </a:p>
        </p:txBody>
      </p:sp>
      <p:sp>
        <p:nvSpPr>
          <p:cNvPr id="1048949" name="备注占位符 1048948"/>
          <p:cNvSpPr>
            <a:spLocks noGrp="1"/>
          </p:cNvSpPr>
          <p:nvPr>
            <p:ph type="body" idx="1"/>
          </p:nvPr>
        </p:nvSpPr>
        <p:spPr>
          <a:xfrm>
            <a:off x="709612" y="4860925"/>
            <a:ext cx="5680075" cy="4605337"/>
          </a:xfrm>
          <a:prstGeom prst="rect">
            <a:avLst/>
          </a:prstGeom>
          <a:noFill/>
          <a:ln>
            <a:noFill/>
          </a:ln>
        </p:spPr>
        <p:txBody>
          <a:bodyPr vert="horz" lIns="99048" tIns="49524" rIns="99048" bIns="49524" anchor="t"/>
          <a:lstStyle/>
          <a:p>
            <a:pPr lvl="0">
              <a:lnSpc>
                <a:spcPct val="130000"/>
              </a:lnSpc>
              <a:spcBef>
                <a:spcPts val="600"/>
              </a:spcBef>
            </a:pPr>
            <a:endParaRPr lang="zh-CN" altLang="en-US" dirty="0"/>
          </a:p>
        </p:txBody>
      </p:sp>
      <p:sp>
        <p:nvSpPr>
          <p:cNvPr id="1048950" name="文本框 1048949"/>
          <p:cNvSpPr txBox="1"/>
          <p:nvPr/>
        </p:nvSpPr>
        <p:spPr>
          <a:xfrm>
            <a:off x="4021137" y="9721850"/>
            <a:ext cx="3076575" cy="511175"/>
          </a:xfrm>
          <a:prstGeom prst="rect">
            <a:avLst/>
          </a:prstGeom>
          <a:noFill/>
          <a:ln>
            <a:noFill/>
          </a:ln>
        </p:spPr>
        <p:txBody>
          <a:bodyPr vert="horz" lIns="99048" tIns="49524" rIns="99048" bIns="49524" anchor="b"/>
          <a:lstStyle/>
          <a:p>
            <a:pPr marL="0" marR="0" lvl="0" indent="0" algn="r" defTabSz="914400" rtl="0" eaLnBrk="1" fontAlgn="base" latinLnBrk="1" hangingPunct="1">
              <a:lnSpc>
                <a:spcPct val="100000"/>
              </a:lnSpc>
              <a:spcBef>
                <a:spcPct val="0"/>
              </a:spcBef>
              <a:spcAft>
                <a:spcPct val="0"/>
              </a:spcAft>
              <a:buClrTx/>
              <a:buSzTx/>
              <a:buFontTx/>
              <a:buNone/>
              <a:defRPr/>
            </a:pPr>
            <a:fld id="{566ABCEB-ACFC-4714-9973-3DA970169C29}" type="slidenum">
              <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rPr>
              <a:t>119</a:t>
            </a:fld>
            <a:endPar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endParaRPr>
          </a:p>
        </p:txBody>
      </p:sp>
    </p:spTree>
    <p:extLst>
      <p:ext uri="{BB962C8B-B14F-4D97-AF65-F5344CB8AC3E}">
        <p14:creationId xmlns:p14="http://schemas.microsoft.com/office/powerpoint/2010/main" val="2523029653"/>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8" name="幻灯片图像占位符 1048947"/>
          <p:cNvSpPr>
            <a:spLocks noGrp="1" noRot="1" noChangeAspect="1"/>
          </p:cNvSpPr>
          <p:nvPr>
            <p:ph type="sldImg"/>
          </p:nvPr>
        </p:nvSpPr>
        <p:spPr>
          <a:xfrm>
            <a:off x="992188" y="768350"/>
            <a:ext cx="5114925" cy="3836988"/>
          </a:xfrm>
          <a:prstGeom prst="rect">
            <a:avLst/>
          </a:prstGeom>
        </p:spPr>
        <p:txBody>
          <a:bodyPr vert="horz" lIns="91440" tIns="45720" rIns="91440" bIns="45720" anchor="t"/>
          <a:lstStyle/>
          <a:p>
            <a:endParaRPr/>
          </a:p>
        </p:txBody>
      </p:sp>
      <p:sp>
        <p:nvSpPr>
          <p:cNvPr id="1048949" name="备注占位符 1048948"/>
          <p:cNvSpPr>
            <a:spLocks noGrp="1"/>
          </p:cNvSpPr>
          <p:nvPr>
            <p:ph type="body" idx="1"/>
          </p:nvPr>
        </p:nvSpPr>
        <p:spPr>
          <a:xfrm>
            <a:off x="709612" y="4860925"/>
            <a:ext cx="5680075" cy="4605337"/>
          </a:xfrm>
          <a:prstGeom prst="rect">
            <a:avLst/>
          </a:prstGeom>
          <a:noFill/>
          <a:ln>
            <a:noFill/>
          </a:ln>
        </p:spPr>
        <p:txBody>
          <a:bodyPr vert="horz" lIns="99048" tIns="49524" rIns="99048" bIns="49524" anchor="t"/>
          <a:lstStyle/>
          <a:p>
            <a:pPr lvl="0">
              <a:lnSpc>
                <a:spcPct val="130000"/>
              </a:lnSpc>
              <a:spcBef>
                <a:spcPts val="600"/>
              </a:spcBef>
            </a:pPr>
            <a:endParaRPr lang="zh-CN" altLang="en-US" dirty="0"/>
          </a:p>
        </p:txBody>
      </p:sp>
      <p:sp>
        <p:nvSpPr>
          <p:cNvPr id="1048950" name="文本框 1048949"/>
          <p:cNvSpPr txBox="1"/>
          <p:nvPr/>
        </p:nvSpPr>
        <p:spPr>
          <a:xfrm>
            <a:off x="4021137" y="9721850"/>
            <a:ext cx="3076575" cy="511175"/>
          </a:xfrm>
          <a:prstGeom prst="rect">
            <a:avLst/>
          </a:prstGeom>
          <a:noFill/>
          <a:ln>
            <a:noFill/>
          </a:ln>
        </p:spPr>
        <p:txBody>
          <a:bodyPr vert="horz" lIns="99048" tIns="49524" rIns="99048" bIns="49524" anchor="b"/>
          <a:lstStyle/>
          <a:p>
            <a:pPr marL="0" marR="0" lvl="0" indent="0" algn="r" defTabSz="914400" rtl="0" eaLnBrk="1" fontAlgn="base" latinLnBrk="1" hangingPunct="1">
              <a:lnSpc>
                <a:spcPct val="100000"/>
              </a:lnSpc>
              <a:spcBef>
                <a:spcPct val="0"/>
              </a:spcBef>
              <a:spcAft>
                <a:spcPct val="0"/>
              </a:spcAft>
              <a:buClrTx/>
              <a:buSzTx/>
              <a:buFontTx/>
              <a:buNone/>
              <a:defRPr/>
            </a:pPr>
            <a:fld id="{566ABCEB-ACFC-4714-9973-3DA970169C29}" type="slidenum">
              <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rPr>
              <a:t>120</a:t>
            </a:fld>
            <a:endPar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endParaRPr>
          </a:p>
        </p:txBody>
      </p:sp>
    </p:spTree>
    <p:extLst>
      <p:ext uri="{BB962C8B-B14F-4D97-AF65-F5344CB8AC3E}">
        <p14:creationId xmlns:p14="http://schemas.microsoft.com/office/powerpoint/2010/main" val="1515199086"/>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8" name="幻灯片图像占位符 1048947"/>
          <p:cNvSpPr>
            <a:spLocks noGrp="1" noRot="1" noChangeAspect="1"/>
          </p:cNvSpPr>
          <p:nvPr>
            <p:ph type="sldImg"/>
          </p:nvPr>
        </p:nvSpPr>
        <p:spPr>
          <a:xfrm>
            <a:off x="992188" y="768350"/>
            <a:ext cx="5114925" cy="3836988"/>
          </a:xfrm>
          <a:prstGeom prst="rect">
            <a:avLst/>
          </a:prstGeom>
        </p:spPr>
        <p:txBody>
          <a:bodyPr vert="horz" lIns="91440" tIns="45720" rIns="91440" bIns="45720" anchor="t"/>
          <a:lstStyle/>
          <a:p>
            <a:endParaRPr/>
          </a:p>
        </p:txBody>
      </p:sp>
      <p:sp>
        <p:nvSpPr>
          <p:cNvPr id="1048949" name="备注占位符 1048948"/>
          <p:cNvSpPr>
            <a:spLocks noGrp="1"/>
          </p:cNvSpPr>
          <p:nvPr>
            <p:ph type="body" idx="1"/>
          </p:nvPr>
        </p:nvSpPr>
        <p:spPr>
          <a:xfrm>
            <a:off x="709612" y="4860925"/>
            <a:ext cx="5680075" cy="4605337"/>
          </a:xfrm>
          <a:prstGeom prst="rect">
            <a:avLst/>
          </a:prstGeom>
          <a:noFill/>
          <a:ln>
            <a:noFill/>
          </a:ln>
        </p:spPr>
        <p:txBody>
          <a:bodyPr vert="horz" lIns="99048" tIns="49524" rIns="99048" bIns="49524" anchor="t"/>
          <a:lstStyle/>
          <a:p>
            <a:pPr lvl="0">
              <a:lnSpc>
                <a:spcPct val="130000"/>
              </a:lnSpc>
              <a:spcBef>
                <a:spcPts val="600"/>
              </a:spcBef>
            </a:pPr>
            <a:endParaRPr lang="zh-CN" altLang="en-US" dirty="0"/>
          </a:p>
        </p:txBody>
      </p:sp>
      <p:sp>
        <p:nvSpPr>
          <p:cNvPr id="1048950" name="文本框 1048949"/>
          <p:cNvSpPr txBox="1"/>
          <p:nvPr/>
        </p:nvSpPr>
        <p:spPr>
          <a:xfrm>
            <a:off x="4021137" y="9721850"/>
            <a:ext cx="3076575" cy="511175"/>
          </a:xfrm>
          <a:prstGeom prst="rect">
            <a:avLst/>
          </a:prstGeom>
          <a:noFill/>
          <a:ln>
            <a:noFill/>
          </a:ln>
        </p:spPr>
        <p:txBody>
          <a:bodyPr vert="horz" lIns="99048" tIns="49524" rIns="99048" bIns="49524" anchor="b"/>
          <a:lstStyle/>
          <a:p>
            <a:pPr marL="0" marR="0" lvl="0" indent="0" algn="r" defTabSz="914400" rtl="0" eaLnBrk="1" fontAlgn="base" latinLnBrk="1" hangingPunct="1">
              <a:lnSpc>
                <a:spcPct val="100000"/>
              </a:lnSpc>
              <a:spcBef>
                <a:spcPct val="0"/>
              </a:spcBef>
              <a:spcAft>
                <a:spcPct val="0"/>
              </a:spcAft>
              <a:buClrTx/>
              <a:buSzTx/>
              <a:buFontTx/>
              <a:buNone/>
              <a:defRPr/>
            </a:pPr>
            <a:fld id="{566ABCEB-ACFC-4714-9973-3DA970169C29}" type="slidenum">
              <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rPr>
              <a:t>121</a:t>
            </a:fld>
            <a:endPar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endParaRPr>
          </a:p>
        </p:txBody>
      </p:sp>
    </p:spTree>
    <p:extLst>
      <p:ext uri="{BB962C8B-B14F-4D97-AF65-F5344CB8AC3E}">
        <p14:creationId xmlns:p14="http://schemas.microsoft.com/office/powerpoint/2010/main" val="1739461080"/>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8" name="幻灯片图像占位符 1048947"/>
          <p:cNvSpPr>
            <a:spLocks noGrp="1" noRot="1" noChangeAspect="1"/>
          </p:cNvSpPr>
          <p:nvPr>
            <p:ph type="sldImg"/>
          </p:nvPr>
        </p:nvSpPr>
        <p:spPr>
          <a:xfrm>
            <a:off x="992188" y="768350"/>
            <a:ext cx="5114925" cy="3836988"/>
          </a:xfrm>
          <a:prstGeom prst="rect">
            <a:avLst/>
          </a:prstGeom>
        </p:spPr>
        <p:txBody>
          <a:bodyPr vert="horz" lIns="91440" tIns="45720" rIns="91440" bIns="45720" anchor="t"/>
          <a:lstStyle/>
          <a:p>
            <a:endParaRPr/>
          </a:p>
        </p:txBody>
      </p:sp>
      <p:sp>
        <p:nvSpPr>
          <p:cNvPr id="1048949" name="备注占位符 1048948"/>
          <p:cNvSpPr>
            <a:spLocks noGrp="1"/>
          </p:cNvSpPr>
          <p:nvPr>
            <p:ph type="body" idx="1"/>
          </p:nvPr>
        </p:nvSpPr>
        <p:spPr>
          <a:xfrm>
            <a:off x="709612" y="4860925"/>
            <a:ext cx="5680075" cy="4605337"/>
          </a:xfrm>
          <a:prstGeom prst="rect">
            <a:avLst/>
          </a:prstGeom>
          <a:noFill/>
          <a:ln>
            <a:noFill/>
          </a:ln>
        </p:spPr>
        <p:txBody>
          <a:bodyPr vert="horz" lIns="99048" tIns="49524" rIns="99048" bIns="49524" anchor="t"/>
          <a:lstStyle/>
          <a:p>
            <a:pPr lvl="0">
              <a:lnSpc>
                <a:spcPct val="130000"/>
              </a:lnSpc>
              <a:spcBef>
                <a:spcPts val="600"/>
              </a:spcBef>
            </a:pPr>
            <a:endParaRPr lang="zh-CN" altLang="en-US" dirty="0"/>
          </a:p>
        </p:txBody>
      </p:sp>
      <p:sp>
        <p:nvSpPr>
          <p:cNvPr id="1048950" name="文本框 1048949"/>
          <p:cNvSpPr txBox="1"/>
          <p:nvPr/>
        </p:nvSpPr>
        <p:spPr>
          <a:xfrm>
            <a:off x="4021137" y="9721850"/>
            <a:ext cx="3076575" cy="511175"/>
          </a:xfrm>
          <a:prstGeom prst="rect">
            <a:avLst/>
          </a:prstGeom>
          <a:noFill/>
          <a:ln>
            <a:noFill/>
          </a:ln>
        </p:spPr>
        <p:txBody>
          <a:bodyPr vert="horz" lIns="99048" tIns="49524" rIns="99048" bIns="49524" anchor="b"/>
          <a:lstStyle/>
          <a:p>
            <a:pPr marL="0" marR="0" lvl="0" indent="0" algn="r" defTabSz="914400" rtl="0" eaLnBrk="1" fontAlgn="base" latinLnBrk="1" hangingPunct="1">
              <a:lnSpc>
                <a:spcPct val="100000"/>
              </a:lnSpc>
              <a:spcBef>
                <a:spcPct val="0"/>
              </a:spcBef>
              <a:spcAft>
                <a:spcPct val="0"/>
              </a:spcAft>
              <a:buClrTx/>
              <a:buSzTx/>
              <a:buFontTx/>
              <a:buNone/>
              <a:defRPr/>
            </a:pPr>
            <a:fld id="{566ABCEB-ACFC-4714-9973-3DA970169C29}" type="slidenum">
              <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rPr>
              <a:t>122</a:t>
            </a:fld>
            <a:endPar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endParaRPr>
          </a:p>
        </p:txBody>
      </p:sp>
    </p:spTree>
    <p:extLst>
      <p:ext uri="{BB962C8B-B14F-4D97-AF65-F5344CB8AC3E}">
        <p14:creationId xmlns:p14="http://schemas.microsoft.com/office/powerpoint/2010/main" val="19576598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8" name="幻灯片图像占位符 1048947"/>
          <p:cNvSpPr>
            <a:spLocks noGrp="1" noRot="1" noChangeAspect="1"/>
          </p:cNvSpPr>
          <p:nvPr>
            <p:ph type="sldImg"/>
          </p:nvPr>
        </p:nvSpPr>
        <p:spPr>
          <a:xfrm>
            <a:off x="992188" y="768350"/>
            <a:ext cx="5114925" cy="3836988"/>
          </a:xfrm>
          <a:prstGeom prst="rect">
            <a:avLst/>
          </a:prstGeom>
        </p:spPr>
        <p:txBody>
          <a:bodyPr vert="horz" lIns="91440" tIns="45720" rIns="91440" bIns="45720" anchor="t"/>
          <a:lstStyle/>
          <a:p>
            <a:endParaRPr/>
          </a:p>
        </p:txBody>
      </p:sp>
      <p:sp>
        <p:nvSpPr>
          <p:cNvPr id="1048949" name="备注占位符 1048948"/>
          <p:cNvSpPr>
            <a:spLocks noGrp="1"/>
          </p:cNvSpPr>
          <p:nvPr>
            <p:ph type="body" idx="1"/>
          </p:nvPr>
        </p:nvSpPr>
        <p:spPr>
          <a:xfrm>
            <a:off x="709612" y="4860925"/>
            <a:ext cx="5680075" cy="4605337"/>
          </a:xfrm>
          <a:prstGeom prst="rect">
            <a:avLst/>
          </a:prstGeom>
          <a:noFill/>
          <a:ln>
            <a:noFill/>
          </a:ln>
        </p:spPr>
        <p:txBody>
          <a:bodyPr vert="horz" lIns="99048" tIns="49524" rIns="99048" bIns="49524" anchor="t"/>
          <a:lstStyle/>
          <a:p>
            <a:pPr lvl="0">
              <a:lnSpc>
                <a:spcPct val="130000"/>
              </a:lnSpc>
              <a:spcBef>
                <a:spcPts val="600"/>
              </a:spcBef>
            </a:pPr>
            <a:endParaRPr lang="zh-CN" altLang="en-US" dirty="0"/>
          </a:p>
        </p:txBody>
      </p:sp>
      <p:sp>
        <p:nvSpPr>
          <p:cNvPr id="1048950" name="文本框 1048949"/>
          <p:cNvSpPr txBox="1"/>
          <p:nvPr/>
        </p:nvSpPr>
        <p:spPr>
          <a:xfrm>
            <a:off x="4021137" y="9721850"/>
            <a:ext cx="3076575" cy="511175"/>
          </a:xfrm>
          <a:prstGeom prst="rect">
            <a:avLst/>
          </a:prstGeom>
          <a:noFill/>
          <a:ln>
            <a:noFill/>
          </a:ln>
        </p:spPr>
        <p:txBody>
          <a:bodyPr vert="horz" lIns="99048" tIns="49524" rIns="99048" bIns="49524" anchor="b"/>
          <a:lstStyle/>
          <a:p>
            <a:pPr marL="0" marR="0" lvl="0" indent="0" algn="r" defTabSz="914400" rtl="0" eaLnBrk="1" fontAlgn="base" latinLnBrk="1" hangingPunct="1">
              <a:lnSpc>
                <a:spcPct val="100000"/>
              </a:lnSpc>
              <a:spcBef>
                <a:spcPct val="0"/>
              </a:spcBef>
              <a:spcAft>
                <a:spcPct val="0"/>
              </a:spcAft>
              <a:buClrTx/>
              <a:buSzTx/>
              <a:buFontTx/>
              <a:buNone/>
              <a:defRPr/>
            </a:pPr>
            <a:fld id="{566ABCEB-ACFC-4714-9973-3DA970169C29}" type="slidenum">
              <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rPr>
              <a:t>15</a:t>
            </a:fld>
            <a:endPar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endParaRPr>
          </a:p>
        </p:txBody>
      </p:sp>
    </p:spTree>
    <p:extLst>
      <p:ext uri="{BB962C8B-B14F-4D97-AF65-F5344CB8AC3E}">
        <p14:creationId xmlns:p14="http://schemas.microsoft.com/office/powerpoint/2010/main" val="2853275982"/>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8" name="幻灯片图像占位符 1048947"/>
          <p:cNvSpPr>
            <a:spLocks noGrp="1" noRot="1" noChangeAspect="1"/>
          </p:cNvSpPr>
          <p:nvPr>
            <p:ph type="sldImg"/>
          </p:nvPr>
        </p:nvSpPr>
        <p:spPr>
          <a:xfrm>
            <a:off x="992188" y="768350"/>
            <a:ext cx="5114925" cy="3836988"/>
          </a:xfrm>
          <a:prstGeom prst="rect">
            <a:avLst/>
          </a:prstGeom>
        </p:spPr>
        <p:txBody>
          <a:bodyPr vert="horz" lIns="91440" tIns="45720" rIns="91440" bIns="45720" anchor="t"/>
          <a:lstStyle/>
          <a:p>
            <a:endParaRPr/>
          </a:p>
        </p:txBody>
      </p:sp>
      <p:sp>
        <p:nvSpPr>
          <p:cNvPr id="1048949" name="备注占位符 1048948"/>
          <p:cNvSpPr>
            <a:spLocks noGrp="1"/>
          </p:cNvSpPr>
          <p:nvPr>
            <p:ph type="body" idx="1"/>
          </p:nvPr>
        </p:nvSpPr>
        <p:spPr>
          <a:xfrm>
            <a:off x="709612" y="4860925"/>
            <a:ext cx="5680075" cy="4605337"/>
          </a:xfrm>
          <a:prstGeom prst="rect">
            <a:avLst/>
          </a:prstGeom>
          <a:noFill/>
          <a:ln>
            <a:noFill/>
          </a:ln>
        </p:spPr>
        <p:txBody>
          <a:bodyPr vert="horz" lIns="99048" tIns="49524" rIns="99048" bIns="49524" anchor="t"/>
          <a:lstStyle/>
          <a:p>
            <a:pPr lvl="0">
              <a:lnSpc>
                <a:spcPct val="130000"/>
              </a:lnSpc>
              <a:spcBef>
                <a:spcPts val="600"/>
              </a:spcBef>
            </a:pPr>
            <a:endParaRPr lang="zh-CN" altLang="en-US" dirty="0"/>
          </a:p>
        </p:txBody>
      </p:sp>
      <p:sp>
        <p:nvSpPr>
          <p:cNvPr id="1048950" name="文本框 1048949"/>
          <p:cNvSpPr txBox="1"/>
          <p:nvPr/>
        </p:nvSpPr>
        <p:spPr>
          <a:xfrm>
            <a:off x="4021137" y="9721850"/>
            <a:ext cx="3076575" cy="511175"/>
          </a:xfrm>
          <a:prstGeom prst="rect">
            <a:avLst/>
          </a:prstGeom>
          <a:noFill/>
          <a:ln>
            <a:noFill/>
          </a:ln>
        </p:spPr>
        <p:txBody>
          <a:bodyPr vert="horz" lIns="99048" tIns="49524" rIns="99048" bIns="49524" anchor="b"/>
          <a:lstStyle/>
          <a:p>
            <a:pPr marL="0" marR="0" lvl="0" indent="0" algn="r" defTabSz="914400" rtl="0" eaLnBrk="1" fontAlgn="base" latinLnBrk="1" hangingPunct="1">
              <a:lnSpc>
                <a:spcPct val="100000"/>
              </a:lnSpc>
              <a:spcBef>
                <a:spcPct val="0"/>
              </a:spcBef>
              <a:spcAft>
                <a:spcPct val="0"/>
              </a:spcAft>
              <a:buClrTx/>
              <a:buSzTx/>
              <a:buFontTx/>
              <a:buNone/>
              <a:defRPr/>
            </a:pPr>
            <a:fld id="{566ABCEB-ACFC-4714-9973-3DA970169C29}" type="slidenum">
              <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rPr>
              <a:t>123</a:t>
            </a:fld>
            <a:endPar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endParaRPr>
          </a:p>
        </p:txBody>
      </p:sp>
    </p:spTree>
    <p:extLst>
      <p:ext uri="{BB962C8B-B14F-4D97-AF65-F5344CB8AC3E}">
        <p14:creationId xmlns:p14="http://schemas.microsoft.com/office/powerpoint/2010/main" val="1218094804"/>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078" name="幻灯片图像占位符 1049077"/>
          <p:cNvSpPr>
            <a:spLocks noGrp="1" noRot="1" noChangeAspect="1"/>
          </p:cNvSpPr>
          <p:nvPr>
            <p:ph type="sldImg"/>
          </p:nvPr>
        </p:nvSpPr>
        <p:spPr>
          <a:xfrm>
            <a:off x="992188" y="768350"/>
            <a:ext cx="5114925" cy="3836988"/>
          </a:xfrm>
          <a:prstGeom prst="rect">
            <a:avLst/>
          </a:prstGeom>
        </p:spPr>
        <p:txBody>
          <a:bodyPr vert="horz" lIns="91440" tIns="45720" rIns="91440" bIns="45720" anchor="t"/>
          <a:lstStyle/>
          <a:p>
            <a:endParaRPr/>
          </a:p>
        </p:txBody>
      </p:sp>
      <p:sp>
        <p:nvSpPr>
          <p:cNvPr id="1049079" name="备注占位符 1049078"/>
          <p:cNvSpPr>
            <a:spLocks noGrp="1"/>
          </p:cNvSpPr>
          <p:nvPr>
            <p:ph type="body" idx="1"/>
          </p:nvPr>
        </p:nvSpPr>
        <p:spPr>
          <a:xfrm>
            <a:off x="709612" y="4860925"/>
            <a:ext cx="5680075" cy="4605337"/>
          </a:xfrm>
          <a:prstGeom prst="rect">
            <a:avLst/>
          </a:prstGeom>
          <a:noFill/>
          <a:ln>
            <a:noFill/>
          </a:ln>
        </p:spPr>
        <p:txBody>
          <a:bodyPr vert="horz" lIns="99048" tIns="49524" rIns="99048" bIns="49524" anchor="t"/>
          <a:lstStyle/>
          <a:p>
            <a:endParaRPr lang="zh-CN" altLang="en-US" dirty="0"/>
          </a:p>
        </p:txBody>
      </p:sp>
      <p:sp>
        <p:nvSpPr>
          <p:cNvPr id="1049080" name="文本框 1049079"/>
          <p:cNvSpPr txBox="1"/>
          <p:nvPr/>
        </p:nvSpPr>
        <p:spPr>
          <a:xfrm>
            <a:off x="4021137" y="9721850"/>
            <a:ext cx="3076575" cy="511175"/>
          </a:xfrm>
          <a:prstGeom prst="rect">
            <a:avLst/>
          </a:prstGeom>
          <a:noFill/>
          <a:ln>
            <a:noFill/>
          </a:ln>
        </p:spPr>
        <p:txBody>
          <a:bodyPr vert="horz" lIns="99048" tIns="49524" rIns="99048" bIns="49524" anchor="b"/>
          <a:lstStyle/>
          <a:p>
            <a:pPr lvl="0" algn="r" eaLnBrk="1" latinLnBrk="1" hangingPunct="1">
              <a:buNone/>
            </a:pPr>
            <a:fld id="{566ABCEB-ACFC-4714-9973-3DA970169C29}" type="slidenum">
              <a:rPr lang="zh-CN" altLang="zh-CN" sz="1300"/>
              <a:t>124</a:t>
            </a:fld>
            <a:endParaRPr lang="zh-CN" altLang="zh-CN" sz="1300"/>
          </a:p>
        </p:txBody>
      </p:sp>
    </p:spTree>
    <p:extLst>
      <p:ext uri="{BB962C8B-B14F-4D97-AF65-F5344CB8AC3E}">
        <p14:creationId xmlns:p14="http://schemas.microsoft.com/office/powerpoint/2010/main" val="31418326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8" name="幻灯片图像占位符 1048947"/>
          <p:cNvSpPr>
            <a:spLocks noGrp="1" noRot="1" noChangeAspect="1"/>
          </p:cNvSpPr>
          <p:nvPr>
            <p:ph type="sldImg"/>
          </p:nvPr>
        </p:nvSpPr>
        <p:spPr>
          <a:xfrm>
            <a:off x="992188" y="768350"/>
            <a:ext cx="5114925" cy="3836988"/>
          </a:xfrm>
          <a:prstGeom prst="rect">
            <a:avLst/>
          </a:prstGeom>
        </p:spPr>
        <p:txBody>
          <a:bodyPr vert="horz" lIns="91440" tIns="45720" rIns="91440" bIns="45720" anchor="t"/>
          <a:lstStyle/>
          <a:p>
            <a:endParaRPr/>
          </a:p>
        </p:txBody>
      </p:sp>
      <p:sp>
        <p:nvSpPr>
          <p:cNvPr id="1048949" name="备注占位符 1048948"/>
          <p:cNvSpPr>
            <a:spLocks noGrp="1"/>
          </p:cNvSpPr>
          <p:nvPr>
            <p:ph type="body" idx="1"/>
          </p:nvPr>
        </p:nvSpPr>
        <p:spPr>
          <a:xfrm>
            <a:off x="709612" y="4860925"/>
            <a:ext cx="5680075" cy="4605337"/>
          </a:xfrm>
          <a:prstGeom prst="rect">
            <a:avLst/>
          </a:prstGeom>
          <a:noFill/>
          <a:ln>
            <a:noFill/>
          </a:ln>
        </p:spPr>
        <p:txBody>
          <a:bodyPr vert="horz" lIns="99048" tIns="49524" rIns="99048" bIns="49524" anchor="t"/>
          <a:lstStyle/>
          <a:p>
            <a:pPr lvl="0">
              <a:lnSpc>
                <a:spcPct val="130000"/>
              </a:lnSpc>
              <a:spcBef>
                <a:spcPts val="600"/>
              </a:spcBef>
            </a:pPr>
            <a:endParaRPr lang="zh-CN" altLang="en-US" dirty="0"/>
          </a:p>
        </p:txBody>
      </p:sp>
      <p:sp>
        <p:nvSpPr>
          <p:cNvPr id="1048950" name="文本框 1048949"/>
          <p:cNvSpPr txBox="1"/>
          <p:nvPr/>
        </p:nvSpPr>
        <p:spPr>
          <a:xfrm>
            <a:off x="4021137" y="9721850"/>
            <a:ext cx="3076575" cy="511175"/>
          </a:xfrm>
          <a:prstGeom prst="rect">
            <a:avLst/>
          </a:prstGeom>
          <a:noFill/>
          <a:ln>
            <a:noFill/>
          </a:ln>
        </p:spPr>
        <p:txBody>
          <a:bodyPr vert="horz" lIns="99048" tIns="49524" rIns="99048" bIns="49524" anchor="b"/>
          <a:lstStyle/>
          <a:p>
            <a:pPr marL="0" marR="0" lvl="0" indent="0" algn="r" defTabSz="914400" rtl="0" eaLnBrk="1" fontAlgn="base" latinLnBrk="1" hangingPunct="1">
              <a:lnSpc>
                <a:spcPct val="100000"/>
              </a:lnSpc>
              <a:spcBef>
                <a:spcPct val="0"/>
              </a:spcBef>
              <a:spcAft>
                <a:spcPct val="0"/>
              </a:spcAft>
              <a:buClrTx/>
              <a:buSzTx/>
              <a:buFontTx/>
              <a:buNone/>
              <a:defRPr/>
            </a:pPr>
            <a:fld id="{566ABCEB-ACFC-4714-9973-3DA970169C29}" type="slidenum">
              <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rPr>
              <a:t>16</a:t>
            </a:fld>
            <a:endPar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endParaRPr>
          </a:p>
        </p:txBody>
      </p:sp>
    </p:spTree>
    <p:extLst>
      <p:ext uri="{BB962C8B-B14F-4D97-AF65-F5344CB8AC3E}">
        <p14:creationId xmlns:p14="http://schemas.microsoft.com/office/powerpoint/2010/main" val="16344358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8" name="幻灯片图像占位符 1048947"/>
          <p:cNvSpPr>
            <a:spLocks noGrp="1" noRot="1" noChangeAspect="1"/>
          </p:cNvSpPr>
          <p:nvPr>
            <p:ph type="sldImg"/>
          </p:nvPr>
        </p:nvSpPr>
        <p:spPr>
          <a:xfrm>
            <a:off x="992188" y="768350"/>
            <a:ext cx="5114925" cy="3836988"/>
          </a:xfrm>
          <a:prstGeom prst="rect">
            <a:avLst/>
          </a:prstGeom>
        </p:spPr>
        <p:txBody>
          <a:bodyPr vert="horz" lIns="91440" tIns="45720" rIns="91440" bIns="45720" anchor="t"/>
          <a:lstStyle/>
          <a:p>
            <a:endParaRPr/>
          </a:p>
        </p:txBody>
      </p:sp>
      <p:sp>
        <p:nvSpPr>
          <p:cNvPr id="1048949" name="备注占位符 1048948"/>
          <p:cNvSpPr>
            <a:spLocks noGrp="1"/>
          </p:cNvSpPr>
          <p:nvPr>
            <p:ph type="body" idx="1"/>
          </p:nvPr>
        </p:nvSpPr>
        <p:spPr>
          <a:xfrm>
            <a:off x="709612" y="4860925"/>
            <a:ext cx="5680075" cy="4605337"/>
          </a:xfrm>
          <a:prstGeom prst="rect">
            <a:avLst/>
          </a:prstGeom>
          <a:noFill/>
          <a:ln>
            <a:noFill/>
          </a:ln>
        </p:spPr>
        <p:txBody>
          <a:bodyPr vert="horz" lIns="99048" tIns="49524" rIns="99048" bIns="49524" anchor="t"/>
          <a:lstStyle/>
          <a:p>
            <a:pPr lvl="0">
              <a:lnSpc>
                <a:spcPct val="130000"/>
              </a:lnSpc>
              <a:spcBef>
                <a:spcPts val="600"/>
              </a:spcBef>
            </a:pPr>
            <a:endParaRPr lang="zh-CN" altLang="en-US" dirty="0"/>
          </a:p>
        </p:txBody>
      </p:sp>
      <p:sp>
        <p:nvSpPr>
          <p:cNvPr id="1048950" name="文本框 1048949"/>
          <p:cNvSpPr txBox="1"/>
          <p:nvPr/>
        </p:nvSpPr>
        <p:spPr>
          <a:xfrm>
            <a:off x="4021137" y="9721850"/>
            <a:ext cx="3076575" cy="511175"/>
          </a:xfrm>
          <a:prstGeom prst="rect">
            <a:avLst/>
          </a:prstGeom>
          <a:noFill/>
          <a:ln>
            <a:noFill/>
          </a:ln>
        </p:spPr>
        <p:txBody>
          <a:bodyPr vert="horz" lIns="99048" tIns="49524" rIns="99048" bIns="49524" anchor="b"/>
          <a:lstStyle/>
          <a:p>
            <a:pPr marL="0" marR="0" lvl="0" indent="0" algn="r" defTabSz="914400" rtl="0" eaLnBrk="1" fontAlgn="base" latinLnBrk="1" hangingPunct="1">
              <a:lnSpc>
                <a:spcPct val="100000"/>
              </a:lnSpc>
              <a:spcBef>
                <a:spcPct val="0"/>
              </a:spcBef>
              <a:spcAft>
                <a:spcPct val="0"/>
              </a:spcAft>
              <a:buClrTx/>
              <a:buSzTx/>
              <a:buFontTx/>
              <a:buNone/>
              <a:defRPr/>
            </a:pPr>
            <a:fld id="{566ABCEB-ACFC-4714-9973-3DA970169C29}" type="slidenum">
              <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rPr>
              <a:t>17</a:t>
            </a:fld>
            <a:endPar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endParaRPr>
          </a:p>
        </p:txBody>
      </p:sp>
    </p:spTree>
    <p:extLst>
      <p:ext uri="{BB962C8B-B14F-4D97-AF65-F5344CB8AC3E}">
        <p14:creationId xmlns:p14="http://schemas.microsoft.com/office/powerpoint/2010/main" val="23741273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8" name="幻灯片图像占位符 1048947"/>
          <p:cNvSpPr>
            <a:spLocks noGrp="1" noRot="1" noChangeAspect="1"/>
          </p:cNvSpPr>
          <p:nvPr>
            <p:ph type="sldImg"/>
          </p:nvPr>
        </p:nvSpPr>
        <p:spPr>
          <a:xfrm>
            <a:off x="992188" y="768350"/>
            <a:ext cx="5114925" cy="3836988"/>
          </a:xfrm>
          <a:prstGeom prst="rect">
            <a:avLst/>
          </a:prstGeom>
        </p:spPr>
        <p:txBody>
          <a:bodyPr vert="horz" lIns="91440" tIns="45720" rIns="91440" bIns="45720" anchor="t"/>
          <a:lstStyle/>
          <a:p>
            <a:endParaRPr/>
          </a:p>
        </p:txBody>
      </p:sp>
      <p:sp>
        <p:nvSpPr>
          <p:cNvPr id="1048949" name="备注占位符 1048948"/>
          <p:cNvSpPr>
            <a:spLocks noGrp="1"/>
          </p:cNvSpPr>
          <p:nvPr>
            <p:ph type="body" idx="1"/>
          </p:nvPr>
        </p:nvSpPr>
        <p:spPr>
          <a:xfrm>
            <a:off x="709612" y="4860925"/>
            <a:ext cx="5680075" cy="4605337"/>
          </a:xfrm>
          <a:prstGeom prst="rect">
            <a:avLst/>
          </a:prstGeom>
          <a:noFill/>
          <a:ln>
            <a:noFill/>
          </a:ln>
        </p:spPr>
        <p:txBody>
          <a:bodyPr vert="horz" lIns="99048" tIns="49524" rIns="99048" bIns="49524" anchor="t"/>
          <a:lstStyle/>
          <a:p>
            <a:pPr lvl="0">
              <a:lnSpc>
                <a:spcPct val="130000"/>
              </a:lnSpc>
              <a:spcBef>
                <a:spcPts val="600"/>
              </a:spcBef>
            </a:pPr>
            <a:endParaRPr lang="zh-CN" altLang="en-US" dirty="0"/>
          </a:p>
        </p:txBody>
      </p:sp>
      <p:sp>
        <p:nvSpPr>
          <p:cNvPr id="1048950" name="文本框 1048949"/>
          <p:cNvSpPr txBox="1"/>
          <p:nvPr/>
        </p:nvSpPr>
        <p:spPr>
          <a:xfrm>
            <a:off x="4021137" y="9721850"/>
            <a:ext cx="3076575" cy="511175"/>
          </a:xfrm>
          <a:prstGeom prst="rect">
            <a:avLst/>
          </a:prstGeom>
          <a:noFill/>
          <a:ln>
            <a:noFill/>
          </a:ln>
        </p:spPr>
        <p:txBody>
          <a:bodyPr vert="horz" lIns="99048" tIns="49524" rIns="99048" bIns="49524" anchor="b"/>
          <a:lstStyle/>
          <a:p>
            <a:pPr marL="0" marR="0" lvl="0" indent="0" algn="r" defTabSz="914400" rtl="0" eaLnBrk="1" fontAlgn="base" latinLnBrk="1" hangingPunct="1">
              <a:lnSpc>
                <a:spcPct val="100000"/>
              </a:lnSpc>
              <a:spcBef>
                <a:spcPct val="0"/>
              </a:spcBef>
              <a:spcAft>
                <a:spcPct val="0"/>
              </a:spcAft>
              <a:buClrTx/>
              <a:buSzTx/>
              <a:buFontTx/>
              <a:buNone/>
              <a:defRPr/>
            </a:pPr>
            <a:fld id="{566ABCEB-ACFC-4714-9973-3DA970169C29}" type="slidenum">
              <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rPr>
              <a:t>18</a:t>
            </a:fld>
            <a:endPar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endParaRPr>
          </a:p>
        </p:txBody>
      </p:sp>
    </p:spTree>
    <p:extLst>
      <p:ext uri="{BB962C8B-B14F-4D97-AF65-F5344CB8AC3E}">
        <p14:creationId xmlns:p14="http://schemas.microsoft.com/office/powerpoint/2010/main" val="15447409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8" name="幻灯片图像占位符 1048947"/>
          <p:cNvSpPr>
            <a:spLocks noGrp="1" noRot="1" noChangeAspect="1"/>
          </p:cNvSpPr>
          <p:nvPr>
            <p:ph type="sldImg"/>
          </p:nvPr>
        </p:nvSpPr>
        <p:spPr>
          <a:xfrm>
            <a:off x="992188" y="768350"/>
            <a:ext cx="5114925" cy="3836988"/>
          </a:xfrm>
          <a:prstGeom prst="rect">
            <a:avLst/>
          </a:prstGeom>
        </p:spPr>
        <p:txBody>
          <a:bodyPr vert="horz" lIns="91440" tIns="45720" rIns="91440" bIns="45720" anchor="t"/>
          <a:lstStyle/>
          <a:p>
            <a:endParaRPr/>
          </a:p>
        </p:txBody>
      </p:sp>
      <p:sp>
        <p:nvSpPr>
          <p:cNvPr id="1048949" name="备注占位符 1048948"/>
          <p:cNvSpPr>
            <a:spLocks noGrp="1"/>
          </p:cNvSpPr>
          <p:nvPr>
            <p:ph type="body" idx="1"/>
          </p:nvPr>
        </p:nvSpPr>
        <p:spPr>
          <a:xfrm>
            <a:off x="709612" y="4860925"/>
            <a:ext cx="5680075" cy="4605337"/>
          </a:xfrm>
          <a:prstGeom prst="rect">
            <a:avLst/>
          </a:prstGeom>
          <a:noFill/>
          <a:ln>
            <a:noFill/>
          </a:ln>
        </p:spPr>
        <p:txBody>
          <a:bodyPr vert="horz" lIns="99048" tIns="49524" rIns="99048" bIns="49524" anchor="t"/>
          <a:lstStyle/>
          <a:p>
            <a:pPr lvl="0">
              <a:lnSpc>
                <a:spcPct val="130000"/>
              </a:lnSpc>
              <a:spcBef>
                <a:spcPts val="600"/>
              </a:spcBef>
            </a:pPr>
            <a:endParaRPr lang="zh-CN" altLang="en-US" dirty="0"/>
          </a:p>
        </p:txBody>
      </p:sp>
      <p:sp>
        <p:nvSpPr>
          <p:cNvPr id="1048950" name="文本框 1048949"/>
          <p:cNvSpPr txBox="1"/>
          <p:nvPr/>
        </p:nvSpPr>
        <p:spPr>
          <a:xfrm>
            <a:off x="4021137" y="9721850"/>
            <a:ext cx="3076575" cy="511175"/>
          </a:xfrm>
          <a:prstGeom prst="rect">
            <a:avLst/>
          </a:prstGeom>
          <a:noFill/>
          <a:ln>
            <a:noFill/>
          </a:ln>
        </p:spPr>
        <p:txBody>
          <a:bodyPr vert="horz" lIns="99048" tIns="49524" rIns="99048" bIns="49524" anchor="b"/>
          <a:lstStyle/>
          <a:p>
            <a:pPr marL="0" marR="0" lvl="0" indent="0" algn="r" defTabSz="914400" rtl="0" eaLnBrk="1" fontAlgn="base" latinLnBrk="1" hangingPunct="1">
              <a:lnSpc>
                <a:spcPct val="100000"/>
              </a:lnSpc>
              <a:spcBef>
                <a:spcPct val="0"/>
              </a:spcBef>
              <a:spcAft>
                <a:spcPct val="0"/>
              </a:spcAft>
              <a:buClrTx/>
              <a:buSzTx/>
              <a:buFontTx/>
              <a:buNone/>
              <a:defRPr/>
            </a:pPr>
            <a:fld id="{566ABCEB-ACFC-4714-9973-3DA970169C29}" type="slidenum">
              <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rPr>
              <a:t>19</a:t>
            </a:fld>
            <a:endPar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endParaRPr>
          </a:p>
        </p:txBody>
      </p:sp>
    </p:spTree>
    <p:extLst>
      <p:ext uri="{BB962C8B-B14F-4D97-AF65-F5344CB8AC3E}">
        <p14:creationId xmlns:p14="http://schemas.microsoft.com/office/powerpoint/2010/main" val="13553589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8" name="幻灯片图像占位符 1048947"/>
          <p:cNvSpPr>
            <a:spLocks noGrp="1" noRot="1" noChangeAspect="1"/>
          </p:cNvSpPr>
          <p:nvPr>
            <p:ph type="sldImg"/>
          </p:nvPr>
        </p:nvSpPr>
        <p:spPr>
          <a:xfrm>
            <a:off x="992188" y="768350"/>
            <a:ext cx="5114925" cy="3836988"/>
          </a:xfrm>
          <a:prstGeom prst="rect">
            <a:avLst/>
          </a:prstGeom>
        </p:spPr>
        <p:txBody>
          <a:bodyPr vert="horz" lIns="91440" tIns="45720" rIns="91440" bIns="45720" anchor="t"/>
          <a:lstStyle/>
          <a:p>
            <a:endParaRPr/>
          </a:p>
        </p:txBody>
      </p:sp>
      <p:sp>
        <p:nvSpPr>
          <p:cNvPr id="1048949" name="备注占位符 1048948"/>
          <p:cNvSpPr>
            <a:spLocks noGrp="1"/>
          </p:cNvSpPr>
          <p:nvPr>
            <p:ph type="body" idx="1"/>
          </p:nvPr>
        </p:nvSpPr>
        <p:spPr>
          <a:xfrm>
            <a:off x="709612" y="4860925"/>
            <a:ext cx="5680075" cy="4605337"/>
          </a:xfrm>
          <a:prstGeom prst="rect">
            <a:avLst/>
          </a:prstGeom>
          <a:noFill/>
          <a:ln>
            <a:noFill/>
          </a:ln>
        </p:spPr>
        <p:txBody>
          <a:bodyPr vert="horz" lIns="99048" tIns="49524" rIns="99048" bIns="49524" anchor="t"/>
          <a:lstStyle/>
          <a:p>
            <a:pPr lvl="0">
              <a:lnSpc>
                <a:spcPct val="130000"/>
              </a:lnSpc>
              <a:spcBef>
                <a:spcPts val="600"/>
              </a:spcBef>
            </a:pPr>
            <a:endParaRPr lang="zh-CN" altLang="en-US" dirty="0"/>
          </a:p>
        </p:txBody>
      </p:sp>
      <p:sp>
        <p:nvSpPr>
          <p:cNvPr id="1048950" name="文本框 1048949"/>
          <p:cNvSpPr txBox="1"/>
          <p:nvPr/>
        </p:nvSpPr>
        <p:spPr>
          <a:xfrm>
            <a:off x="4021137" y="9721850"/>
            <a:ext cx="3076575" cy="511175"/>
          </a:xfrm>
          <a:prstGeom prst="rect">
            <a:avLst/>
          </a:prstGeom>
          <a:noFill/>
          <a:ln>
            <a:noFill/>
          </a:ln>
        </p:spPr>
        <p:txBody>
          <a:bodyPr vert="horz" lIns="99048" tIns="49524" rIns="99048" bIns="49524" anchor="b"/>
          <a:lstStyle/>
          <a:p>
            <a:pPr marL="0" marR="0" lvl="0" indent="0" algn="r" defTabSz="914400" rtl="0" eaLnBrk="1" fontAlgn="base" latinLnBrk="1" hangingPunct="1">
              <a:lnSpc>
                <a:spcPct val="100000"/>
              </a:lnSpc>
              <a:spcBef>
                <a:spcPct val="0"/>
              </a:spcBef>
              <a:spcAft>
                <a:spcPct val="0"/>
              </a:spcAft>
              <a:buClrTx/>
              <a:buSzTx/>
              <a:buFontTx/>
              <a:buNone/>
              <a:defRPr/>
            </a:pPr>
            <a:fld id="{566ABCEB-ACFC-4714-9973-3DA970169C29}" type="slidenum">
              <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rPr>
              <a:t>20</a:t>
            </a:fld>
            <a:endPar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endParaRPr>
          </a:p>
        </p:txBody>
      </p:sp>
    </p:spTree>
    <p:extLst>
      <p:ext uri="{BB962C8B-B14F-4D97-AF65-F5344CB8AC3E}">
        <p14:creationId xmlns:p14="http://schemas.microsoft.com/office/powerpoint/2010/main" val="12992008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8" name="幻灯片图像占位符 1048947"/>
          <p:cNvSpPr>
            <a:spLocks noGrp="1" noRot="1" noChangeAspect="1"/>
          </p:cNvSpPr>
          <p:nvPr>
            <p:ph type="sldImg"/>
          </p:nvPr>
        </p:nvSpPr>
        <p:spPr>
          <a:xfrm>
            <a:off x="992188" y="768350"/>
            <a:ext cx="5114925" cy="3836988"/>
          </a:xfrm>
          <a:prstGeom prst="rect">
            <a:avLst/>
          </a:prstGeom>
        </p:spPr>
        <p:txBody>
          <a:bodyPr vert="horz" lIns="91440" tIns="45720" rIns="91440" bIns="45720" anchor="t"/>
          <a:lstStyle/>
          <a:p>
            <a:endParaRPr/>
          </a:p>
        </p:txBody>
      </p:sp>
      <p:sp>
        <p:nvSpPr>
          <p:cNvPr id="1048949" name="备注占位符 1048948"/>
          <p:cNvSpPr>
            <a:spLocks noGrp="1"/>
          </p:cNvSpPr>
          <p:nvPr>
            <p:ph type="body" idx="1"/>
          </p:nvPr>
        </p:nvSpPr>
        <p:spPr>
          <a:xfrm>
            <a:off x="709612" y="4860925"/>
            <a:ext cx="5680075" cy="4605337"/>
          </a:xfrm>
          <a:prstGeom prst="rect">
            <a:avLst/>
          </a:prstGeom>
          <a:noFill/>
          <a:ln>
            <a:noFill/>
          </a:ln>
        </p:spPr>
        <p:txBody>
          <a:bodyPr vert="horz" lIns="99048" tIns="49524" rIns="99048" bIns="49524" anchor="t"/>
          <a:lstStyle/>
          <a:p>
            <a:pPr lvl="0">
              <a:lnSpc>
                <a:spcPct val="130000"/>
              </a:lnSpc>
              <a:spcBef>
                <a:spcPts val="600"/>
              </a:spcBef>
            </a:pPr>
            <a:endParaRPr lang="zh-CN" altLang="en-US" dirty="0"/>
          </a:p>
        </p:txBody>
      </p:sp>
      <p:sp>
        <p:nvSpPr>
          <p:cNvPr id="1048950" name="文本框 1048949"/>
          <p:cNvSpPr txBox="1"/>
          <p:nvPr/>
        </p:nvSpPr>
        <p:spPr>
          <a:xfrm>
            <a:off x="4021137" y="9721850"/>
            <a:ext cx="3076575" cy="511175"/>
          </a:xfrm>
          <a:prstGeom prst="rect">
            <a:avLst/>
          </a:prstGeom>
          <a:noFill/>
          <a:ln>
            <a:noFill/>
          </a:ln>
        </p:spPr>
        <p:txBody>
          <a:bodyPr vert="horz" lIns="99048" tIns="49524" rIns="99048" bIns="49524" anchor="b"/>
          <a:lstStyle/>
          <a:p>
            <a:pPr marL="0" marR="0" lvl="0" indent="0" algn="r" defTabSz="914400" rtl="0" eaLnBrk="1" fontAlgn="base" latinLnBrk="1" hangingPunct="1">
              <a:lnSpc>
                <a:spcPct val="100000"/>
              </a:lnSpc>
              <a:spcBef>
                <a:spcPct val="0"/>
              </a:spcBef>
              <a:spcAft>
                <a:spcPct val="0"/>
              </a:spcAft>
              <a:buClrTx/>
              <a:buSzTx/>
              <a:buFontTx/>
              <a:buNone/>
              <a:defRPr/>
            </a:pPr>
            <a:fld id="{566ABCEB-ACFC-4714-9973-3DA970169C29}" type="slidenum">
              <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rPr>
              <a:t>21</a:t>
            </a:fld>
            <a:endPar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endParaRPr>
          </a:p>
        </p:txBody>
      </p:sp>
    </p:spTree>
    <p:extLst>
      <p:ext uri="{BB962C8B-B14F-4D97-AF65-F5344CB8AC3E}">
        <p14:creationId xmlns:p14="http://schemas.microsoft.com/office/powerpoint/2010/main" val="39420583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25" name="幻灯片图像占位符 1048924"/>
          <p:cNvSpPr>
            <a:spLocks noGrp="1" noRot="1" noChangeAspect="1"/>
          </p:cNvSpPr>
          <p:nvPr>
            <p:ph type="sldImg"/>
          </p:nvPr>
        </p:nvSpPr>
        <p:spPr>
          <a:xfrm>
            <a:off x="992188" y="768350"/>
            <a:ext cx="5114925" cy="3836988"/>
          </a:xfrm>
          <a:prstGeom prst="rect">
            <a:avLst/>
          </a:prstGeom>
        </p:spPr>
        <p:txBody>
          <a:bodyPr vert="horz" lIns="91440" tIns="45720" rIns="91440" bIns="45720" anchor="t"/>
          <a:lstStyle/>
          <a:p>
            <a:endParaRPr/>
          </a:p>
        </p:txBody>
      </p:sp>
      <p:sp>
        <p:nvSpPr>
          <p:cNvPr id="1048926" name="备注占位符 1048925"/>
          <p:cNvSpPr>
            <a:spLocks noGrp="1"/>
          </p:cNvSpPr>
          <p:nvPr>
            <p:ph type="body" idx="1"/>
          </p:nvPr>
        </p:nvSpPr>
        <p:spPr>
          <a:xfrm>
            <a:off x="709612" y="4860925"/>
            <a:ext cx="5680075" cy="4605337"/>
          </a:xfrm>
          <a:prstGeom prst="rect">
            <a:avLst/>
          </a:prstGeom>
          <a:noFill/>
          <a:ln>
            <a:noFill/>
          </a:ln>
        </p:spPr>
        <p:txBody>
          <a:bodyPr vert="horz" lIns="99048" tIns="49524" rIns="99048" bIns="49524" anchor="t"/>
          <a:lstStyle/>
          <a:p>
            <a:pPr marL="0" marR="0" indent="0" algn="l" defTabSz="914400" rtl="0" eaLnBrk="1" fontAlgn="base" latinLnBrk="1" hangingPunct="1">
              <a:lnSpc>
                <a:spcPct val="100000"/>
              </a:lnSpc>
              <a:spcBef>
                <a:spcPct val="30000"/>
              </a:spcBef>
              <a:spcAft>
                <a:spcPct val="0"/>
              </a:spcAft>
              <a:buClrTx/>
              <a:buSzTx/>
              <a:buFontTx/>
              <a:buNone/>
              <a:defRPr/>
            </a:pPr>
            <a:endParaRPr lang="zh-CN" altLang="en-US" dirty="0"/>
          </a:p>
        </p:txBody>
      </p:sp>
      <p:sp>
        <p:nvSpPr>
          <p:cNvPr id="1048927" name="文本框 1048926"/>
          <p:cNvSpPr txBox="1"/>
          <p:nvPr/>
        </p:nvSpPr>
        <p:spPr>
          <a:xfrm>
            <a:off x="4021137" y="9721850"/>
            <a:ext cx="3076575" cy="511175"/>
          </a:xfrm>
          <a:prstGeom prst="rect">
            <a:avLst/>
          </a:prstGeom>
          <a:noFill/>
          <a:ln>
            <a:noFill/>
          </a:ln>
        </p:spPr>
        <p:txBody>
          <a:bodyPr vert="horz" lIns="99048" tIns="49524" rIns="99048" bIns="49524" anchor="b"/>
          <a:lstStyle/>
          <a:p>
            <a:pPr lvl="0" algn="r" eaLnBrk="1" latinLnBrk="1" hangingPunct="1">
              <a:buNone/>
            </a:pPr>
            <a:fld id="{566ABCEB-ACFC-4714-9973-3DA970169C29}" type="slidenum">
              <a:rPr lang="zh-CN" altLang="zh-CN" sz="1300"/>
              <a:t>22</a:t>
            </a:fld>
            <a:endParaRPr lang="zh-CN" altLang="zh-CN" sz="1300"/>
          </a:p>
        </p:txBody>
      </p:sp>
    </p:spTree>
    <p:extLst>
      <p:ext uri="{BB962C8B-B14F-4D97-AF65-F5344CB8AC3E}">
        <p14:creationId xmlns:p14="http://schemas.microsoft.com/office/powerpoint/2010/main" val="41015625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8" name="幻灯片图像占位符 1048947"/>
          <p:cNvSpPr>
            <a:spLocks noGrp="1" noRot="1" noChangeAspect="1"/>
          </p:cNvSpPr>
          <p:nvPr>
            <p:ph type="sldImg"/>
          </p:nvPr>
        </p:nvSpPr>
        <p:spPr>
          <a:xfrm>
            <a:off x="992188" y="768350"/>
            <a:ext cx="5114925" cy="3836988"/>
          </a:xfrm>
          <a:prstGeom prst="rect">
            <a:avLst/>
          </a:prstGeom>
        </p:spPr>
        <p:txBody>
          <a:bodyPr vert="horz" lIns="91440" tIns="45720" rIns="91440" bIns="45720" anchor="t"/>
          <a:lstStyle/>
          <a:p>
            <a:endParaRPr/>
          </a:p>
        </p:txBody>
      </p:sp>
      <p:sp>
        <p:nvSpPr>
          <p:cNvPr id="1048949" name="备注占位符 1048948"/>
          <p:cNvSpPr>
            <a:spLocks noGrp="1"/>
          </p:cNvSpPr>
          <p:nvPr>
            <p:ph type="body" idx="1"/>
          </p:nvPr>
        </p:nvSpPr>
        <p:spPr>
          <a:xfrm>
            <a:off x="709612" y="4860925"/>
            <a:ext cx="5680075" cy="4605337"/>
          </a:xfrm>
          <a:prstGeom prst="rect">
            <a:avLst/>
          </a:prstGeom>
          <a:noFill/>
          <a:ln>
            <a:noFill/>
          </a:ln>
        </p:spPr>
        <p:txBody>
          <a:bodyPr vert="horz" lIns="99048" tIns="49524" rIns="99048" bIns="49524" anchor="t"/>
          <a:lstStyle/>
          <a:p>
            <a:pPr lvl="0">
              <a:lnSpc>
                <a:spcPct val="130000"/>
              </a:lnSpc>
              <a:spcBef>
                <a:spcPts val="600"/>
              </a:spcBef>
            </a:pPr>
            <a:endParaRPr lang="zh-CN" altLang="en-US" dirty="0"/>
          </a:p>
        </p:txBody>
      </p:sp>
      <p:sp>
        <p:nvSpPr>
          <p:cNvPr id="1048950" name="文本框 1048949"/>
          <p:cNvSpPr txBox="1"/>
          <p:nvPr/>
        </p:nvSpPr>
        <p:spPr>
          <a:xfrm>
            <a:off x="4021137" y="9721850"/>
            <a:ext cx="3076575" cy="511175"/>
          </a:xfrm>
          <a:prstGeom prst="rect">
            <a:avLst/>
          </a:prstGeom>
          <a:noFill/>
          <a:ln>
            <a:noFill/>
          </a:ln>
        </p:spPr>
        <p:txBody>
          <a:bodyPr vert="horz" lIns="99048" tIns="49524" rIns="99048" bIns="49524" anchor="b"/>
          <a:lstStyle/>
          <a:p>
            <a:pPr marL="0" marR="0" lvl="0" indent="0" algn="r" defTabSz="914400" rtl="0" eaLnBrk="1" fontAlgn="base" latinLnBrk="1" hangingPunct="1">
              <a:lnSpc>
                <a:spcPct val="100000"/>
              </a:lnSpc>
              <a:spcBef>
                <a:spcPct val="0"/>
              </a:spcBef>
              <a:spcAft>
                <a:spcPct val="0"/>
              </a:spcAft>
              <a:buClrTx/>
              <a:buSzTx/>
              <a:buFontTx/>
              <a:buNone/>
              <a:defRPr/>
            </a:pPr>
            <a:fld id="{566ABCEB-ACFC-4714-9973-3DA970169C29}" type="slidenum">
              <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rPr>
              <a:t>2</a:t>
            </a:fld>
            <a:endPar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8" name="幻灯片图像占位符 1048947"/>
          <p:cNvSpPr>
            <a:spLocks noGrp="1" noRot="1" noChangeAspect="1"/>
          </p:cNvSpPr>
          <p:nvPr>
            <p:ph type="sldImg"/>
          </p:nvPr>
        </p:nvSpPr>
        <p:spPr>
          <a:xfrm>
            <a:off x="992188" y="768350"/>
            <a:ext cx="5114925" cy="3836988"/>
          </a:xfrm>
          <a:prstGeom prst="rect">
            <a:avLst/>
          </a:prstGeom>
        </p:spPr>
        <p:txBody>
          <a:bodyPr vert="horz" lIns="91440" tIns="45720" rIns="91440" bIns="45720" anchor="t"/>
          <a:lstStyle/>
          <a:p>
            <a:endParaRPr/>
          </a:p>
        </p:txBody>
      </p:sp>
      <p:sp>
        <p:nvSpPr>
          <p:cNvPr id="1048949" name="备注占位符 1048948"/>
          <p:cNvSpPr>
            <a:spLocks noGrp="1"/>
          </p:cNvSpPr>
          <p:nvPr>
            <p:ph type="body" idx="1"/>
          </p:nvPr>
        </p:nvSpPr>
        <p:spPr>
          <a:xfrm>
            <a:off x="709612" y="4860925"/>
            <a:ext cx="5680075" cy="4605337"/>
          </a:xfrm>
          <a:prstGeom prst="rect">
            <a:avLst/>
          </a:prstGeom>
          <a:noFill/>
          <a:ln>
            <a:noFill/>
          </a:ln>
        </p:spPr>
        <p:txBody>
          <a:bodyPr vert="horz" lIns="99048" tIns="49524" rIns="99048" bIns="49524" anchor="t"/>
          <a:lstStyle/>
          <a:p>
            <a:pPr lvl="0">
              <a:lnSpc>
                <a:spcPct val="130000"/>
              </a:lnSpc>
              <a:spcBef>
                <a:spcPts val="600"/>
              </a:spcBef>
            </a:pPr>
            <a:endParaRPr lang="zh-CN" altLang="en-US" dirty="0"/>
          </a:p>
        </p:txBody>
      </p:sp>
      <p:sp>
        <p:nvSpPr>
          <p:cNvPr id="1048950" name="文本框 1048949"/>
          <p:cNvSpPr txBox="1"/>
          <p:nvPr/>
        </p:nvSpPr>
        <p:spPr>
          <a:xfrm>
            <a:off x="4021137" y="9721850"/>
            <a:ext cx="3076575" cy="511175"/>
          </a:xfrm>
          <a:prstGeom prst="rect">
            <a:avLst/>
          </a:prstGeom>
          <a:noFill/>
          <a:ln>
            <a:noFill/>
          </a:ln>
        </p:spPr>
        <p:txBody>
          <a:bodyPr vert="horz" lIns="99048" tIns="49524" rIns="99048" bIns="49524" anchor="b"/>
          <a:lstStyle/>
          <a:p>
            <a:pPr marL="0" marR="0" lvl="0" indent="0" algn="r" defTabSz="914400" rtl="0" eaLnBrk="1" fontAlgn="base" latinLnBrk="1" hangingPunct="1">
              <a:lnSpc>
                <a:spcPct val="100000"/>
              </a:lnSpc>
              <a:spcBef>
                <a:spcPct val="0"/>
              </a:spcBef>
              <a:spcAft>
                <a:spcPct val="0"/>
              </a:spcAft>
              <a:buClrTx/>
              <a:buSzTx/>
              <a:buFontTx/>
              <a:buNone/>
              <a:defRPr/>
            </a:pPr>
            <a:fld id="{566ABCEB-ACFC-4714-9973-3DA970169C29}" type="slidenum">
              <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rPr>
              <a:t>23</a:t>
            </a:fld>
            <a:endPar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endParaRPr>
          </a:p>
        </p:txBody>
      </p:sp>
    </p:spTree>
    <p:extLst>
      <p:ext uri="{BB962C8B-B14F-4D97-AF65-F5344CB8AC3E}">
        <p14:creationId xmlns:p14="http://schemas.microsoft.com/office/powerpoint/2010/main" val="38215021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8" name="幻灯片图像占位符 1048947"/>
          <p:cNvSpPr>
            <a:spLocks noGrp="1" noRot="1" noChangeAspect="1"/>
          </p:cNvSpPr>
          <p:nvPr>
            <p:ph type="sldImg"/>
          </p:nvPr>
        </p:nvSpPr>
        <p:spPr>
          <a:xfrm>
            <a:off x="992188" y="768350"/>
            <a:ext cx="5114925" cy="3836988"/>
          </a:xfrm>
          <a:prstGeom prst="rect">
            <a:avLst/>
          </a:prstGeom>
        </p:spPr>
        <p:txBody>
          <a:bodyPr vert="horz" lIns="91440" tIns="45720" rIns="91440" bIns="45720" anchor="t"/>
          <a:lstStyle/>
          <a:p>
            <a:endParaRPr/>
          </a:p>
        </p:txBody>
      </p:sp>
      <p:sp>
        <p:nvSpPr>
          <p:cNvPr id="1048949" name="备注占位符 1048948"/>
          <p:cNvSpPr>
            <a:spLocks noGrp="1"/>
          </p:cNvSpPr>
          <p:nvPr>
            <p:ph type="body" idx="1"/>
          </p:nvPr>
        </p:nvSpPr>
        <p:spPr>
          <a:xfrm>
            <a:off x="709612" y="4860925"/>
            <a:ext cx="5680075" cy="4605337"/>
          </a:xfrm>
          <a:prstGeom prst="rect">
            <a:avLst/>
          </a:prstGeom>
          <a:noFill/>
          <a:ln>
            <a:noFill/>
          </a:ln>
        </p:spPr>
        <p:txBody>
          <a:bodyPr vert="horz" lIns="99048" tIns="49524" rIns="99048" bIns="49524" anchor="t"/>
          <a:lstStyle/>
          <a:p>
            <a:pPr lvl="0">
              <a:lnSpc>
                <a:spcPct val="130000"/>
              </a:lnSpc>
              <a:spcBef>
                <a:spcPts val="600"/>
              </a:spcBef>
            </a:pPr>
            <a:endParaRPr lang="zh-CN" altLang="en-US" dirty="0"/>
          </a:p>
        </p:txBody>
      </p:sp>
      <p:sp>
        <p:nvSpPr>
          <p:cNvPr id="1048950" name="文本框 1048949"/>
          <p:cNvSpPr txBox="1"/>
          <p:nvPr/>
        </p:nvSpPr>
        <p:spPr>
          <a:xfrm>
            <a:off x="4021137" y="9721850"/>
            <a:ext cx="3076575" cy="511175"/>
          </a:xfrm>
          <a:prstGeom prst="rect">
            <a:avLst/>
          </a:prstGeom>
          <a:noFill/>
          <a:ln>
            <a:noFill/>
          </a:ln>
        </p:spPr>
        <p:txBody>
          <a:bodyPr vert="horz" lIns="99048" tIns="49524" rIns="99048" bIns="49524" anchor="b"/>
          <a:lstStyle/>
          <a:p>
            <a:pPr marL="0" marR="0" lvl="0" indent="0" algn="r" defTabSz="914400" rtl="0" eaLnBrk="1" fontAlgn="base" latinLnBrk="1" hangingPunct="1">
              <a:lnSpc>
                <a:spcPct val="100000"/>
              </a:lnSpc>
              <a:spcBef>
                <a:spcPct val="0"/>
              </a:spcBef>
              <a:spcAft>
                <a:spcPct val="0"/>
              </a:spcAft>
              <a:buClrTx/>
              <a:buSzTx/>
              <a:buFontTx/>
              <a:buNone/>
              <a:defRPr/>
            </a:pPr>
            <a:fld id="{566ABCEB-ACFC-4714-9973-3DA970169C29}" type="slidenum">
              <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rPr>
              <a:t>24</a:t>
            </a:fld>
            <a:endPar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endParaRPr>
          </a:p>
        </p:txBody>
      </p:sp>
    </p:spTree>
    <p:extLst>
      <p:ext uri="{BB962C8B-B14F-4D97-AF65-F5344CB8AC3E}">
        <p14:creationId xmlns:p14="http://schemas.microsoft.com/office/powerpoint/2010/main" val="16383294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8" name="幻灯片图像占位符 1048947"/>
          <p:cNvSpPr>
            <a:spLocks noGrp="1" noRot="1" noChangeAspect="1"/>
          </p:cNvSpPr>
          <p:nvPr>
            <p:ph type="sldImg"/>
          </p:nvPr>
        </p:nvSpPr>
        <p:spPr>
          <a:xfrm>
            <a:off x="992188" y="768350"/>
            <a:ext cx="5114925" cy="3836988"/>
          </a:xfrm>
          <a:prstGeom prst="rect">
            <a:avLst/>
          </a:prstGeom>
        </p:spPr>
        <p:txBody>
          <a:bodyPr vert="horz" lIns="91440" tIns="45720" rIns="91440" bIns="45720" anchor="t"/>
          <a:lstStyle/>
          <a:p>
            <a:endParaRPr/>
          </a:p>
        </p:txBody>
      </p:sp>
      <p:sp>
        <p:nvSpPr>
          <p:cNvPr id="1048949" name="备注占位符 1048948"/>
          <p:cNvSpPr>
            <a:spLocks noGrp="1"/>
          </p:cNvSpPr>
          <p:nvPr>
            <p:ph type="body" idx="1"/>
          </p:nvPr>
        </p:nvSpPr>
        <p:spPr>
          <a:xfrm>
            <a:off x="709612" y="4860925"/>
            <a:ext cx="5680075" cy="4605337"/>
          </a:xfrm>
          <a:prstGeom prst="rect">
            <a:avLst/>
          </a:prstGeom>
          <a:noFill/>
          <a:ln>
            <a:noFill/>
          </a:ln>
        </p:spPr>
        <p:txBody>
          <a:bodyPr vert="horz" lIns="99048" tIns="49524" rIns="99048" bIns="49524" anchor="t"/>
          <a:lstStyle/>
          <a:p>
            <a:pPr lvl="0">
              <a:lnSpc>
                <a:spcPct val="130000"/>
              </a:lnSpc>
              <a:spcBef>
                <a:spcPts val="600"/>
              </a:spcBef>
            </a:pPr>
            <a:endParaRPr lang="zh-CN" altLang="en-US" dirty="0"/>
          </a:p>
        </p:txBody>
      </p:sp>
      <p:sp>
        <p:nvSpPr>
          <p:cNvPr id="1048950" name="文本框 1048949"/>
          <p:cNvSpPr txBox="1"/>
          <p:nvPr/>
        </p:nvSpPr>
        <p:spPr>
          <a:xfrm>
            <a:off x="4021137" y="9721850"/>
            <a:ext cx="3076575" cy="511175"/>
          </a:xfrm>
          <a:prstGeom prst="rect">
            <a:avLst/>
          </a:prstGeom>
          <a:noFill/>
          <a:ln>
            <a:noFill/>
          </a:ln>
        </p:spPr>
        <p:txBody>
          <a:bodyPr vert="horz" lIns="99048" tIns="49524" rIns="99048" bIns="49524" anchor="b"/>
          <a:lstStyle/>
          <a:p>
            <a:pPr marL="0" marR="0" lvl="0" indent="0" algn="r" defTabSz="914400" rtl="0" eaLnBrk="1" fontAlgn="base" latinLnBrk="1" hangingPunct="1">
              <a:lnSpc>
                <a:spcPct val="100000"/>
              </a:lnSpc>
              <a:spcBef>
                <a:spcPct val="0"/>
              </a:spcBef>
              <a:spcAft>
                <a:spcPct val="0"/>
              </a:spcAft>
              <a:buClrTx/>
              <a:buSzTx/>
              <a:buFontTx/>
              <a:buNone/>
              <a:defRPr/>
            </a:pPr>
            <a:fld id="{566ABCEB-ACFC-4714-9973-3DA970169C29}" type="slidenum">
              <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rPr>
              <a:t>25</a:t>
            </a:fld>
            <a:endPar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endParaRPr>
          </a:p>
        </p:txBody>
      </p:sp>
    </p:spTree>
    <p:extLst>
      <p:ext uri="{BB962C8B-B14F-4D97-AF65-F5344CB8AC3E}">
        <p14:creationId xmlns:p14="http://schemas.microsoft.com/office/powerpoint/2010/main" val="313610518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8" name="幻灯片图像占位符 1048947"/>
          <p:cNvSpPr>
            <a:spLocks noGrp="1" noRot="1" noChangeAspect="1"/>
          </p:cNvSpPr>
          <p:nvPr>
            <p:ph type="sldImg"/>
          </p:nvPr>
        </p:nvSpPr>
        <p:spPr>
          <a:xfrm>
            <a:off x="992188" y="768350"/>
            <a:ext cx="5114925" cy="3836988"/>
          </a:xfrm>
          <a:prstGeom prst="rect">
            <a:avLst/>
          </a:prstGeom>
        </p:spPr>
        <p:txBody>
          <a:bodyPr vert="horz" lIns="91440" tIns="45720" rIns="91440" bIns="45720" anchor="t"/>
          <a:lstStyle/>
          <a:p>
            <a:endParaRPr/>
          </a:p>
        </p:txBody>
      </p:sp>
      <p:sp>
        <p:nvSpPr>
          <p:cNvPr id="1048949" name="备注占位符 1048948"/>
          <p:cNvSpPr>
            <a:spLocks noGrp="1"/>
          </p:cNvSpPr>
          <p:nvPr>
            <p:ph type="body" idx="1"/>
          </p:nvPr>
        </p:nvSpPr>
        <p:spPr>
          <a:xfrm>
            <a:off x="709612" y="4860925"/>
            <a:ext cx="5680075" cy="4605337"/>
          </a:xfrm>
          <a:prstGeom prst="rect">
            <a:avLst/>
          </a:prstGeom>
          <a:noFill/>
          <a:ln>
            <a:noFill/>
          </a:ln>
        </p:spPr>
        <p:txBody>
          <a:bodyPr vert="horz" lIns="99048" tIns="49524" rIns="99048" bIns="49524" anchor="t"/>
          <a:lstStyle/>
          <a:p>
            <a:pPr lvl="0">
              <a:lnSpc>
                <a:spcPct val="130000"/>
              </a:lnSpc>
              <a:spcBef>
                <a:spcPts val="600"/>
              </a:spcBef>
            </a:pPr>
            <a:endParaRPr lang="zh-CN" altLang="en-US" dirty="0"/>
          </a:p>
        </p:txBody>
      </p:sp>
      <p:sp>
        <p:nvSpPr>
          <p:cNvPr id="1048950" name="文本框 1048949"/>
          <p:cNvSpPr txBox="1"/>
          <p:nvPr/>
        </p:nvSpPr>
        <p:spPr>
          <a:xfrm>
            <a:off x="4021137" y="9721850"/>
            <a:ext cx="3076575" cy="511175"/>
          </a:xfrm>
          <a:prstGeom prst="rect">
            <a:avLst/>
          </a:prstGeom>
          <a:noFill/>
          <a:ln>
            <a:noFill/>
          </a:ln>
        </p:spPr>
        <p:txBody>
          <a:bodyPr vert="horz" lIns="99048" tIns="49524" rIns="99048" bIns="49524" anchor="b"/>
          <a:lstStyle/>
          <a:p>
            <a:pPr marL="0" marR="0" lvl="0" indent="0" algn="r" defTabSz="914400" rtl="0" eaLnBrk="1" fontAlgn="base" latinLnBrk="1" hangingPunct="1">
              <a:lnSpc>
                <a:spcPct val="100000"/>
              </a:lnSpc>
              <a:spcBef>
                <a:spcPct val="0"/>
              </a:spcBef>
              <a:spcAft>
                <a:spcPct val="0"/>
              </a:spcAft>
              <a:buClrTx/>
              <a:buSzTx/>
              <a:buFontTx/>
              <a:buNone/>
              <a:defRPr/>
            </a:pPr>
            <a:fld id="{566ABCEB-ACFC-4714-9973-3DA970169C29}" type="slidenum">
              <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rPr>
              <a:t>26</a:t>
            </a:fld>
            <a:endPar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endParaRPr>
          </a:p>
        </p:txBody>
      </p:sp>
    </p:spTree>
    <p:extLst>
      <p:ext uri="{BB962C8B-B14F-4D97-AF65-F5344CB8AC3E}">
        <p14:creationId xmlns:p14="http://schemas.microsoft.com/office/powerpoint/2010/main" val="17585351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8" name="幻灯片图像占位符 1048947"/>
          <p:cNvSpPr>
            <a:spLocks noGrp="1" noRot="1" noChangeAspect="1"/>
          </p:cNvSpPr>
          <p:nvPr>
            <p:ph type="sldImg"/>
          </p:nvPr>
        </p:nvSpPr>
        <p:spPr>
          <a:xfrm>
            <a:off x="992188" y="768350"/>
            <a:ext cx="5114925" cy="3836988"/>
          </a:xfrm>
          <a:prstGeom prst="rect">
            <a:avLst/>
          </a:prstGeom>
        </p:spPr>
        <p:txBody>
          <a:bodyPr vert="horz" lIns="91440" tIns="45720" rIns="91440" bIns="45720" anchor="t"/>
          <a:lstStyle/>
          <a:p>
            <a:endParaRPr/>
          </a:p>
        </p:txBody>
      </p:sp>
      <p:sp>
        <p:nvSpPr>
          <p:cNvPr id="1048949" name="备注占位符 1048948"/>
          <p:cNvSpPr>
            <a:spLocks noGrp="1"/>
          </p:cNvSpPr>
          <p:nvPr>
            <p:ph type="body" idx="1"/>
          </p:nvPr>
        </p:nvSpPr>
        <p:spPr>
          <a:xfrm>
            <a:off x="709612" y="4860925"/>
            <a:ext cx="5680075" cy="4605337"/>
          </a:xfrm>
          <a:prstGeom prst="rect">
            <a:avLst/>
          </a:prstGeom>
          <a:noFill/>
          <a:ln>
            <a:noFill/>
          </a:ln>
        </p:spPr>
        <p:txBody>
          <a:bodyPr vert="horz" lIns="99048" tIns="49524" rIns="99048" bIns="49524" anchor="t"/>
          <a:lstStyle/>
          <a:p>
            <a:pPr marL="0" marR="0" lvl="0" indent="0" algn="l" defTabSz="914400" rtl="0" eaLnBrk="1" fontAlgn="base" latinLnBrk="1" hangingPunct="1">
              <a:lnSpc>
                <a:spcPct val="130000"/>
              </a:lnSpc>
              <a:spcBef>
                <a:spcPts val="600"/>
              </a:spcBef>
              <a:spcAft>
                <a:spcPct val="0"/>
              </a:spcAft>
              <a:buClrTx/>
              <a:buSzTx/>
              <a:buFontTx/>
              <a:buNone/>
              <a:defRPr/>
            </a:pPr>
            <a:r>
              <a:rPr lang="zh-CN" altLang="zh-CN" sz="1200" b="1" dirty="0">
                <a:latin typeface="Times New Roman" panose="02020603050405020304" pitchFamily="18" charset="0"/>
                <a:cs typeface="Times New Roman" panose="02020603050405020304" pitchFamily="18" charset="0"/>
              </a:rPr>
              <a:t>换句话说</a:t>
            </a:r>
            <a:r>
              <a:rPr lang="zh-CN" altLang="en-US" sz="1200" b="1" dirty="0">
                <a:latin typeface="Times New Roman" panose="02020603050405020304" pitchFamily="18" charset="0"/>
                <a:cs typeface="Times New Roman" panose="02020603050405020304" pitchFamily="18" charset="0"/>
              </a:rPr>
              <a:t>，</a:t>
            </a:r>
            <a:r>
              <a:rPr lang="zh-CN" altLang="zh-CN" sz="1200" b="1" dirty="0">
                <a:solidFill>
                  <a:srgbClr val="FF0000"/>
                </a:solidFill>
                <a:latin typeface="Times New Roman" panose="02020603050405020304" pitchFamily="18" charset="0"/>
                <a:cs typeface="Times New Roman" panose="02020603050405020304" pitchFamily="18" charset="0"/>
              </a:rPr>
              <a:t>由于</a:t>
            </a:r>
            <a:r>
              <a:rPr lang="zh-CN" altLang="zh-CN" sz="1200" b="1" dirty="0">
                <a:latin typeface="Times New Roman" panose="02020603050405020304" pitchFamily="18" charset="0"/>
                <a:cs typeface="Times New Roman" panose="02020603050405020304" pitchFamily="18" charset="0"/>
              </a:rPr>
              <a:t>船东作了</a:t>
            </a:r>
            <a:r>
              <a:rPr lang="zh-CN" altLang="zh-CN" sz="1200" b="1" dirty="0">
                <a:solidFill>
                  <a:srgbClr val="FF0000"/>
                </a:solidFill>
                <a:latin typeface="Times New Roman" panose="02020603050405020304" pitchFamily="18" charset="0"/>
                <a:cs typeface="Times New Roman" panose="02020603050405020304" pitchFamily="18" charset="0"/>
              </a:rPr>
              <a:t>保值</a:t>
            </a:r>
            <a:r>
              <a:rPr lang="zh-CN" altLang="zh-CN" sz="1200" b="1" dirty="0">
                <a:latin typeface="Times New Roman" panose="02020603050405020304" pitchFamily="18" charset="0"/>
                <a:cs typeface="Times New Roman" panose="02020603050405020304" pitchFamily="18" charset="0"/>
              </a:rPr>
              <a:t>处理</a:t>
            </a:r>
            <a:r>
              <a:rPr lang="zh-CN" altLang="en-US" sz="1200" b="1" dirty="0">
                <a:latin typeface="Times New Roman" panose="02020603050405020304" pitchFamily="18" charset="0"/>
                <a:cs typeface="Times New Roman" panose="02020603050405020304" pitchFamily="18" charset="0"/>
              </a:rPr>
              <a:t>，</a:t>
            </a:r>
            <a:r>
              <a:rPr lang="zh-CN" altLang="zh-CN" sz="1200" b="1" dirty="0">
                <a:latin typeface="Times New Roman" panose="02020603050405020304" pitchFamily="18" charset="0"/>
                <a:cs typeface="Times New Roman" panose="02020603050405020304" pitchFamily="18" charset="0"/>
              </a:rPr>
              <a:t>即使在租船市场</a:t>
            </a:r>
            <a:r>
              <a:rPr lang="zh-CN" altLang="zh-CN" sz="1200" b="1" dirty="0">
                <a:solidFill>
                  <a:srgbClr val="FF0000"/>
                </a:solidFill>
                <a:latin typeface="Times New Roman" panose="02020603050405020304" pitchFamily="18" charset="0"/>
                <a:cs typeface="Times New Roman" panose="02020603050405020304" pitchFamily="18" charset="0"/>
              </a:rPr>
              <a:t>运价下跌</a:t>
            </a:r>
            <a:r>
              <a:rPr lang="zh-CN" altLang="zh-CN" sz="1200" b="1" dirty="0">
                <a:latin typeface="Times New Roman" panose="02020603050405020304" pitchFamily="18" charset="0"/>
                <a:cs typeface="Times New Roman" panose="02020603050405020304" pitchFamily="18" charset="0"/>
              </a:rPr>
              <a:t>时</a:t>
            </a:r>
            <a:r>
              <a:rPr lang="zh-CN" altLang="en-US" sz="1200" b="1" dirty="0">
                <a:latin typeface="Times New Roman" panose="02020603050405020304" pitchFamily="18" charset="0"/>
                <a:cs typeface="Times New Roman" panose="02020603050405020304" pitchFamily="18" charset="0"/>
              </a:rPr>
              <a:t>，</a:t>
            </a:r>
            <a:r>
              <a:rPr lang="zh-CN" altLang="zh-CN" sz="1200" b="1" dirty="0">
                <a:latin typeface="Times New Roman" panose="02020603050405020304" pitchFamily="18" charset="0"/>
                <a:cs typeface="Times New Roman" panose="02020603050405020304" pitchFamily="18" charset="0"/>
              </a:rPr>
              <a:t>还是争取到了</a:t>
            </a:r>
            <a:r>
              <a:rPr lang="en-US" altLang="zh-CN" sz="1200" b="1" dirty="0">
                <a:solidFill>
                  <a:srgbClr val="FF0000"/>
                </a:solidFill>
                <a:latin typeface="Times New Roman" panose="02020603050405020304" pitchFamily="18" charset="0"/>
                <a:cs typeface="Times New Roman" panose="02020603050405020304" pitchFamily="18" charset="0"/>
              </a:rPr>
              <a:t>6.897</a:t>
            </a:r>
            <a:r>
              <a:rPr lang="zh-CN" altLang="zh-CN" sz="1200" b="1" dirty="0">
                <a:solidFill>
                  <a:srgbClr val="FF0000"/>
                </a:solidFill>
                <a:latin typeface="Times New Roman" panose="02020603050405020304" pitchFamily="18" charset="0"/>
                <a:cs typeface="Times New Roman" panose="02020603050405020304" pitchFamily="18" charset="0"/>
              </a:rPr>
              <a:t>美元</a:t>
            </a:r>
            <a:r>
              <a:rPr lang="en-US" altLang="zh-CN" sz="1200" b="1" dirty="0">
                <a:solidFill>
                  <a:srgbClr val="FF0000"/>
                </a:solidFill>
                <a:latin typeface="Times New Roman" panose="02020603050405020304" pitchFamily="18" charset="0"/>
                <a:cs typeface="Times New Roman" panose="02020603050405020304" pitchFamily="18" charset="0"/>
              </a:rPr>
              <a:t>/</a:t>
            </a:r>
            <a:r>
              <a:rPr lang="zh-CN" altLang="en-US" sz="1200" b="1" dirty="0">
                <a:solidFill>
                  <a:srgbClr val="FF0000"/>
                </a:solidFill>
                <a:latin typeface="Times New Roman" panose="02020603050405020304" pitchFamily="18" charset="0"/>
                <a:cs typeface="Times New Roman" panose="02020603050405020304" pitchFamily="18" charset="0"/>
              </a:rPr>
              <a:t>吨</a:t>
            </a:r>
            <a:r>
              <a:rPr lang="zh-CN" altLang="zh-CN" sz="1200" b="1" dirty="0">
                <a:latin typeface="Times New Roman" panose="02020603050405020304" pitchFamily="18" charset="0"/>
                <a:cs typeface="Times New Roman" panose="02020603050405020304" pitchFamily="18" charset="0"/>
              </a:rPr>
              <a:t>的</a:t>
            </a:r>
            <a:r>
              <a:rPr lang="zh-CN" altLang="zh-CN" sz="1200" b="1" dirty="0">
                <a:solidFill>
                  <a:srgbClr val="FF0000"/>
                </a:solidFill>
                <a:latin typeface="Times New Roman" panose="02020603050405020304" pitchFamily="18" charset="0"/>
                <a:cs typeface="Times New Roman" panose="02020603050405020304" pitchFamily="18" charset="0"/>
              </a:rPr>
              <a:t>运价</a:t>
            </a:r>
            <a:r>
              <a:rPr lang="en-US" altLang="zh-CN" sz="1200" b="1" dirty="0">
                <a:latin typeface="Times New Roman" panose="02020603050405020304" pitchFamily="18" charset="0"/>
                <a:cs typeface="Times New Roman" panose="02020603050405020304" pitchFamily="18" charset="0"/>
              </a:rPr>
              <a:t>((621000-300</a:t>
            </a:r>
            <a:r>
              <a:rPr lang="zh-CN" altLang="zh-CN" sz="1200" b="1" dirty="0">
                <a:latin typeface="Times New Roman" panose="02020603050405020304" pitchFamily="18" charset="0"/>
                <a:cs typeface="Times New Roman" panose="02020603050405020304" pitchFamily="18" charset="0"/>
              </a:rPr>
              <a:t>美元</a:t>
            </a:r>
            <a:r>
              <a:rPr lang="en-US" altLang="zh-CN" sz="1200" b="1" dirty="0">
                <a:latin typeface="Times New Roman" panose="02020603050405020304" pitchFamily="18" charset="0"/>
                <a:cs typeface="Times New Roman" panose="02020603050405020304" pitchFamily="18" charset="0"/>
              </a:rPr>
              <a:t>)/90000)</a:t>
            </a:r>
            <a:r>
              <a:rPr lang="zh-CN" altLang="en-US" sz="1200" b="1" dirty="0">
                <a:latin typeface="Times New Roman" panose="02020603050405020304" pitchFamily="18" charset="0"/>
                <a:cs typeface="Times New Roman" panose="02020603050405020304" pitchFamily="18" charset="0"/>
              </a:rPr>
              <a:t>，</a:t>
            </a:r>
            <a:r>
              <a:rPr lang="zh-CN" altLang="zh-CN" sz="1200" b="1" dirty="0">
                <a:latin typeface="Times New Roman" panose="02020603050405020304" pitchFamily="18" charset="0"/>
                <a:cs typeface="Times New Roman" panose="02020603050405020304" pitchFamily="18" charset="0"/>
              </a:rPr>
              <a:t>几乎没遭受什么损失。</a:t>
            </a:r>
          </a:p>
          <a:p>
            <a:pPr lvl="0">
              <a:lnSpc>
                <a:spcPct val="130000"/>
              </a:lnSpc>
              <a:spcBef>
                <a:spcPts val="600"/>
              </a:spcBef>
            </a:pPr>
            <a:endParaRPr lang="zh-CN" altLang="en-US" dirty="0"/>
          </a:p>
        </p:txBody>
      </p:sp>
      <p:sp>
        <p:nvSpPr>
          <p:cNvPr id="1048950" name="文本框 1048949"/>
          <p:cNvSpPr txBox="1"/>
          <p:nvPr/>
        </p:nvSpPr>
        <p:spPr>
          <a:xfrm>
            <a:off x="4021137" y="9721850"/>
            <a:ext cx="3076575" cy="511175"/>
          </a:xfrm>
          <a:prstGeom prst="rect">
            <a:avLst/>
          </a:prstGeom>
          <a:noFill/>
          <a:ln>
            <a:noFill/>
          </a:ln>
        </p:spPr>
        <p:txBody>
          <a:bodyPr vert="horz" lIns="99048" tIns="49524" rIns="99048" bIns="49524" anchor="b"/>
          <a:lstStyle/>
          <a:p>
            <a:pPr marL="0" marR="0" lvl="0" indent="0" algn="r" defTabSz="914400" rtl="0" eaLnBrk="1" fontAlgn="base" latinLnBrk="1" hangingPunct="1">
              <a:lnSpc>
                <a:spcPct val="100000"/>
              </a:lnSpc>
              <a:spcBef>
                <a:spcPct val="0"/>
              </a:spcBef>
              <a:spcAft>
                <a:spcPct val="0"/>
              </a:spcAft>
              <a:buClrTx/>
              <a:buSzTx/>
              <a:buFontTx/>
              <a:buNone/>
              <a:defRPr/>
            </a:pPr>
            <a:fld id="{566ABCEB-ACFC-4714-9973-3DA970169C29}" type="slidenum">
              <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rPr>
              <a:t>27</a:t>
            </a:fld>
            <a:endPar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endParaRPr>
          </a:p>
        </p:txBody>
      </p:sp>
    </p:spTree>
    <p:extLst>
      <p:ext uri="{BB962C8B-B14F-4D97-AF65-F5344CB8AC3E}">
        <p14:creationId xmlns:p14="http://schemas.microsoft.com/office/powerpoint/2010/main" val="17422617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8" name="幻灯片图像占位符 1048947"/>
          <p:cNvSpPr>
            <a:spLocks noGrp="1" noRot="1" noChangeAspect="1"/>
          </p:cNvSpPr>
          <p:nvPr>
            <p:ph type="sldImg"/>
          </p:nvPr>
        </p:nvSpPr>
        <p:spPr>
          <a:xfrm>
            <a:off x="992188" y="768350"/>
            <a:ext cx="5114925" cy="3836988"/>
          </a:xfrm>
          <a:prstGeom prst="rect">
            <a:avLst/>
          </a:prstGeom>
        </p:spPr>
        <p:txBody>
          <a:bodyPr vert="horz" lIns="91440" tIns="45720" rIns="91440" bIns="45720" anchor="t"/>
          <a:lstStyle/>
          <a:p>
            <a:endParaRPr/>
          </a:p>
        </p:txBody>
      </p:sp>
      <p:sp>
        <p:nvSpPr>
          <p:cNvPr id="1048949" name="备注占位符 1048948"/>
          <p:cNvSpPr>
            <a:spLocks noGrp="1"/>
          </p:cNvSpPr>
          <p:nvPr>
            <p:ph type="body" idx="1"/>
          </p:nvPr>
        </p:nvSpPr>
        <p:spPr>
          <a:xfrm>
            <a:off x="709612" y="4860925"/>
            <a:ext cx="5680075" cy="4605337"/>
          </a:xfrm>
          <a:prstGeom prst="rect">
            <a:avLst/>
          </a:prstGeom>
          <a:noFill/>
          <a:ln>
            <a:noFill/>
          </a:ln>
        </p:spPr>
        <p:txBody>
          <a:bodyPr vert="horz" lIns="99048" tIns="49524" rIns="99048" bIns="49524" anchor="t"/>
          <a:lstStyle/>
          <a:p>
            <a:pPr lvl="0">
              <a:lnSpc>
                <a:spcPct val="130000"/>
              </a:lnSpc>
              <a:spcBef>
                <a:spcPts val="600"/>
              </a:spcBef>
            </a:pPr>
            <a:endParaRPr lang="zh-CN" altLang="en-US" dirty="0"/>
          </a:p>
        </p:txBody>
      </p:sp>
      <p:sp>
        <p:nvSpPr>
          <p:cNvPr id="1048950" name="文本框 1048949"/>
          <p:cNvSpPr txBox="1"/>
          <p:nvPr/>
        </p:nvSpPr>
        <p:spPr>
          <a:xfrm>
            <a:off x="4021137" y="9721850"/>
            <a:ext cx="3076575" cy="511175"/>
          </a:xfrm>
          <a:prstGeom prst="rect">
            <a:avLst/>
          </a:prstGeom>
          <a:noFill/>
          <a:ln>
            <a:noFill/>
          </a:ln>
        </p:spPr>
        <p:txBody>
          <a:bodyPr vert="horz" lIns="99048" tIns="49524" rIns="99048" bIns="49524" anchor="b"/>
          <a:lstStyle/>
          <a:p>
            <a:pPr marL="0" marR="0" lvl="0" indent="0" algn="r" defTabSz="914400" rtl="0" eaLnBrk="1" fontAlgn="base" latinLnBrk="1" hangingPunct="1">
              <a:lnSpc>
                <a:spcPct val="100000"/>
              </a:lnSpc>
              <a:spcBef>
                <a:spcPct val="0"/>
              </a:spcBef>
              <a:spcAft>
                <a:spcPct val="0"/>
              </a:spcAft>
              <a:buClrTx/>
              <a:buSzTx/>
              <a:buFontTx/>
              <a:buNone/>
              <a:defRPr/>
            </a:pPr>
            <a:fld id="{566ABCEB-ACFC-4714-9973-3DA970169C29}" type="slidenum">
              <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rPr>
              <a:t>28</a:t>
            </a:fld>
            <a:endPar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endParaRPr>
          </a:p>
        </p:txBody>
      </p:sp>
    </p:spTree>
    <p:extLst>
      <p:ext uri="{BB962C8B-B14F-4D97-AF65-F5344CB8AC3E}">
        <p14:creationId xmlns:p14="http://schemas.microsoft.com/office/powerpoint/2010/main" val="86606918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8" name="幻灯片图像占位符 1048947"/>
          <p:cNvSpPr>
            <a:spLocks noGrp="1" noRot="1" noChangeAspect="1"/>
          </p:cNvSpPr>
          <p:nvPr>
            <p:ph type="sldImg"/>
          </p:nvPr>
        </p:nvSpPr>
        <p:spPr>
          <a:xfrm>
            <a:off x="992188" y="768350"/>
            <a:ext cx="5114925" cy="3836988"/>
          </a:xfrm>
          <a:prstGeom prst="rect">
            <a:avLst/>
          </a:prstGeom>
        </p:spPr>
        <p:txBody>
          <a:bodyPr vert="horz" lIns="91440" tIns="45720" rIns="91440" bIns="45720" anchor="t"/>
          <a:lstStyle/>
          <a:p>
            <a:endParaRPr/>
          </a:p>
        </p:txBody>
      </p:sp>
      <p:sp>
        <p:nvSpPr>
          <p:cNvPr id="1048949" name="备注占位符 1048948"/>
          <p:cNvSpPr>
            <a:spLocks noGrp="1"/>
          </p:cNvSpPr>
          <p:nvPr>
            <p:ph type="body" idx="1"/>
          </p:nvPr>
        </p:nvSpPr>
        <p:spPr>
          <a:xfrm>
            <a:off x="709612" y="4860925"/>
            <a:ext cx="5680075" cy="4605337"/>
          </a:xfrm>
          <a:prstGeom prst="rect">
            <a:avLst/>
          </a:prstGeom>
          <a:noFill/>
          <a:ln>
            <a:noFill/>
          </a:ln>
        </p:spPr>
        <p:txBody>
          <a:bodyPr vert="horz" lIns="99048" tIns="49524" rIns="99048" bIns="49524" anchor="t"/>
          <a:lstStyle/>
          <a:p>
            <a:pPr lvl="0">
              <a:lnSpc>
                <a:spcPct val="130000"/>
              </a:lnSpc>
              <a:spcBef>
                <a:spcPts val="600"/>
              </a:spcBef>
            </a:pPr>
            <a:endParaRPr lang="zh-CN" altLang="en-US" dirty="0"/>
          </a:p>
        </p:txBody>
      </p:sp>
      <p:sp>
        <p:nvSpPr>
          <p:cNvPr id="1048950" name="文本框 1048949"/>
          <p:cNvSpPr txBox="1"/>
          <p:nvPr/>
        </p:nvSpPr>
        <p:spPr>
          <a:xfrm>
            <a:off x="4021137" y="9721850"/>
            <a:ext cx="3076575" cy="511175"/>
          </a:xfrm>
          <a:prstGeom prst="rect">
            <a:avLst/>
          </a:prstGeom>
          <a:noFill/>
          <a:ln>
            <a:noFill/>
          </a:ln>
        </p:spPr>
        <p:txBody>
          <a:bodyPr vert="horz" lIns="99048" tIns="49524" rIns="99048" bIns="49524" anchor="b"/>
          <a:lstStyle/>
          <a:p>
            <a:pPr marL="0" marR="0" lvl="0" indent="0" algn="r" defTabSz="914400" rtl="0" eaLnBrk="1" fontAlgn="base" latinLnBrk="1" hangingPunct="1">
              <a:lnSpc>
                <a:spcPct val="100000"/>
              </a:lnSpc>
              <a:spcBef>
                <a:spcPct val="0"/>
              </a:spcBef>
              <a:spcAft>
                <a:spcPct val="0"/>
              </a:spcAft>
              <a:buClrTx/>
              <a:buSzTx/>
              <a:buFontTx/>
              <a:buNone/>
              <a:defRPr/>
            </a:pPr>
            <a:fld id="{566ABCEB-ACFC-4714-9973-3DA970169C29}" type="slidenum">
              <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rPr>
              <a:t>29</a:t>
            </a:fld>
            <a:endPar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endParaRPr>
          </a:p>
        </p:txBody>
      </p:sp>
    </p:spTree>
    <p:extLst>
      <p:ext uri="{BB962C8B-B14F-4D97-AF65-F5344CB8AC3E}">
        <p14:creationId xmlns:p14="http://schemas.microsoft.com/office/powerpoint/2010/main" val="301054374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8" name="幻灯片图像占位符 1048947"/>
          <p:cNvSpPr>
            <a:spLocks noGrp="1" noRot="1" noChangeAspect="1"/>
          </p:cNvSpPr>
          <p:nvPr>
            <p:ph type="sldImg"/>
          </p:nvPr>
        </p:nvSpPr>
        <p:spPr>
          <a:xfrm>
            <a:off x="992188" y="768350"/>
            <a:ext cx="5114925" cy="3836988"/>
          </a:xfrm>
          <a:prstGeom prst="rect">
            <a:avLst/>
          </a:prstGeom>
        </p:spPr>
        <p:txBody>
          <a:bodyPr vert="horz" lIns="91440" tIns="45720" rIns="91440" bIns="45720" anchor="t"/>
          <a:lstStyle/>
          <a:p>
            <a:endParaRPr/>
          </a:p>
        </p:txBody>
      </p:sp>
      <p:sp>
        <p:nvSpPr>
          <p:cNvPr id="1048949" name="备注占位符 1048948"/>
          <p:cNvSpPr>
            <a:spLocks noGrp="1"/>
          </p:cNvSpPr>
          <p:nvPr>
            <p:ph type="body" idx="1"/>
          </p:nvPr>
        </p:nvSpPr>
        <p:spPr>
          <a:xfrm>
            <a:off x="709612" y="4860925"/>
            <a:ext cx="5680075" cy="4605337"/>
          </a:xfrm>
          <a:prstGeom prst="rect">
            <a:avLst/>
          </a:prstGeom>
          <a:noFill/>
          <a:ln>
            <a:noFill/>
          </a:ln>
        </p:spPr>
        <p:txBody>
          <a:bodyPr vert="horz" lIns="99048" tIns="49524" rIns="99048" bIns="49524" anchor="t"/>
          <a:lstStyle/>
          <a:p>
            <a:pPr lvl="0">
              <a:lnSpc>
                <a:spcPct val="130000"/>
              </a:lnSpc>
              <a:spcBef>
                <a:spcPts val="600"/>
              </a:spcBef>
            </a:pPr>
            <a:endParaRPr lang="zh-CN" altLang="en-US" dirty="0"/>
          </a:p>
        </p:txBody>
      </p:sp>
      <p:sp>
        <p:nvSpPr>
          <p:cNvPr id="1048950" name="文本框 1048949"/>
          <p:cNvSpPr txBox="1"/>
          <p:nvPr/>
        </p:nvSpPr>
        <p:spPr>
          <a:xfrm>
            <a:off x="4021137" y="9721850"/>
            <a:ext cx="3076575" cy="511175"/>
          </a:xfrm>
          <a:prstGeom prst="rect">
            <a:avLst/>
          </a:prstGeom>
          <a:noFill/>
          <a:ln>
            <a:noFill/>
          </a:ln>
        </p:spPr>
        <p:txBody>
          <a:bodyPr vert="horz" lIns="99048" tIns="49524" rIns="99048" bIns="49524" anchor="b"/>
          <a:lstStyle/>
          <a:p>
            <a:pPr marL="0" marR="0" lvl="0" indent="0" algn="r" defTabSz="914400" rtl="0" eaLnBrk="1" fontAlgn="base" latinLnBrk="1" hangingPunct="1">
              <a:lnSpc>
                <a:spcPct val="100000"/>
              </a:lnSpc>
              <a:spcBef>
                <a:spcPct val="0"/>
              </a:spcBef>
              <a:spcAft>
                <a:spcPct val="0"/>
              </a:spcAft>
              <a:buClrTx/>
              <a:buSzTx/>
              <a:buFontTx/>
              <a:buNone/>
              <a:defRPr/>
            </a:pPr>
            <a:fld id="{566ABCEB-ACFC-4714-9973-3DA970169C29}" type="slidenum">
              <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rPr>
              <a:t>30</a:t>
            </a:fld>
            <a:endPar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endParaRPr>
          </a:p>
        </p:txBody>
      </p:sp>
    </p:spTree>
    <p:extLst>
      <p:ext uri="{BB962C8B-B14F-4D97-AF65-F5344CB8AC3E}">
        <p14:creationId xmlns:p14="http://schemas.microsoft.com/office/powerpoint/2010/main" val="250556676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8" name="幻灯片图像占位符 1048947"/>
          <p:cNvSpPr>
            <a:spLocks noGrp="1" noRot="1" noChangeAspect="1"/>
          </p:cNvSpPr>
          <p:nvPr>
            <p:ph type="sldImg"/>
          </p:nvPr>
        </p:nvSpPr>
        <p:spPr>
          <a:xfrm>
            <a:off x="992188" y="768350"/>
            <a:ext cx="5114925" cy="3836988"/>
          </a:xfrm>
          <a:prstGeom prst="rect">
            <a:avLst/>
          </a:prstGeom>
        </p:spPr>
        <p:txBody>
          <a:bodyPr vert="horz" lIns="91440" tIns="45720" rIns="91440" bIns="45720" anchor="t"/>
          <a:lstStyle/>
          <a:p>
            <a:endParaRPr/>
          </a:p>
        </p:txBody>
      </p:sp>
      <p:sp>
        <p:nvSpPr>
          <p:cNvPr id="1048949" name="备注占位符 1048948"/>
          <p:cNvSpPr>
            <a:spLocks noGrp="1"/>
          </p:cNvSpPr>
          <p:nvPr>
            <p:ph type="body" idx="1"/>
          </p:nvPr>
        </p:nvSpPr>
        <p:spPr>
          <a:xfrm>
            <a:off x="709612" y="4860925"/>
            <a:ext cx="5680075" cy="4605337"/>
          </a:xfrm>
          <a:prstGeom prst="rect">
            <a:avLst/>
          </a:prstGeom>
          <a:noFill/>
          <a:ln>
            <a:noFill/>
          </a:ln>
        </p:spPr>
        <p:txBody>
          <a:bodyPr vert="horz" lIns="99048" tIns="49524" rIns="99048" bIns="49524" anchor="t"/>
          <a:lstStyle/>
          <a:p>
            <a:pPr lvl="0">
              <a:lnSpc>
                <a:spcPct val="130000"/>
              </a:lnSpc>
              <a:spcBef>
                <a:spcPts val="600"/>
              </a:spcBef>
            </a:pPr>
            <a:endParaRPr lang="zh-CN" altLang="en-US" dirty="0"/>
          </a:p>
        </p:txBody>
      </p:sp>
      <p:sp>
        <p:nvSpPr>
          <p:cNvPr id="1048950" name="文本框 1048949"/>
          <p:cNvSpPr txBox="1"/>
          <p:nvPr/>
        </p:nvSpPr>
        <p:spPr>
          <a:xfrm>
            <a:off x="4021137" y="9721850"/>
            <a:ext cx="3076575" cy="511175"/>
          </a:xfrm>
          <a:prstGeom prst="rect">
            <a:avLst/>
          </a:prstGeom>
          <a:noFill/>
          <a:ln>
            <a:noFill/>
          </a:ln>
        </p:spPr>
        <p:txBody>
          <a:bodyPr vert="horz" lIns="99048" tIns="49524" rIns="99048" bIns="49524" anchor="b"/>
          <a:lstStyle/>
          <a:p>
            <a:pPr marL="0" marR="0" lvl="0" indent="0" algn="r" defTabSz="914400" rtl="0" eaLnBrk="1" fontAlgn="base" latinLnBrk="1" hangingPunct="1">
              <a:lnSpc>
                <a:spcPct val="100000"/>
              </a:lnSpc>
              <a:spcBef>
                <a:spcPct val="0"/>
              </a:spcBef>
              <a:spcAft>
                <a:spcPct val="0"/>
              </a:spcAft>
              <a:buClrTx/>
              <a:buSzTx/>
              <a:buFontTx/>
              <a:buNone/>
              <a:defRPr/>
            </a:pPr>
            <a:fld id="{566ABCEB-ACFC-4714-9973-3DA970169C29}" type="slidenum">
              <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rPr>
              <a:t>31</a:t>
            </a:fld>
            <a:endPar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endParaRPr>
          </a:p>
        </p:txBody>
      </p:sp>
    </p:spTree>
    <p:extLst>
      <p:ext uri="{BB962C8B-B14F-4D97-AF65-F5344CB8AC3E}">
        <p14:creationId xmlns:p14="http://schemas.microsoft.com/office/powerpoint/2010/main" val="89115140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8" name="幻灯片图像占位符 1048947"/>
          <p:cNvSpPr>
            <a:spLocks noGrp="1" noRot="1" noChangeAspect="1"/>
          </p:cNvSpPr>
          <p:nvPr>
            <p:ph type="sldImg"/>
          </p:nvPr>
        </p:nvSpPr>
        <p:spPr>
          <a:xfrm>
            <a:off x="992188" y="768350"/>
            <a:ext cx="5114925" cy="3836988"/>
          </a:xfrm>
          <a:prstGeom prst="rect">
            <a:avLst/>
          </a:prstGeom>
        </p:spPr>
        <p:txBody>
          <a:bodyPr vert="horz" lIns="91440" tIns="45720" rIns="91440" bIns="45720" anchor="t"/>
          <a:lstStyle/>
          <a:p>
            <a:endParaRPr/>
          </a:p>
        </p:txBody>
      </p:sp>
      <p:sp>
        <p:nvSpPr>
          <p:cNvPr id="1048949" name="备注占位符 1048948"/>
          <p:cNvSpPr>
            <a:spLocks noGrp="1"/>
          </p:cNvSpPr>
          <p:nvPr>
            <p:ph type="body" idx="1"/>
          </p:nvPr>
        </p:nvSpPr>
        <p:spPr>
          <a:xfrm>
            <a:off x="709612" y="4860925"/>
            <a:ext cx="5680075" cy="4605337"/>
          </a:xfrm>
          <a:prstGeom prst="rect">
            <a:avLst/>
          </a:prstGeom>
          <a:noFill/>
          <a:ln>
            <a:noFill/>
          </a:ln>
        </p:spPr>
        <p:txBody>
          <a:bodyPr vert="horz" lIns="99048" tIns="49524" rIns="99048" bIns="49524" anchor="t"/>
          <a:lstStyle/>
          <a:p>
            <a:pPr lvl="0">
              <a:lnSpc>
                <a:spcPct val="130000"/>
              </a:lnSpc>
              <a:spcBef>
                <a:spcPts val="600"/>
              </a:spcBef>
            </a:pPr>
            <a:endParaRPr lang="zh-CN" altLang="en-US" dirty="0"/>
          </a:p>
        </p:txBody>
      </p:sp>
      <p:sp>
        <p:nvSpPr>
          <p:cNvPr id="1048950" name="文本框 1048949"/>
          <p:cNvSpPr txBox="1"/>
          <p:nvPr/>
        </p:nvSpPr>
        <p:spPr>
          <a:xfrm>
            <a:off x="4021137" y="9721850"/>
            <a:ext cx="3076575" cy="511175"/>
          </a:xfrm>
          <a:prstGeom prst="rect">
            <a:avLst/>
          </a:prstGeom>
          <a:noFill/>
          <a:ln>
            <a:noFill/>
          </a:ln>
        </p:spPr>
        <p:txBody>
          <a:bodyPr vert="horz" lIns="99048" tIns="49524" rIns="99048" bIns="49524" anchor="b"/>
          <a:lstStyle/>
          <a:p>
            <a:pPr marL="0" marR="0" lvl="0" indent="0" algn="r" defTabSz="914400" rtl="0" eaLnBrk="1" fontAlgn="base" latinLnBrk="1" hangingPunct="1">
              <a:lnSpc>
                <a:spcPct val="100000"/>
              </a:lnSpc>
              <a:spcBef>
                <a:spcPct val="0"/>
              </a:spcBef>
              <a:spcAft>
                <a:spcPct val="0"/>
              </a:spcAft>
              <a:buClrTx/>
              <a:buSzTx/>
              <a:buFontTx/>
              <a:buNone/>
              <a:defRPr/>
            </a:pPr>
            <a:fld id="{566ABCEB-ACFC-4714-9973-3DA970169C29}" type="slidenum">
              <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rPr>
              <a:t>32</a:t>
            </a:fld>
            <a:endPar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endParaRPr>
          </a:p>
        </p:txBody>
      </p:sp>
    </p:spTree>
    <p:extLst>
      <p:ext uri="{BB962C8B-B14F-4D97-AF65-F5344CB8AC3E}">
        <p14:creationId xmlns:p14="http://schemas.microsoft.com/office/powerpoint/2010/main" val="8466024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8" name="幻灯片图像占位符 1048947"/>
          <p:cNvSpPr>
            <a:spLocks noGrp="1" noRot="1" noChangeAspect="1"/>
          </p:cNvSpPr>
          <p:nvPr>
            <p:ph type="sldImg"/>
          </p:nvPr>
        </p:nvSpPr>
        <p:spPr>
          <a:xfrm>
            <a:off x="992188" y="768350"/>
            <a:ext cx="5114925" cy="3836988"/>
          </a:xfrm>
          <a:prstGeom prst="rect">
            <a:avLst/>
          </a:prstGeom>
        </p:spPr>
        <p:txBody>
          <a:bodyPr vert="horz" lIns="91440" tIns="45720" rIns="91440" bIns="45720" anchor="t"/>
          <a:lstStyle/>
          <a:p>
            <a:endParaRPr/>
          </a:p>
        </p:txBody>
      </p:sp>
      <p:sp>
        <p:nvSpPr>
          <p:cNvPr id="1048949" name="备注占位符 1048948"/>
          <p:cNvSpPr>
            <a:spLocks noGrp="1"/>
          </p:cNvSpPr>
          <p:nvPr>
            <p:ph type="body" idx="1"/>
          </p:nvPr>
        </p:nvSpPr>
        <p:spPr>
          <a:xfrm>
            <a:off x="709612" y="4860925"/>
            <a:ext cx="5680075" cy="4605337"/>
          </a:xfrm>
          <a:prstGeom prst="rect">
            <a:avLst/>
          </a:prstGeom>
          <a:noFill/>
          <a:ln>
            <a:noFill/>
          </a:ln>
        </p:spPr>
        <p:txBody>
          <a:bodyPr vert="horz" lIns="99048" tIns="49524" rIns="99048" bIns="49524" anchor="t"/>
          <a:lstStyle/>
          <a:p>
            <a:pPr lvl="0">
              <a:lnSpc>
                <a:spcPct val="130000"/>
              </a:lnSpc>
              <a:spcBef>
                <a:spcPts val="600"/>
              </a:spcBef>
            </a:pPr>
            <a:endParaRPr lang="zh-CN" altLang="en-US" dirty="0"/>
          </a:p>
        </p:txBody>
      </p:sp>
      <p:sp>
        <p:nvSpPr>
          <p:cNvPr id="1048950" name="文本框 1048949"/>
          <p:cNvSpPr txBox="1"/>
          <p:nvPr/>
        </p:nvSpPr>
        <p:spPr>
          <a:xfrm>
            <a:off x="4021137" y="9721850"/>
            <a:ext cx="3076575" cy="511175"/>
          </a:xfrm>
          <a:prstGeom prst="rect">
            <a:avLst/>
          </a:prstGeom>
          <a:noFill/>
          <a:ln>
            <a:noFill/>
          </a:ln>
        </p:spPr>
        <p:txBody>
          <a:bodyPr vert="horz" lIns="99048" tIns="49524" rIns="99048" bIns="49524" anchor="b"/>
          <a:lstStyle/>
          <a:p>
            <a:pPr marL="0" marR="0" lvl="0" indent="0" algn="r" defTabSz="914400" rtl="0" eaLnBrk="1" fontAlgn="base" latinLnBrk="1" hangingPunct="1">
              <a:lnSpc>
                <a:spcPct val="100000"/>
              </a:lnSpc>
              <a:spcBef>
                <a:spcPct val="0"/>
              </a:spcBef>
              <a:spcAft>
                <a:spcPct val="0"/>
              </a:spcAft>
              <a:buClrTx/>
              <a:buSzTx/>
              <a:buFontTx/>
              <a:buNone/>
              <a:defRPr/>
            </a:pPr>
            <a:fld id="{566ABCEB-ACFC-4714-9973-3DA970169C29}" type="slidenum">
              <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rPr>
              <a:t>4</a:t>
            </a:fld>
            <a:endPar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8" name="幻灯片图像占位符 1048947"/>
          <p:cNvSpPr>
            <a:spLocks noGrp="1" noRot="1" noChangeAspect="1"/>
          </p:cNvSpPr>
          <p:nvPr>
            <p:ph type="sldImg"/>
          </p:nvPr>
        </p:nvSpPr>
        <p:spPr>
          <a:xfrm>
            <a:off x="992188" y="768350"/>
            <a:ext cx="5114925" cy="3836988"/>
          </a:xfrm>
          <a:prstGeom prst="rect">
            <a:avLst/>
          </a:prstGeom>
        </p:spPr>
        <p:txBody>
          <a:bodyPr vert="horz" lIns="91440" tIns="45720" rIns="91440" bIns="45720" anchor="t"/>
          <a:lstStyle/>
          <a:p>
            <a:endParaRPr/>
          </a:p>
        </p:txBody>
      </p:sp>
      <p:sp>
        <p:nvSpPr>
          <p:cNvPr id="1048949" name="备注占位符 1048948"/>
          <p:cNvSpPr>
            <a:spLocks noGrp="1"/>
          </p:cNvSpPr>
          <p:nvPr>
            <p:ph type="body" idx="1"/>
          </p:nvPr>
        </p:nvSpPr>
        <p:spPr>
          <a:xfrm>
            <a:off x="709612" y="4860925"/>
            <a:ext cx="5680075" cy="4605337"/>
          </a:xfrm>
          <a:prstGeom prst="rect">
            <a:avLst/>
          </a:prstGeom>
          <a:noFill/>
          <a:ln>
            <a:noFill/>
          </a:ln>
        </p:spPr>
        <p:txBody>
          <a:bodyPr vert="horz" lIns="99048" tIns="49524" rIns="99048" bIns="49524" anchor="t"/>
          <a:lstStyle/>
          <a:p>
            <a:pPr lvl="0">
              <a:lnSpc>
                <a:spcPct val="130000"/>
              </a:lnSpc>
              <a:spcBef>
                <a:spcPts val="600"/>
              </a:spcBef>
            </a:pPr>
            <a:endParaRPr lang="zh-CN" altLang="en-US" dirty="0"/>
          </a:p>
        </p:txBody>
      </p:sp>
      <p:sp>
        <p:nvSpPr>
          <p:cNvPr id="1048950" name="文本框 1048949"/>
          <p:cNvSpPr txBox="1"/>
          <p:nvPr/>
        </p:nvSpPr>
        <p:spPr>
          <a:xfrm>
            <a:off x="4021137" y="9721850"/>
            <a:ext cx="3076575" cy="511175"/>
          </a:xfrm>
          <a:prstGeom prst="rect">
            <a:avLst/>
          </a:prstGeom>
          <a:noFill/>
          <a:ln>
            <a:noFill/>
          </a:ln>
        </p:spPr>
        <p:txBody>
          <a:bodyPr vert="horz" lIns="99048" tIns="49524" rIns="99048" bIns="49524" anchor="b"/>
          <a:lstStyle/>
          <a:p>
            <a:pPr marL="0" marR="0" lvl="0" indent="0" algn="r" defTabSz="914400" rtl="0" eaLnBrk="1" fontAlgn="base" latinLnBrk="1" hangingPunct="1">
              <a:lnSpc>
                <a:spcPct val="100000"/>
              </a:lnSpc>
              <a:spcBef>
                <a:spcPct val="0"/>
              </a:spcBef>
              <a:spcAft>
                <a:spcPct val="0"/>
              </a:spcAft>
              <a:buClrTx/>
              <a:buSzTx/>
              <a:buFontTx/>
              <a:buNone/>
              <a:defRPr/>
            </a:pPr>
            <a:fld id="{566ABCEB-ACFC-4714-9973-3DA970169C29}" type="slidenum">
              <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rPr>
              <a:t>33</a:t>
            </a:fld>
            <a:endPar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endParaRPr>
          </a:p>
        </p:txBody>
      </p:sp>
    </p:spTree>
    <p:extLst>
      <p:ext uri="{BB962C8B-B14F-4D97-AF65-F5344CB8AC3E}">
        <p14:creationId xmlns:p14="http://schemas.microsoft.com/office/powerpoint/2010/main" val="209779996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8" name="幻灯片图像占位符 1048947"/>
          <p:cNvSpPr>
            <a:spLocks noGrp="1" noRot="1" noChangeAspect="1"/>
          </p:cNvSpPr>
          <p:nvPr>
            <p:ph type="sldImg"/>
          </p:nvPr>
        </p:nvSpPr>
        <p:spPr>
          <a:xfrm>
            <a:off x="992188" y="768350"/>
            <a:ext cx="5114925" cy="3836988"/>
          </a:xfrm>
          <a:prstGeom prst="rect">
            <a:avLst/>
          </a:prstGeom>
        </p:spPr>
        <p:txBody>
          <a:bodyPr vert="horz" lIns="91440" tIns="45720" rIns="91440" bIns="45720" anchor="t"/>
          <a:lstStyle/>
          <a:p>
            <a:endParaRPr/>
          </a:p>
        </p:txBody>
      </p:sp>
      <p:sp>
        <p:nvSpPr>
          <p:cNvPr id="1048949" name="备注占位符 1048948"/>
          <p:cNvSpPr>
            <a:spLocks noGrp="1"/>
          </p:cNvSpPr>
          <p:nvPr>
            <p:ph type="body" idx="1"/>
          </p:nvPr>
        </p:nvSpPr>
        <p:spPr>
          <a:xfrm>
            <a:off x="709612" y="4860925"/>
            <a:ext cx="5680075" cy="4605337"/>
          </a:xfrm>
          <a:prstGeom prst="rect">
            <a:avLst/>
          </a:prstGeom>
          <a:noFill/>
          <a:ln>
            <a:noFill/>
          </a:ln>
        </p:spPr>
        <p:txBody>
          <a:bodyPr vert="horz" lIns="99048" tIns="49524" rIns="99048" bIns="49524" anchor="t"/>
          <a:lstStyle/>
          <a:p>
            <a:pPr lvl="0">
              <a:lnSpc>
                <a:spcPct val="130000"/>
              </a:lnSpc>
              <a:spcBef>
                <a:spcPts val="600"/>
              </a:spcBef>
            </a:pPr>
            <a:endParaRPr lang="zh-CN" altLang="en-US" dirty="0"/>
          </a:p>
        </p:txBody>
      </p:sp>
      <p:sp>
        <p:nvSpPr>
          <p:cNvPr id="1048950" name="文本框 1048949"/>
          <p:cNvSpPr txBox="1"/>
          <p:nvPr/>
        </p:nvSpPr>
        <p:spPr>
          <a:xfrm>
            <a:off x="4021137" y="9721850"/>
            <a:ext cx="3076575" cy="511175"/>
          </a:xfrm>
          <a:prstGeom prst="rect">
            <a:avLst/>
          </a:prstGeom>
          <a:noFill/>
          <a:ln>
            <a:noFill/>
          </a:ln>
        </p:spPr>
        <p:txBody>
          <a:bodyPr vert="horz" lIns="99048" tIns="49524" rIns="99048" bIns="49524" anchor="b"/>
          <a:lstStyle/>
          <a:p>
            <a:pPr marL="0" marR="0" lvl="0" indent="0" algn="r" defTabSz="914400" rtl="0" eaLnBrk="1" fontAlgn="base" latinLnBrk="1" hangingPunct="1">
              <a:lnSpc>
                <a:spcPct val="100000"/>
              </a:lnSpc>
              <a:spcBef>
                <a:spcPct val="0"/>
              </a:spcBef>
              <a:spcAft>
                <a:spcPct val="0"/>
              </a:spcAft>
              <a:buClrTx/>
              <a:buSzTx/>
              <a:buFontTx/>
              <a:buNone/>
              <a:defRPr/>
            </a:pPr>
            <a:fld id="{566ABCEB-ACFC-4714-9973-3DA970169C29}" type="slidenum">
              <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rPr>
              <a:t>34</a:t>
            </a:fld>
            <a:endPar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endParaRPr>
          </a:p>
        </p:txBody>
      </p:sp>
    </p:spTree>
    <p:extLst>
      <p:ext uri="{BB962C8B-B14F-4D97-AF65-F5344CB8AC3E}">
        <p14:creationId xmlns:p14="http://schemas.microsoft.com/office/powerpoint/2010/main" val="359012938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8" name="幻灯片图像占位符 1048947"/>
          <p:cNvSpPr>
            <a:spLocks noGrp="1" noRot="1" noChangeAspect="1"/>
          </p:cNvSpPr>
          <p:nvPr>
            <p:ph type="sldImg"/>
          </p:nvPr>
        </p:nvSpPr>
        <p:spPr>
          <a:xfrm>
            <a:off x="992188" y="768350"/>
            <a:ext cx="5114925" cy="3836988"/>
          </a:xfrm>
          <a:prstGeom prst="rect">
            <a:avLst/>
          </a:prstGeom>
        </p:spPr>
        <p:txBody>
          <a:bodyPr vert="horz" lIns="91440" tIns="45720" rIns="91440" bIns="45720" anchor="t"/>
          <a:lstStyle/>
          <a:p>
            <a:endParaRPr/>
          </a:p>
        </p:txBody>
      </p:sp>
      <p:sp>
        <p:nvSpPr>
          <p:cNvPr id="1048949" name="备注占位符 1048948"/>
          <p:cNvSpPr>
            <a:spLocks noGrp="1"/>
          </p:cNvSpPr>
          <p:nvPr>
            <p:ph type="body" idx="1"/>
          </p:nvPr>
        </p:nvSpPr>
        <p:spPr>
          <a:xfrm>
            <a:off x="709612" y="4860925"/>
            <a:ext cx="5680075" cy="4605337"/>
          </a:xfrm>
          <a:prstGeom prst="rect">
            <a:avLst/>
          </a:prstGeom>
          <a:noFill/>
          <a:ln>
            <a:noFill/>
          </a:ln>
        </p:spPr>
        <p:txBody>
          <a:bodyPr vert="horz" lIns="99048" tIns="49524" rIns="99048" bIns="49524" anchor="t"/>
          <a:lstStyle/>
          <a:p>
            <a:pPr lvl="0">
              <a:lnSpc>
                <a:spcPct val="130000"/>
              </a:lnSpc>
              <a:spcBef>
                <a:spcPts val="600"/>
              </a:spcBef>
            </a:pPr>
            <a:endParaRPr lang="zh-CN" altLang="en-US" dirty="0"/>
          </a:p>
        </p:txBody>
      </p:sp>
      <p:sp>
        <p:nvSpPr>
          <p:cNvPr id="1048950" name="文本框 1048949"/>
          <p:cNvSpPr txBox="1"/>
          <p:nvPr/>
        </p:nvSpPr>
        <p:spPr>
          <a:xfrm>
            <a:off x="4021137" y="9721850"/>
            <a:ext cx="3076575" cy="511175"/>
          </a:xfrm>
          <a:prstGeom prst="rect">
            <a:avLst/>
          </a:prstGeom>
          <a:noFill/>
          <a:ln>
            <a:noFill/>
          </a:ln>
        </p:spPr>
        <p:txBody>
          <a:bodyPr vert="horz" lIns="99048" tIns="49524" rIns="99048" bIns="49524" anchor="b"/>
          <a:lstStyle/>
          <a:p>
            <a:pPr marL="0" marR="0" lvl="0" indent="0" algn="r" defTabSz="914400" rtl="0" eaLnBrk="1" fontAlgn="base" latinLnBrk="1" hangingPunct="1">
              <a:lnSpc>
                <a:spcPct val="100000"/>
              </a:lnSpc>
              <a:spcBef>
                <a:spcPct val="0"/>
              </a:spcBef>
              <a:spcAft>
                <a:spcPct val="0"/>
              </a:spcAft>
              <a:buClrTx/>
              <a:buSzTx/>
              <a:buFontTx/>
              <a:buNone/>
              <a:defRPr/>
            </a:pPr>
            <a:fld id="{566ABCEB-ACFC-4714-9973-3DA970169C29}" type="slidenum">
              <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rPr>
              <a:t>35</a:t>
            </a:fld>
            <a:endPar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endParaRPr>
          </a:p>
        </p:txBody>
      </p:sp>
    </p:spTree>
    <p:extLst>
      <p:ext uri="{BB962C8B-B14F-4D97-AF65-F5344CB8AC3E}">
        <p14:creationId xmlns:p14="http://schemas.microsoft.com/office/powerpoint/2010/main" val="182772000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8" name="幻灯片图像占位符 1048947"/>
          <p:cNvSpPr>
            <a:spLocks noGrp="1" noRot="1" noChangeAspect="1"/>
          </p:cNvSpPr>
          <p:nvPr>
            <p:ph type="sldImg"/>
          </p:nvPr>
        </p:nvSpPr>
        <p:spPr>
          <a:xfrm>
            <a:off x="992188" y="768350"/>
            <a:ext cx="5114925" cy="3836988"/>
          </a:xfrm>
          <a:prstGeom prst="rect">
            <a:avLst/>
          </a:prstGeom>
        </p:spPr>
        <p:txBody>
          <a:bodyPr vert="horz" lIns="91440" tIns="45720" rIns="91440" bIns="45720" anchor="t"/>
          <a:lstStyle/>
          <a:p>
            <a:endParaRPr/>
          </a:p>
        </p:txBody>
      </p:sp>
      <p:sp>
        <p:nvSpPr>
          <p:cNvPr id="1048949" name="备注占位符 1048948"/>
          <p:cNvSpPr>
            <a:spLocks noGrp="1"/>
          </p:cNvSpPr>
          <p:nvPr>
            <p:ph type="body" idx="1"/>
          </p:nvPr>
        </p:nvSpPr>
        <p:spPr>
          <a:xfrm>
            <a:off x="709612" y="4860925"/>
            <a:ext cx="5680075" cy="4605337"/>
          </a:xfrm>
          <a:prstGeom prst="rect">
            <a:avLst/>
          </a:prstGeom>
          <a:noFill/>
          <a:ln>
            <a:noFill/>
          </a:ln>
        </p:spPr>
        <p:txBody>
          <a:bodyPr vert="horz" lIns="99048" tIns="49524" rIns="99048" bIns="49524" anchor="t"/>
          <a:lstStyle/>
          <a:p>
            <a:pPr lvl="0">
              <a:lnSpc>
                <a:spcPct val="130000"/>
              </a:lnSpc>
              <a:spcBef>
                <a:spcPts val="600"/>
              </a:spcBef>
            </a:pPr>
            <a:endParaRPr lang="zh-CN" altLang="en-US" dirty="0"/>
          </a:p>
        </p:txBody>
      </p:sp>
      <p:sp>
        <p:nvSpPr>
          <p:cNvPr id="1048950" name="文本框 1048949"/>
          <p:cNvSpPr txBox="1"/>
          <p:nvPr/>
        </p:nvSpPr>
        <p:spPr>
          <a:xfrm>
            <a:off x="4021137" y="9721850"/>
            <a:ext cx="3076575" cy="511175"/>
          </a:xfrm>
          <a:prstGeom prst="rect">
            <a:avLst/>
          </a:prstGeom>
          <a:noFill/>
          <a:ln>
            <a:noFill/>
          </a:ln>
        </p:spPr>
        <p:txBody>
          <a:bodyPr vert="horz" lIns="99048" tIns="49524" rIns="99048" bIns="49524" anchor="b"/>
          <a:lstStyle/>
          <a:p>
            <a:pPr marL="0" marR="0" lvl="0" indent="0" algn="r" defTabSz="914400" rtl="0" eaLnBrk="1" fontAlgn="base" latinLnBrk="1" hangingPunct="1">
              <a:lnSpc>
                <a:spcPct val="100000"/>
              </a:lnSpc>
              <a:spcBef>
                <a:spcPct val="0"/>
              </a:spcBef>
              <a:spcAft>
                <a:spcPct val="0"/>
              </a:spcAft>
              <a:buClrTx/>
              <a:buSzTx/>
              <a:buFontTx/>
              <a:buNone/>
              <a:defRPr/>
            </a:pPr>
            <a:fld id="{566ABCEB-ACFC-4714-9973-3DA970169C29}" type="slidenum">
              <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rPr>
              <a:t>36</a:t>
            </a:fld>
            <a:endPar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endParaRPr>
          </a:p>
        </p:txBody>
      </p:sp>
    </p:spTree>
    <p:extLst>
      <p:ext uri="{BB962C8B-B14F-4D97-AF65-F5344CB8AC3E}">
        <p14:creationId xmlns:p14="http://schemas.microsoft.com/office/powerpoint/2010/main" val="198782887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8" name="幻灯片图像占位符 1048947"/>
          <p:cNvSpPr>
            <a:spLocks noGrp="1" noRot="1" noChangeAspect="1"/>
          </p:cNvSpPr>
          <p:nvPr>
            <p:ph type="sldImg"/>
          </p:nvPr>
        </p:nvSpPr>
        <p:spPr>
          <a:xfrm>
            <a:off x="992188" y="768350"/>
            <a:ext cx="5114925" cy="3836988"/>
          </a:xfrm>
          <a:prstGeom prst="rect">
            <a:avLst/>
          </a:prstGeom>
        </p:spPr>
        <p:txBody>
          <a:bodyPr vert="horz" lIns="91440" tIns="45720" rIns="91440" bIns="45720" anchor="t"/>
          <a:lstStyle/>
          <a:p>
            <a:endParaRPr/>
          </a:p>
        </p:txBody>
      </p:sp>
      <p:sp>
        <p:nvSpPr>
          <p:cNvPr id="1048949" name="备注占位符 1048948"/>
          <p:cNvSpPr>
            <a:spLocks noGrp="1"/>
          </p:cNvSpPr>
          <p:nvPr>
            <p:ph type="body" idx="1"/>
          </p:nvPr>
        </p:nvSpPr>
        <p:spPr>
          <a:xfrm>
            <a:off x="709612" y="4860925"/>
            <a:ext cx="5680075" cy="4605337"/>
          </a:xfrm>
          <a:prstGeom prst="rect">
            <a:avLst/>
          </a:prstGeom>
          <a:noFill/>
          <a:ln>
            <a:noFill/>
          </a:ln>
        </p:spPr>
        <p:txBody>
          <a:bodyPr vert="horz" lIns="99048" tIns="49524" rIns="99048" bIns="49524" anchor="t"/>
          <a:lstStyle/>
          <a:p>
            <a:pPr lvl="0">
              <a:lnSpc>
                <a:spcPct val="130000"/>
              </a:lnSpc>
              <a:spcBef>
                <a:spcPts val="600"/>
              </a:spcBef>
            </a:pPr>
            <a:r>
              <a:rPr lang="zh-CN" altLang="en-US" dirty="0"/>
              <a:t>深颜色标出的是影响因素</a:t>
            </a:r>
          </a:p>
        </p:txBody>
      </p:sp>
      <p:sp>
        <p:nvSpPr>
          <p:cNvPr id="1048950" name="文本框 1048949"/>
          <p:cNvSpPr txBox="1"/>
          <p:nvPr/>
        </p:nvSpPr>
        <p:spPr>
          <a:xfrm>
            <a:off x="4021137" y="9721850"/>
            <a:ext cx="3076575" cy="511175"/>
          </a:xfrm>
          <a:prstGeom prst="rect">
            <a:avLst/>
          </a:prstGeom>
          <a:noFill/>
          <a:ln>
            <a:noFill/>
          </a:ln>
        </p:spPr>
        <p:txBody>
          <a:bodyPr vert="horz" lIns="99048" tIns="49524" rIns="99048" bIns="49524" anchor="b"/>
          <a:lstStyle/>
          <a:p>
            <a:pPr marL="0" marR="0" lvl="0" indent="0" algn="r" defTabSz="914400" rtl="0" eaLnBrk="1" fontAlgn="base" latinLnBrk="1" hangingPunct="1">
              <a:lnSpc>
                <a:spcPct val="100000"/>
              </a:lnSpc>
              <a:spcBef>
                <a:spcPct val="0"/>
              </a:spcBef>
              <a:spcAft>
                <a:spcPct val="0"/>
              </a:spcAft>
              <a:buClrTx/>
              <a:buSzTx/>
              <a:buFontTx/>
              <a:buNone/>
              <a:defRPr/>
            </a:pPr>
            <a:fld id="{566ABCEB-ACFC-4714-9973-3DA970169C29}" type="slidenum">
              <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rPr>
              <a:t>37</a:t>
            </a:fld>
            <a:endPar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endParaRPr>
          </a:p>
        </p:txBody>
      </p:sp>
    </p:spTree>
    <p:extLst>
      <p:ext uri="{BB962C8B-B14F-4D97-AF65-F5344CB8AC3E}">
        <p14:creationId xmlns:p14="http://schemas.microsoft.com/office/powerpoint/2010/main" val="363036944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8" name="幻灯片图像占位符 1048947"/>
          <p:cNvSpPr>
            <a:spLocks noGrp="1" noRot="1" noChangeAspect="1"/>
          </p:cNvSpPr>
          <p:nvPr>
            <p:ph type="sldImg"/>
          </p:nvPr>
        </p:nvSpPr>
        <p:spPr>
          <a:xfrm>
            <a:off x="992188" y="768350"/>
            <a:ext cx="5114925" cy="3836988"/>
          </a:xfrm>
          <a:prstGeom prst="rect">
            <a:avLst/>
          </a:prstGeom>
        </p:spPr>
        <p:txBody>
          <a:bodyPr vert="horz" lIns="91440" tIns="45720" rIns="91440" bIns="45720" anchor="t"/>
          <a:lstStyle/>
          <a:p>
            <a:endParaRPr/>
          </a:p>
        </p:txBody>
      </p:sp>
      <p:sp>
        <p:nvSpPr>
          <p:cNvPr id="1048949" name="备注占位符 1048948"/>
          <p:cNvSpPr>
            <a:spLocks noGrp="1"/>
          </p:cNvSpPr>
          <p:nvPr>
            <p:ph type="body" idx="1"/>
          </p:nvPr>
        </p:nvSpPr>
        <p:spPr>
          <a:xfrm>
            <a:off x="709612" y="4860925"/>
            <a:ext cx="5680075" cy="4605337"/>
          </a:xfrm>
          <a:prstGeom prst="rect">
            <a:avLst/>
          </a:prstGeom>
          <a:noFill/>
          <a:ln>
            <a:noFill/>
          </a:ln>
        </p:spPr>
        <p:txBody>
          <a:bodyPr vert="horz" lIns="99048" tIns="49524" rIns="99048" bIns="49524" anchor="t"/>
          <a:lstStyle/>
          <a:p>
            <a:pPr lvl="0">
              <a:lnSpc>
                <a:spcPct val="130000"/>
              </a:lnSpc>
              <a:spcBef>
                <a:spcPts val="600"/>
              </a:spcBef>
            </a:pPr>
            <a:endParaRPr lang="zh-CN" altLang="en-US" dirty="0"/>
          </a:p>
        </p:txBody>
      </p:sp>
      <p:sp>
        <p:nvSpPr>
          <p:cNvPr id="1048950" name="文本框 1048949"/>
          <p:cNvSpPr txBox="1"/>
          <p:nvPr/>
        </p:nvSpPr>
        <p:spPr>
          <a:xfrm>
            <a:off x="4021137" y="9721850"/>
            <a:ext cx="3076575" cy="511175"/>
          </a:xfrm>
          <a:prstGeom prst="rect">
            <a:avLst/>
          </a:prstGeom>
          <a:noFill/>
          <a:ln>
            <a:noFill/>
          </a:ln>
        </p:spPr>
        <p:txBody>
          <a:bodyPr vert="horz" lIns="99048" tIns="49524" rIns="99048" bIns="49524" anchor="b"/>
          <a:lstStyle/>
          <a:p>
            <a:pPr marL="0" marR="0" lvl="0" indent="0" algn="r" defTabSz="914400" rtl="0" eaLnBrk="1" fontAlgn="base" latinLnBrk="1" hangingPunct="1">
              <a:lnSpc>
                <a:spcPct val="100000"/>
              </a:lnSpc>
              <a:spcBef>
                <a:spcPct val="0"/>
              </a:spcBef>
              <a:spcAft>
                <a:spcPct val="0"/>
              </a:spcAft>
              <a:buClrTx/>
              <a:buSzTx/>
              <a:buFontTx/>
              <a:buNone/>
              <a:defRPr/>
            </a:pPr>
            <a:fld id="{566ABCEB-ACFC-4714-9973-3DA970169C29}" type="slidenum">
              <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rPr>
              <a:t>38</a:t>
            </a:fld>
            <a:endPar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endParaRPr>
          </a:p>
        </p:txBody>
      </p:sp>
    </p:spTree>
    <p:extLst>
      <p:ext uri="{BB962C8B-B14F-4D97-AF65-F5344CB8AC3E}">
        <p14:creationId xmlns:p14="http://schemas.microsoft.com/office/powerpoint/2010/main" val="1662894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8" name="幻灯片图像占位符 1048947"/>
          <p:cNvSpPr>
            <a:spLocks noGrp="1" noRot="1" noChangeAspect="1"/>
          </p:cNvSpPr>
          <p:nvPr>
            <p:ph type="sldImg"/>
          </p:nvPr>
        </p:nvSpPr>
        <p:spPr>
          <a:xfrm>
            <a:off x="992188" y="768350"/>
            <a:ext cx="5114925" cy="3836988"/>
          </a:xfrm>
          <a:prstGeom prst="rect">
            <a:avLst/>
          </a:prstGeom>
        </p:spPr>
        <p:txBody>
          <a:bodyPr vert="horz" lIns="91440" tIns="45720" rIns="91440" bIns="45720" anchor="t"/>
          <a:lstStyle/>
          <a:p>
            <a:endParaRPr/>
          </a:p>
        </p:txBody>
      </p:sp>
      <p:sp>
        <p:nvSpPr>
          <p:cNvPr id="1048949" name="备注占位符 1048948"/>
          <p:cNvSpPr>
            <a:spLocks noGrp="1"/>
          </p:cNvSpPr>
          <p:nvPr>
            <p:ph type="body" idx="1"/>
          </p:nvPr>
        </p:nvSpPr>
        <p:spPr>
          <a:xfrm>
            <a:off x="709612" y="4860925"/>
            <a:ext cx="5680075" cy="4605337"/>
          </a:xfrm>
          <a:prstGeom prst="rect">
            <a:avLst/>
          </a:prstGeom>
          <a:noFill/>
          <a:ln>
            <a:noFill/>
          </a:ln>
        </p:spPr>
        <p:txBody>
          <a:bodyPr vert="horz" lIns="99048" tIns="49524" rIns="99048" bIns="49524" anchor="t"/>
          <a:lstStyle/>
          <a:p>
            <a:pPr lvl="0">
              <a:lnSpc>
                <a:spcPct val="130000"/>
              </a:lnSpc>
              <a:spcBef>
                <a:spcPts val="600"/>
              </a:spcBef>
            </a:pPr>
            <a:endParaRPr lang="zh-CN" altLang="en-US" dirty="0"/>
          </a:p>
        </p:txBody>
      </p:sp>
      <p:sp>
        <p:nvSpPr>
          <p:cNvPr id="1048950" name="文本框 1048949"/>
          <p:cNvSpPr txBox="1"/>
          <p:nvPr/>
        </p:nvSpPr>
        <p:spPr>
          <a:xfrm>
            <a:off x="4021137" y="9721850"/>
            <a:ext cx="3076575" cy="511175"/>
          </a:xfrm>
          <a:prstGeom prst="rect">
            <a:avLst/>
          </a:prstGeom>
          <a:noFill/>
          <a:ln>
            <a:noFill/>
          </a:ln>
        </p:spPr>
        <p:txBody>
          <a:bodyPr vert="horz" lIns="99048" tIns="49524" rIns="99048" bIns="49524" anchor="b"/>
          <a:lstStyle/>
          <a:p>
            <a:pPr marL="0" marR="0" lvl="0" indent="0" algn="r" defTabSz="914400" rtl="0" eaLnBrk="1" fontAlgn="base" latinLnBrk="1" hangingPunct="1">
              <a:lnSpc>
                <a:spcPct val="100000"/>
              </a:lnSpc>
              <a:spcBef>
                <a:spcPct val="0"/>
              </a:spcBef>
              <a:spcAft>
                <a:spcPct val="0"/>
              </a:spcAft>
              <a:buClrTx/>
              <a:buSzTx/>
              <a:buFontTx/>
              <a:buNone/>
              <a:defRPr/>
            </a:pPr>
            <a:fld id="{566ABCEB-ACFC-4714-9973-3DA970169C29}" type="slidenum">
              <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rPr>
              <a:t>39</a:t>
            </a:fld>
            <a:endPar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endParaRPr>
          </a:p>
        </p:txBody>
      </p:sp>
    </p:spTree>
    <p:extLst>
      <p:ext uri="{BB962C8B-B14F-4D97-AF65-F5344CB8AC3E}">
        <p14:creationId xmlns:p14="http://schemas.microsoft.com/office/powerpoint/2010/main" val="89173709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8" name="幻灯片图像占位符 1048947"/>
          <p:cNvSpPr>
            <a:spLocks noGrp="1" noRot="1" noChangeAspect="1"/>
          </p:cNvSpPr>
          <p:nvPr>
            <p:ph type="sldImg"/>
          </p:nvPr>
        </p:nvSpPr>
        <p:spPr>
          <a:xfrm>
            <a:off x="992188" y="768350"/>
            <a:ext cx="5114925" cy="3836988"/>
          </a:xfrm>
          <a:prstGeom prst="rect">
            <a:avLst/>
          </a:prstGeom>
        </p:spPr>
        <p:txBody>
          <a:bodyPr vert="horz" lIns="91440" tIns="45720" rIns="91440" bIns="45720" anchor="t"/>
          <a:lstStyle/>
          <a:p>
            <a:endParaRPr/>
          </a:p>
        </p:txBody>
      </p:sp>
      <p:sp>
        <p:nvSpPr>
          <p:cNvPr id="1048949" name="备注占位符 1048948"/>
          <p:cNvSpPr>
            <a:spLocks noGrp="1"/>
          </p:cNvSpPr>
          <p:nvPr>
            <p:ph type="body" idx="1"/>
          </p:nvPr>
        </p:nvSpPr>
        <p:spPr>
          <a:xfrm>
            <a:off x="709612" y="4860925"/>
            <a:ext cx="5680075" cy="4605337"/>
          </a:xfrm>
          <a:prstGeom prst="rect">
            <a:avLst/>
          </a:prstGeom>
          <a:noFill/>
          <a:ln>
            <a:noFill/>
          </a:ln>
        </p:spPr>
        <p:txBody>
          <a:bodyPr vert="horz" lIns="99048" tIns="49524" rIns="99048" bIns="49524" anchor="t"/>
          <a:lstStyle/>
          <a:p>
            <a:pPr lvl="0">
              <a:lnSpc>
                <a:spcPct val="130000"/>
              </a:lnSpc>
              <a:spcBef>
                <a:spcPts val="600"/>
              </a:spcBef>
            </a:pPr>
            <a:endParaRPr lang="zh-CN" altLang="en-US" dirty="0"/>
          </a:p>
        </p:txBody>
      </p:sp>
      <p:sp>
        <p:nvSpPr>
          <p:cNvPr id="1048950" name="文本框 1048949"/>
          <p:cNvSpPr txBox="1"/>
          <p:nvPr/>
        </p:nvSpPr>
        <p:spPr>
          <a:xfrm>
            <a:off x="4021137" y="9721850"/>
            <a:ext cx="3076575" cy="511175"/>
          </a:xfrm>
          <a:prstGeom prst="rect">
            <a:avLst/>
          </a:prstGeom>
          <a:noFill/>
          <a:ln>
            <a:noFill/>
          </a:ln>
        </p:spPr>
        <p:txBody>
          <a:bodyPr vert="horz" lIns="99048" tIns="49524" rIns="99048" bIns="49524" anchor="b"/>
          <a:lstStyle/>
          <a:p>
            <a:pPr marL="0" marR="0" lvl="0" indent="0" algn="r" defTabSz="914400" rtl="0" eaLnBrk="1" fontAlgn="base" latinLnBrk="1" hangingPunct="1">
              <a:lnSpc>
                <a:spcPct val="100000"/>
              </a:lnSpc>
              <a:spcBef>
                <a:spcPct val="0"/>
              </a:spcBef>
              <a:spcAft>
                <a:spcPct val="0"/>
              </a:spcAft>
              <a:buClrTx/>
              <a:buSzTx/>
              <a:buFontTx/>
              <a:buNone/>
              <a:defRPr/>
            </a:pPr>
            <a:fld id="{566ABCEB-ACFC-4714-9973-3DA970169C29}" type="slidenum">
              <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rPr>
              <a:t>40</a:t>
            </a:fld>
            <a:endPar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endParaRPr>
          </a:p>
        </p:txBody>
      </p:sp>
    </p:spTree>
    <p:extLst>
      <p:ext uri="{BB962C8B-B14F-4D97-AF65-F5344CB8AC3E}">
        <p14:creationId xmlns:p14="http://schemas.microsoft.com/office/powerpoint/2010/main" val="210731720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8" name="幻灯片图像占位符 1048947"/>
          <p:cNvSpPr>
            <a:spLocks noGrp="1" noRot="1" noChangeAspect="1"/>
          </p:cNvSpPr>
          <p:nvPr>
            <p:ph type="sldImg"/>
          </p:nvPr>
        </p:nvSpPr>
        <p:spPr>
          <a:xfrm>
            <a:off x="992188" y="768350"/>
            <a:ext cx="5114925" cy="3836988"/>
          </a:xfrm>
          <a:prstGeom prst="rect">
            <a:avLst/>
          </a:prstGeom>
        </p:spPr>
        <p:txBody>
          <a:bodyPr vert="horz" lIns="91440" tIns="45720" rIns="91440" bIns="45720" anchor="t"/>
          <a:lstStyle/>
          <a:p>
            <a:endParaRPr/>
          </a:p>
        </p:txBody>
      </p:sp>
      <p:sp>
        <p:nvSpPr>
          <p:cNvPr id="1048949" name="备注占位符 1048948"/>
          <p:cNvSpPr>
            <a:spLocks noGrp="1"/>
          </p:cNvSpPr>
          <p:nvPr>
            <p:ph type="body" idx="1"/>
          </p:nvPr>
        </p:nvSpPr>
        <p:spPr>
          <a:xfrm>
            <a:off x="709612" y="4860925"/>
            <a:ext cx="5680075" cy="4605337"/>
          </a:xfrm>
          <a:prstGeom prst="rect">
            <a:avLst/>
          </a:prstGeom>
          <a:noFill/>
          <a:ln>
            <a:noFill/>
          </a:ln>
        </p:spPr>
        <p:txBody>
          <a:bodyPr vert="horz" lIns="99048" tIns="49524" rIns="99048" bIns="49524" anchor="t"/>
          <a:lstStyle/>
          <a:p>
            <a:pPr lvl="0">
              <a:lnSpc>
                <a:spcPct val="130000"/>
              </a:lnSpc>
              <a:spcBef>
                <a:spcPts val="600"/>
              </a:spcBef>
            </a:pPr>
            <a:endParaRPr lang="zh-CN" altLang="en-US" dirty="0"/>
          </a:p>
        </p:txBody>
      </p:sp>
      <p:sp>
        <p:nvSpPr>
          <p:cNvPr id="1048950" name="文本框 1048949"/>
          <p:cNvSpPr txBox="1"/>
          <p:nvPr/>
        </p:nvSpPr>
        <p:spPr>
          <a:xfrm>
            <a:off x="4021137" y="9721850"/>
            <a:ext cx="3076575" cy="511175"/>
          </a:xfrm>
          <a:prstGeom prst="rect">
            <a:avLst/>
          </a:prstGeom>
          <a:noFill/>
          <a:ln>
            <a:noFill/>
          </a:ln>
        </p:spPr>
        <p:txBody>
          <a:bodyPr vert="horz" lIns="99048" tIns="49524" rIns="99048" bIns="49524" anchor="b"/>
          <a:lstStyle/>
          <a:p>
            <a:pPr marL="0" marR="0" lvl="0" indent="0" algn="r" defTabSz="914400" rtl="0" eaLnBrk="1" fontAlgn="base" latinLnBrk="1" hangingPunct="1">
              <a:lnSpc>
                <a:spcPct val="100000"/>
              </a:lnSpc>
              <a:spcBef>
                <a:spcPct val="0"/>
              </a:spcBef>
              <a:spcAft>
                <a:spcPct val="0"/>
              </a:spcAft>
              <a:buClrTx/>
              <a:buSzTx/>
              <a:buFontTx/>
              <a:buNone/>
              <a:defRPr/>
            </a:pPr>
            <a:fld id="{566ABCEB-ACFC-4714-9973-3DA970169C29}" type="slidenum">
              <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rPr>
              <a:t>41</a:t>
            </a:fld>
            <a:endPar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endParaRPr>
          </a:p>
        </p:txBody>
      </p:sp>
    </p:spTree>
    <p:extLst>
      <p:ext uri="{BB962C8B-B14F-4D97-AF65-F5344CB8AC3E}">
        <p14:creationId xmlns:p14="http://schemas.microsoft.com/office/powerpoint/2010/main" val="84693977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8" name="幻灯片图像占位符 1048947"/>
          <p:cNvSpPr>
            <a:spLocks noGrp="1" noRot="1" noChangeAspect="1"/>
          </p:cNvSpPr>
          <p:nvPr>
            <p:ph type="sldImg"/>
          </p:nvPr>
        </p:nvSpPr>
        <p:spPr>
          <a:xfrm>
            <a:off x="992188" y="768350"/>
            <a:ext cx="5114925" cy="3836988"/>
          </a:xfrm>
          <a:prstGeom prst="rect">
            <a:avLst/>
          </a:prstGeom>
        </p:spPr>
        <p:txBody>
          <a:bodyPr vert="horz" lIns="91440" tIns="45720" rIns="91440" bIns="45720" anchor="t"/>
          <a:lstStyle/>
          <a:p>
            <a:endParaRPr/>
          </a:p>
        </p:txBody>
      </p:sp>
      <p:sp>
        <p:nvSpPr>
          <p:cNvPr id="1048949" name="备注占位符 1048948"/>
          <p:cNvSpPr>
            <a:spLocks noGrp="1"/>
          </p:cNvSpPr>
          <p:nvPr>
            <p:ph type="body" idx="1"/>
          </p:nvPr>
        </p:nvSpPr>
        <p:spPr>
          <a:xfrm>
            <a:off x="709612" y="4860925"/>
            <a:ext cx="5680075" cy="4605337"/>
          </a:xfrm>
          <a:prstGeom prst="rect">
            <a:avLst/>
          </a:prstGeom>
          <a:noFill/>
          <a:ln>
            <a:noFill/>
          </a:ln>
        </p:spPr>
        <p:txBody>
          <a:bodyPr vert="horz" lIns="99048" tIns="49524" rIns="99048" bIns="49524" anchor="t"/>
          <a:lstStyle/>
          <a:p>
            <a:pPr lvl="0">
              <a:lnSpc>
                <a:spcPct val="130000"/>
              </a:lnSpc>
              <a:spcBef>
                <a:spcPts val="600"/>
              </a:spcBef>
            </a:pPr>
            <a:endParaRPr lang="zh-CN" altLang="en-US" dirty="0"/>
          </a:p>
        </p:txBody>
      </p:sp>
      <p:sp>
        <p:nvSpPr>
          <p:cNvPr id="1048950" name="文本框 1048949"/>
          <p:cNvSpPr txBox="1"/>
          <p:nvPr/>
        </p:nvSpPr>
        <p:spPr>
          <a:xfrm>
            <a:off x="4021137" y="9721850"/>
            <a:ext cx="3076575" cy="511175"/>
          </a:xfrm>
          <a:prstGeom prst="rect">
            <a:avLst/>
          </a:prstGeom>
          <a:noFill/>
          <a:ln>
            <a:noFill/>
          </a:ln>
        </p:spPr>
        <p:txBody>
          <a:bodyPr vert="horz" lIns="99048" tIns="49524" rIns="99048" bIns="49524" anchor="b"/>
          <a:lstStyle/>
          <a:p>
            <a:pPr marL="0" marR="0" lvl="0" indent="0" algn="r" defTabSz="914400" rtl="0" eaLnBrk="1" fontAlgn="base" latinLnBrk="1" hangingPunct="1">
              <a:lnSpc>
                <a:spcPct val="100000"/>
              </a:lnSpc>
              <a:spcBef>
                <a:spcPct val="0"/>
              </a:spcBef>
              <a:spcAft>
                <a:spcPct val="0"/>
              </a:spcAft>
              <a:buClrTx/>
              <a:buSzTx/>
              <a:buFontTx/>
              <a:buNone/>
              <a:defRPr/>
            </a:pPr>
            <a:fld id="{566ABCEB-ACFC-4714-9973-3DA970169C29}" type="slidenum">
              <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rPr>
              <a:t>42</a:t>
            </a:fld>
            <a:endPar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endParaRPr>
          </a:p>
        </p:txBody>
      </p:sp>
    </p:spTree>
    <p:extLst>
      <p:ext uri="{BB962C8B-B14F-4D97-AF65-F5344CB8AC3E}">
        <p14:creationId xmlns:p14="http://schemas.microsoft.com/office/powerpoint/2010/main" val="26707352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93" name="幻灯片图像占位符 1048592"/>
          <p:cNvSpPr>
            <a:spLocks noGrp="1" noRot="1" noChangeAspect="1"/>
          </p:cNvSpPr>
          <p:nvPr>
            <p:ph type="sldImg"/>
          </p:nvPr>
        </p:nvSpPr>
        <p:spPr>
          <a:xfrm>
            <a:off x="992188" y="768350"/>
            <a:ext cx="5114925" cy="3836988"/>
          </a:xfrm>
          <a:prstGeom prst="rect">
            <a:avLst/>
          </a:prstGeom>
        </p:spPr>
        <p:txBody>
          <a:bodyPr vert="horz" lIns="91440" tIns="45720" rIns="91440" bIns="45720" anchor="t"/>
          <a:lstStyle/>
          <a:p>
            <a:endParaRPr/>
          </a:p>
        </p:txBody>
      </p:sp>
      <p:sp>
        <p:nvSpPr>
          <p:cNvPr id="1048594" name="备注占位符 1048593"/>
          <p:cNvSpPr>
            <a:spLocks noGrp="1"/>
          </p:cNvSpPr>
          <p:nvPr>
            <p:ph type="body" idx="1"/>
          </p:nvPr>
        </p:nvSpPr>
        <p:spPr>
          <a:xfrm>
            <a:off x="709612" y="4860925"/>
            <a:ext cx="5680075" cy="4605337"/>
          </a:xfrm>
          <a:prstGeom prst="rect">
            <a:avLst/>
          </a:prstGeom>
          <a:noFill/>
          <a:ln>
            <a:noFill/>
          </a:ln>
        </p:spPr>
        <p:txBody>
          <a:bodyPr vert="horz" lIns="99048" tIns="49524" rIns="99048" bIns="49524" anchor="t"/>
          <a:lstStyle/>
          <a:p>
            <a:endParaRPr lang="zh-CN" altLang="en-US" dirty="0"/>
          </a:p>
        </p:txBody>
      </p:sp>
      <p:sp>
        <p:nvSpPr>
          <p:cNvPr id="1048595" name="文本框 1048594"/>
          <p:cNvSpPr txBox="1"/>
          <p:nvPr/>
        </p:nvSpPr>
        <p:spPr>
          <a:xfrm>
            <a:off x="4021137" y="9721850"/>
            <a:ext cx="3076575" cy="511175"/>
          </a:xfrm>
          <a:prstGeom prst="rect">
            <a:avLst/>
          </a:prstGeom>
          <a:noFill/>
          <a:ln>
            <a:noFill/>
          </a:ln>
        </p:spPr>
        <p:txBody>
          <a:bodyPr vert="horz" lIns="99048" tIns="49524" rIns="99048" bIns="49524" anchor="b"/>
          <a:lstStyle/>
          <a:p>
            <a:pPr lvl="0" algn="r" eaLnBrk="1" latinLnBrk="1" hangingPunct="1">
              <a:buNone/>
            </a:pPr>
            <a:fld id="{566ABCEB-ACFC-4714-9973-3DA970169C29}" type="slidenum">
              <a:rPr lang="zh-CN" altLang="zh-CN" sz="1300"/>
              <a:t>7</a:t>
            </a:fld>
            <a:endParaRPr lang="zh-CN" altLang="zh-CN" sz="1300"/>
          </a:p>
        </p:txBody>
      </p:sp>
    </p:spTree>
    <p:extLst>
      <p:ext uri="{BB962C8B-B14F-4D97-AF65-F5344CB8AC3E}">
        <p14:creationId xmlns:p14="http://schemas.microsoft.com/office/powerpoint/2010/main" val="91064788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8" name="幻灯片图像占位符 1048947"/>
          <p:cNvSpPr>
            <a:spLocks noGrp="1" noRot="1" noChangeAspect="1"/>
          </p:cNvSpPr>
          <p:nvPr>
            <p:ph type="sldImg"/>
          </p:nvPr>
        </p:nvSpPr>
        <p:spPr>
          <a:xfrm>
            <a:off x="992188" y="768350"/>
            <a:ext cx="5114925" cy="3836988"/>
          </a:xfrm>
          <a:prstGeom prst="rect">
            <a:avLst/>
          </a:prstGeom>
        </p:spPr>
        <p:txBody>
          <a:bodyPr vert="horz" lIns="91440" tIns="45720" rIns="91440" bIns="45720" anchor="t"/>
          <a:lstStyle/>
          <a:p>
            <a:endParaRPr/>
          </a:p>
        </p:txBody>
      </p:sp>
      <p:sp>
        <p:nvSpPr>
          <p:cNvPr id="1048949" name="备注占位符 1048948"/>
          <p:cNvSpPr>
            <a:spLocks noGrp="1"/>
          </p:cNvSpPr>
          <p:nvPr>
            <p:ph type="body" idx="1"/>
          </p:nvPr>
        </p:nvSpPr>
        <p:spPr>
          <a:xfrm>
            <a:off x="709612" y="4860925"/>
            <a:ext cx="5680075" cy="4605337"/>
          </a:xfrm>
          <a:prstGeom prst="rect">
            <a:avLst/>
          </a:prstGeom>
          <a:noFill/>
          <a:ln>
            <a:noFill/>
          </a:ln>
        </p:spPr>
        <p:txBody>
          <a:bodyPr vert="horz" lIns="99048" tIns="49524" rIns="99048" bIns="49524" anchor="t"/>
          <a:lstStyle/>
          <a:p>
            <a:pPr lvl="0">
              <a:lnSpc>
                <a:spcPct val="130000"/>
              </a:lnSpc>
              <a:spcBef>
                <a:spcPts val="600"/>
              </a:spcBef>
            </a:pPr>
            <a:endParaRPr lang="zh-CN" altLang="en-US" dirty="0"/>
          </a:p>
        </p:txBody>
      </p:sp>
      <p:sp>
        <p:nvSpPr>
          <p:cNvPr id="1048950" name="文本框 1048949"/>
          <p:cNvSpPr txBox="1"/>
          <p:nvPr/>
        </p:nvSpPr>
        <p:spPr>
          <a:xfrm>
            <a:off x="4021137" y="9721850"/>
            <a:ext cx="3076575" cy="511175"/>
          </a:xfrm>
          <a:prstGeom prst="rect">
            <a:avLst/>
          </a:prstGeom>
          <a:noFill/>
          <a:ln>
            <a:noFill/>
          </a:ln>
        </p:spPr>
        <p:txBody>
          <a:bodyPr vert="horz" lIns="99048" tIns="49524" rIns="99048" bIns="49524" anchor="b"/>
          <a:lstStyle/>
          <a:p>
            <a:pPr marL="0" marR="0" lvl="0" indent="0" algn="r" defTabSz="914400" rtl="0" eaLnBrk="1" fontAlgn="base" latinLnBrk="1" hangingPunct="1">
              <a:lnSpc>
                <a:spcPct val="100000"/>
              </a:lnSpc>
              <a:spcBef>
                <a:spcPct val="0"/>
              </a:spcBef>
              <a:spcAft>
                <a:spcPct val="0"/>
              </a:spcAft>
              <a:buClrTx/>
              <a:buSzTx/>
              <a:buFontTx/>
              <a:buNone/>
              <a:defRPr/>
            </a:pPr>
            <a:fld id="{566ABCEB-ACFC-4714-9973-3DA970169C29}" type="slidenum">
              <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rPr>
              <a:t>43</a:t>
            </a:fld>
            <a:endPar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endParaRPr>
          </a:p>
        </p:txBody>
      </p:sp>
    </p:spTree>
    <p:extLst>
      <p:ext uri="{BB962C8B-B14F-4D97-AF65-F5344CB8AC3E}">
        <p14:creationId xmlns:p14="http://schemas.microsoft.com/office/powerpoint/2010/main" val="247891142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8" name="幻灯片图像占位符 1048947"/>
          <p:cNvSpPr>
            <a:spLocks noGrp="1" noRot="1" noChangeAspect="1"/>
          </p:cNvSpPr>
          <p:nvPr>
            <p:ph type="sldImg"/>
          </p:nvPr>
        </p:nvSpPr>
        <p:spPr>
          <a:xfrm>
            <a:off x="992188" y="768350"/>
            <a:ext cx="5114925" cy="3836988"/>
          </a:xfrm>
          <a:prstGeom prst="rect">
            <a:avLst/>
          </a:prstGeom>
        </p:spPr>
        <p:txBody>
          <a:bodyPr vert="horz" lIns="91440" tIns="45720" rIns="91440" bIns="45720" anchor="t"/>
          <a:lstStyle/>
          <a:p>
            <a:endParaRPr/>
          </a:p>
        </p:txBody>
      </p:sp>
      <p:sp>
        <p:nvSpPr>
          <p:cNvPr id="1048949" name="备注占位符 1048948"/>
          <p:cNvSpPr>
            <a:spLocks noGrp="1"/>
          </p:cNvSpPr>
          <p:nvPr>
            <p:ph type="body" idx="1"/>
          </p:nvPr>
        </p:nvSpPr>
        <p:spPr>
          <a:xfrm>
            <a:off x="709612" y="4860925"/>
            <a:ext cx="5680075" cy="4605337"/>
          </a:xfrm>
          <a:prstGeom prst="rect">
            <a:avLst/>
          </a:prstGeom>
          <a:noFill/>
          <a:ln>
            <a:noFill/>
          </a:ln>
        </p:spPr>
        <p:txBody>
          <a:bodyPr vert="horz" lIns="99048" tIns="49524" rIns="99048" bIns="49524" anchor="t"/>
          <a:lstStyle/>
          <a:p>
            <a:pPr lvl="0">
              <a:lnSpc>
                <a:spcPct val="130000"/>
              </a:lnSpc>
              <a:spcBef>
                <a:spcPts val="600"/>
              </a:spcBef>
            </a:pPr>
            <a:endParaRPr lang="zh-CN" altLang="en-US" dirty="0"/>
          </a:p>
        </p:txBody>
      </p:sp>
      <p:sp>
        <p:nvSpPr>
          <p:cNvPr id="1048950" name="文本框 1048949"/>
          <p:cNvSpPr txBox="1"/>
          <p:nvPr/>
        </p:nvSpPr>
        <p:spPr>
          <a:xfrm>
            <a:off x="4021137" y="9721850"/>
            <a:ext cx="3076575" cy="511175"/>
          </a:xfrm>
          <a:prstGeom prst="rect">
            <a:avLst/>
          </a:prstGeom>
          <a:noFill/>
          <a:ln>
            <a:noFill/>
          </a:ln>
        </p:spPr>
        <p:txBody>
          <a:bodyPr vert="horz" lIns="99048" tIns="49524" rIns="99048" bIns="49524" anchor="b"/>
          <a:lstStyle/>
          <a:p>
            <a:pPr marL="0" marR="0" lvl="0" indent="0" algn="r" defTabSz="914400" rtl="0" eaLnBrk="1" fontAlgn="base" latinLnBrk="1" hangingPunct="1">
              <a:lnSpc>
                <a:spcPct val="100000"/>
              </a:lnSpc>
              <a:spcBef>
                <a:spcPct val="0"/>
              </a:spcBef>
              <a:spcAft>
                <a:spcPct val="0"/>
              </a:spcAft>
              <a:buClrTx/>
              <a:buSzTx/>
              <a:buFontTx/>
              <a:buNone/>
              <a:defRPr/>
            </a:pPr>
            <a:fld id="{566ABCEB-ACFC-4714-9973-3DA970169C29}" type="slidenum">
              <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rPr>
              <a:t>44</a:t>
            </a:fld>
            <a:endPar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endParaRPr>
          </a:p>
        </p:txBody>
      </p:sp>
    </p:spTree>
    <p:extLst>
      <p:ext uri="{BB962C8B-B14F-4D97-AF65-F5344CB8AC3E}">
        <p14:creationId xmlns:p14="http://schemas.microsoft.com/office/powerpoint/2010/main" val="306765218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8" name="幻灯片图像占位符 1048947"/>
          <p:cNvSpPr>
            <a:spLocks noGrp="1" noRot="1" noChangeAspect="1"/>
          </p:cNvSpPr>
          <p:nvPr>
            <p:ph type="sldImg"/>
          </p:nvPr>
        </p:nvSpPr>
        <p:spPr>
          <a:xfrm>
            <a:off x="992188" y="768350"/>
            <a:ext cx="5114925" cy="3836988"/>
          </a:xfrm>
          <a:prstGeom prst="rect">
            <a:avLst/>
          </a:prstGeom>
        </p:spPr>
        <p:txBody>
          <a:bodyPr vert="horz" lIns="91440" tIns="45720" rIns="91440" bIns="45720" anchor="t"/>
          <a:lstStyle/>
          <a:p>
            <a:endParaRPr/>
          </a:p>
        </p:txBody>
      </p:sp>
      <p:sp>
        <p:nvSpPr>
          <p:cNvPr id="1048949" name="备注占位符 1048948"/>
          <p:cNvSpPr>
            <a:spLocks noGrp="1"/>
          </p:cNvSpPr>
          <p:nvPr>
            <p:ph type="body" idx="1"/>
          </p:nvPr>
        </p:nvSpPr>
        <p:spPr>
          <a:xfrm>
            <a:off x="709612" y="4860925"/>
            <a:ext cx="5680075" cy="4605337"/>
          </a:xfrm>
          <a:prstGeom prst="rect">
            <a:avLst/>
          </a:prstGeom>
          <a:noFill/>
          <a:ln>
            <a:noFill/>
          </a:ln>
        </p:spPr>
        <p:txBody>
          <a:bodyPr vert="horz" lIns="99048" tIns="49524" rIns="99048" bIns="49524" anchor="t"/>
          <a:lstStyle/>
          <a:p>
            <a:pPr lvl="0">
              <a:lnSpc>
                <a:spcPct val="130000"/>
              </a:lnSpc>
              <a:spcBef>
                <a:spcPts val="600"/>
              </a:spcBef>
            </a:pPr>
            <a:endParaRPr lang="zh-CN" altLang="en-US" dirty="0"/>
          </a:p>
        </p:txBody>
      </p:sp>
      <p:sp>
        <p:nvSpPr>
          <p:cNvPr id="1048950" name="文本框 1048949"/>
          <p:cNvSpPr txBox="1"/>
          <p:nvPr/>
        </p:nvSpPr>
        <p:spPr>
          <a:xfrm>
            <a:off x="4021137" y="9721850"/>
            <a:ext cx="3076575" cy="511175"/>
          </a:xfrm>
          <a:prstGeom prst="rect">
            <a:avLst/>
          </a:prstGeom>
          <a:noFill/>
          <a:ln>
            <a:noFill/>
          </a:ln>
        </p:spPr>
        <p:txBody>
          <a:bodyPr vert="horz" lIns="99048" tIns="49524" rIns="99048" bIns="49524" anchor="b"/>
          <a:lstStyle/>
          <a:p>
            <a:pPr marL="0" marR="0" lvl="0" indent="0" algn="r" defTabSz="914400" rtl="0" eaLnBrk="1" fontAlgn="base" latinLnBrk="1" hangingPunct="1">
              <a:lnSpc>
                <a:spcPct val="100000"/>
              </a:lnSpc>
              <a:spcBef>
                <a:spcPct val="0"/>
              </a:spcBef>
              <a:spcAft>
                <a:spcPct val="0"/>
              </a:spcAft>
              <a:buClrTx/>
              <a:buSzTx/>
              <a:buFontTx/>
              <a:buNone/>
              <a:defRPr/>
            </a:pPr>
            <a:fld id="{566ABCEB-ACFC-4714-9973-3DA970169C29}" type="slidenum">
              <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rPr>
              <a:t>45</a:t>
            </a:fld>
            <a:endPar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endParaRPr>
          </a:p>
        </p:txBody>
      </p:sp>
    </p:spTree>
    <p:extLst>
      <p:ext uri="{BB962C8B-B14F-4D97-AF65-F5344CB8AC3E}">
        <p14:creationId xmlns:p14="http://schemas.microsoft.com/office/powerpoint/2010/main" val="42590829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8" name="幻灯片图像占位符 1048947"/>
          <p:cNvSpPr>
            <a:spLocks noGrp="1" noRot="1" noChangeAspect="1"/>
          </p:cNvSpPr>
          <p:nvPr>
            <p:ph type="sldImg"/>
          </p:nvPr>
        </p:nvSpPr>
        <p:spPr>
          <a:xfrm>
            <a:off x="992188" y="768350"/>
            <a:ext cx="5114925" cy="3836988"/>
          </a:xfrm>
          <a:prstGeom prst="rect">
            <a:avLst/>
          </a:prstGeom>
        </p:spPr>
        <p:txBody>
          <a:bodyPr vert="horz" lIns="91440" tIns="45720" rIns="91440" bIns="45720" anchor="t"/>
          <a:lstStyle/>
          <a:p>
            <a:endParaRPr/>
          </a:p>
        </p:txBody>
      </p:sp>
      <p:sp>
        <p:nvSpPr>
          <p:cNvPr id="1048949" name="备注占位符 1048948"/>
          <p:cNvSpPr>
            <a:spLocks noGrp="1"/>
          </p:cNvSpPr>
          <p:nvPr>
            <p:ph type="body" idx="1"/>
          </p:nvPr>
        </p:nvSpPr>
        <p:spPr>
          <a:xfrm>
            <a:off x="709612" y="4860925"/>
            <a:ext cx="5680075" cy="4605337"/>
          </a:xfrm>
          <a:prstGeom prst="rect">
            <a:avLst/>
          </a:prstGeom>
          <a:noFill/>
          <a:ln>
            <a:noFill/>
          </a:ln>
        </p:spPr>
        <p:txBody>
          <a:bodyPr vert="horz" lIns="99048" tIns="49524" rIns="99048" bIns="49524" anchor="t"/>
          <a:lstStyle/>
          <a:p>
            <a:pPr lvl="0">
              <a:lnSpc>
                <a:spcPct val="130000"/>
              </a:lnSpc>
              <a:spcBef>
                <a:spcPts val="600"/>
              </a:spcBef>
            </a:pPr>
            <a:endParaRPr lang="zh-CN" altLang="en-US" dirty="0"/>
          </a:p>
        </p:txBody>
      </p:sp>
      <p:sp>
        <p:nvSpPr>
          <p:cNvPr id="1048950" name="文本框 1048949"/>
          <p:cNvSpPr txBox="1"/>
          <p:nvPr/>
        </p:nvSpPr>
        <p:spPr>
          <a:xfrm>
            <a:off x="4021137" y="9721850"/>
            <a:ext cx="3076575" cy="511175"/>
          </a:xfrm>
          <a:prstGeom prst="rect">
            <a:avLst/>
          </a:prstGeom>
          <a:noFill/>
          <a:ln>
            <a:noFill/>
          </a:ln>
        </p:spPr>
        <p:txBody>
          <a:bodyPr vert="horz" lIns="99048" tIns="49524" rIns="99048" bIns="49524" anchor="b"/>
          <a:lstStyle/>
          <a:p>
            <a:pPr marL="0" marR="0" lvl="0" indent="0" algn="r" defTabSz="914400" rtl="0" eaLnBrk="1" fontAlgn="base" latinLnBrk="1" hangingPunct="1">
              <a:lnSpc>
                <a:spcPct val="100000"/>
              </a:lnSpc>
              <a:spcBef>
                <a:spcPct val="0"/>
              </a:spcBef>
              <a:spcAft>
                <a:spcPct val="0"/>
              </a:spcAft>
              <a:buClrTx/>
              <a:buSzTx/>
              <a:buFontTx/>
              <a:buNone/>
              <a:defRPr/>
            </a:pPr>
            <a:fld id="{566ABCEB-ACFC-4714-9973-3DA970169C29}" type="slidenum">
              <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rPr>
              <a:t>46</a:t>
            </a:fld>
            <a:endPar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endParaRPr>
          </a:p>
        </p:txBody>
      </p:sp>
    </p:spTree>
    <p:extLst>
      <p:ext uri="{BB962C8B-B14F-4D97-AF65-F5344CB8AC3E}">
        <p14:creationId xmlns:p14="http://schemas.microsoft.com/office/powerpoint/2010/main" val="54237096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8" name="幻灯片图像占位符 1048947"/>
          <p:cNvSpPr>
            <a:spLocks noGrp="1" noRot="1" noChangeAspect="1"/>
          </p:cNvSpPr>
          <p:nvPr>
            <p:ph type="sldImg"/>
          </p:nvPr>
        </p:nvSpPr>
        <p:spPr>
          <a:xfrm>
            <a:off x="992188" y="768350"/>
            <a:ext cx="5114925" cy="3836988"/>
          </a:xfrm>
          <a:prstGeom prst="rect">
            <a:avLst/>
          </a:prstGeom>
        </p:spPr>
        <p:txBody>
          <a:bodyPr vert="horz" lIns="91440" tIns="45720" rIns="91440" bIns="45720" anchor="t"/>
          <a:lstStyle/>
          <a:p>
            <a:endParaRPr/>
          </a:p>
        </p:txBody>
      </p:sp>
      <p:sp>
        <p:nvSpPr>
          <p:cNvPr id="1048949" name="备注占位符 1048948"/>
          <p:cNvSpPr>
            <a:spLocks noGrp="1"/>
          </p:cNvSpPr>
          <p:nvPr>
            <p:ph type="body" idx="1"/>
          </p:nvPr>
        </p:nvSpPr>
        <p:spPr>
          <a:xfrm>
            <a:off x="709612" y="4860925"/>
            <a:ext cx="5680075" cy="4605337"/>
          </a:xfrm>
          <a:prstGeom prst="rect">
            <a:avLst/>
          </a:prstGeom>
          <a:noFill/>
          <a:ln>
            <a:noFill/>
          </a:ln>
        </p:spPr>
        <p:txBody>
          <a:bodyPr vert="horz" lIns="99048" tIns="49524" rIns="99048" bIns="49524" anchor="t"/>
          <a:lstStyle/>
          <a:p>
            <a:pPr lvl="0">
              <a:lnSpc>
                <a:spcPct val="130000"/>
              </a:lnSpc>
              <a:spcBef>
                <a:spcPts val="600"/>
              </a:spcBef>
            </a:pPr>
            <a:endParaRPr lang="zh-CN" altLang="en-US" dirty="0"/>
          </a:p>
        </p:txBody>
      </p:sp>
      <p:sp>
        <p:nvSpPr>
          <p:cNvPr id="1048950" name="文本框 1048949"/>
          <p:cNvSpPr txBox="1"/>
          <p:nvPr/>
        </p:nvSpPr>
        <p:spPr>
          <a:xfrm>
            <a:off x="4021137" y="9721850"/>
            <a:ext cx="3076575" cy="511175"/>
          </a:xfrm>
          <a:prstGeom prst="rect">
            <a:avLst/>
          </a:prstGeom>
          <a:noFill/>
          <a:ln>
            <a:noFill/>
          </a:ln>
        </p:spPr>
        <p:txBody>
          <a:bodyPr vert="horz" lIns="99048" tIns="49524" rIns="99048" bIns="49524" anchor="b"/>
          <a:lstStyle/>
          <a:p>
            <a:pPr marL="0" marR="0" lvl="0" indent="0" algn="r" defTabSz="914400" rtl="0" eaLnBrk="1" fontAlgn="base" latinLnBrk="1" hangingPunct="1">
              <a:lnSpc>
                <a:spcPct val="100000"/>
              </a:lnSpc>
              <a:spcBef>
                <a:spcPct val="0"/>
              </a:spcBef>
              <a:spcAft>
                <a:spcPct val="0"/>
              </a:spcAft>
              <a:buClrTx/>
              <a:buSzTx/>
              <a:buFontTx/>
              <a:buNone/>
              <a:defRPr/>
            </a:pPr>
            <a:fld id="{566ABCEB-ACFC-4714-9973-3DA970169C29}" type="slidenum">
              <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rPr>
              <a:t>47</a:t>
            </a:fld>
            <a:endPar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endParaRPr>
          </a:p>
        </p:txBody>
      </p:sp>
    </p:spTree>
    <p:extLst>
      <p:ext uri="{BB962C8B-B14F-4D97-AF65-F5344CB8AC3E}">
        <p14:creationId xmlns:p14="http://schemas.microsoft.com/office/powerpoint/2010/main" val="325104022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25" name="幻灯片图像占位符 1048924"/>
          <p:cNvSpPr>
            <a:spLocks noGrp="1" noRot="1" noChangeAspect="1"/>
          </p:cNvSpPr>
          <p:nvPr>
            <p:ph type="sldImg"/>
          </p:nvPr>
        </p:nvSpPr>
        <p:spPr>
          <a:xfrm>
            <a:off x="992188" y="768350"/>
            <a:ext cx="5114925" cy="3836988"/>
          </a:xfrm>
          <a:prstGeom prst="rect">
            <a:avLst/>
          </a:prstGeom>
        </p:spPr>
        <p:txBody>
          <a:bodyPr vert="horz" lIns="91440" tIns="45720" rIns="91440" bIns="45720" anchor="t"/>
          <a:lstStyle/>
          <a:p>
            <a:endParaRPr/>
          </a:p>
        </p:txBody>
      </p:sp>
      <p:sp>
        <p:nvSpPr>
          <p:cNvPr id="1048926" name="备注占位符 1048925"/>
          <p:cNvSpPr>
            <a:spLocks noGrp="1"/>
          </p:cNvSpPr>
          <p:nvPr>
            <p:ph type="body" idx="1"/>
          </p:nvPr>
        </p:nvSpPr>
        <p:spPr>
          <a:xfrm>
            <a:off x="709612" y="4860925"/>
            <a:ext cx="5680075" cy="4605337"/>
          </a:xfrm>
          <a:prstGeom prst="rect">
            <a:avLst/>
          </a:prstGeom>
          <a:noFill/>
          <a:ln>
            <a:noFill/>
          </a:ln>
        </p:spPr>
        <p:txBody>
          <a:bodyPr vert="horz" lIns="99048" tIns="49524" rIns="99048" bIns="49524" anchor="t"/>
          <a:lstStyle/>
          <a:p>
            <a:pPr marL="0" marR="0" indent="0" algn="l" defTabSz="914400" rtl="0" eaLnBrk="1" fontAlgn="base" latinLnBrk="1" hangingPunct="1">
              <a:lnSpc>
                <a:spcPct val="100000"/>
              </a:lnSpc>
              <a:spcBef>
                <a:spcPct val="30000"/>
              </a:spcBef>
              <a:spcAft>
                <a:spcPct val="0"/>
              </a:spcAft>
              <a:buClrTx/>
              <a:buSzTx/>
              <a:buFontTx/>
              <a:buNone/>
              <a:defRPr/>
            </a:pPr>
            <a:endParaRPr lang="zh-CN" altLang="en-US" dirty="0"/>
          </a:p>
        </p:txBody>
      </p:sp>
      <p:sp>
        <p:nvSpPr>
          <p:cNvPr id="1048927" name="文本框 1048926"/>
          <p:cNvSpPr txBox="1"/>
          <p:nvPr/>
        </p:nvSpPr>
        <p:spPr>
          <a:xfrm>
            <a:off x="4021137" y="9721850"/>
            <a:ext cx="3076575" cy="511175"/>
          </a:xfrm>
          <a:prstGeom prst="rect">
            <a:avLst/>
          </a:prstGeom>
          <a:noFill/>
          <a:ln>
            <a:noFill/>
          </a:ln>
        </p:spPr>
        <p:txBody>
          <a:bodyPr vert="horz" lIns="99048" tIns="49524" rIns="99048" bIns="49524" anchor="b"/>
          <a:lstStyle/>
          <a:p>
            <a:pPr lvl="0" algn="r" eaLnBrk="1" latinLnBrk="1" hangingPunct="1">
              <a:buNone/>
            </a:pPr>
            <a:fld id="{566ABCEB-ACFC-4714-9973-3DA970169C29}" type="slidenum">
              <a:rPr lang="zh-CN" altLang="zh-CN" sz="1300"/>
              <a:t>48</a:t>
            </a:fld>
            <a:endParaRPr lang="zh-CN" altLang="zh-CN" sz="1300"/>
          </a:p>
        </p:txBody>
      </p:sp>
    </p:spTree>
    <p:extLst>
      <p:ext uri="{BB962C8B-B14F-4D97-AF65-F5344CB8AC3E}">
        <p14:creationId xmlns:p14="http://schemas.microsoft.com/office/powerpoint/2010/main" val="117372530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8" name="幻灯片图像占位符 1048947"/>
          <p:cNvSpPr>
            <a:spLocks noGrp="1" noRot="1" noChangeAspect="1"/>
          </p:cNvSpPr>
          <p:nvPr>
            <p:ph type="sldImg"/>
          </p:nvPr>
        </p:nvSpPr>
        <p:spPr>
          <a:xfrm>
            <a:off x="992188" y="768350"/>
            <a:ext cx="5114925" cy="3836988"/>
          </a:xfrm>
          <a:prstGeom prst="rect">
            <a:avLst/>
          </a:prstGeom>
        </p:spPr>
        <p:txBody>
          <a:bodyPr vert="horz" lIns="91440" tIns="45720" rIns="91440" bIns="45720" anchor="t"/>
          <a:lstStyle/>
          <a:p>
            <a:endParaRPr/>
          </a:p>
        </p:txBody>
      </p:sp>
      <p:sp>
        <p:nvSpPr>
          <p:cNvPr id="1048949" name="备注占位符 1048948"/>
          <p:cNvSpPr>
            <a:spLocks noGrp="1"/>
          </p:cNvSpPr>
          <p:nvPr>
            <p:ph type="body" idx="1"/>
          </p:nvPr>
        </p:nvSpPr>
        <p:spPr>
          <a:xfrm>
            <a:off x="709612" y="4860925"/>
            <a:ext cx="5680075" cy="4605337"/>
          </a:xfrm>
          <a:prstGeom prst="rect">
            <a:avLst/>
          </a:prstGeom>
          <a:noFill/>
          <a:ln>
            <a:noFill/>
          </a:ln>
        </p:spPr>
        <p:txBody>
          <a:bodyPr vert="horz" lIns="99048" tIns="49524" rIns="99048" bIns="49524" anchor="t"/>
          <a:lstStyle/>
          <a:p>
            <a:pPr lvl="0">
              <a:lnSpc>
                <a:spcPct val="130000"/>
              </a:lnSpc>
              <a:spcBef>
                <a:spcPts val="600"/>
              </a:spcBef>
            </a:pPr>
            <a:endParaRPr lang="zh-CN" altLang="en-US" dirty="0"/>
          </a:p>
        </p:txBody>
      </p:sp>
      <p:sp>
        <p:nvSpPr>
          <p:cNvPr id="1048950" name="文本框 1048949"/>
          <p:cNvSpPr txBox="1"/>
          <p:nvPr/>
        </p:nvSpPr>
        <p:spPr>
          <a:xfrm>
            <a:off x="4021137" y="9721850"/>
            <a:ext cx="3076575" cy="511175"/>
          </a:xfrm>
          <a:prstGeom prst="rect">
            <a:avLst/>
          </a:prstGeom>
          <a:noFill/>
          <a:ln>
            <a:noFill/>
          </a:ln>
        </p:spPr>
        <p:txBody>
          <a:bodyPr vert="horz" lIns="99048" tIns="49524" rIns="99048" bIns="49524" anchor="b"/>
          <a:lstStyle/>
          <a:p>
            <a:pPr marL="0" marR="0" lvl="0" indent="0" algn="r" defTabSz="914400" rtl="0" eaLnBrk="1" fontAlgn="base" latinLnBrk="1" hangingPunct="1">
              <a:lnSpc>
                <a:spcPct val="100000"/>
              </a:lnSpc>
              <a:spcBef>
                <a:spcPct val="0"/>
              </a:spcBef>
              <a:spcAft>
                <a:spcPct val="0"/>
              </a:spcAft>
              <a:buClrTx/>
              <a:buSzTx/>
              <a:buFontTx/>
              <a:buNone/>
              <a:defRPr/>
            </a:pPr>
            <a:fld id="{566ABCEB-ACFC-4714-9973-3DA970169C29}" type="slidenum">
              <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rPr>
              <a:t>49</a:t>
            </a:fld>
            <a:endPar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endParaRPr>
          </a:p>
        </p:txBody>
      </p:sp>
    </p:spTree>
    <p:extLst>
      <p:ext uri="{BB962C8B-B14F-4D97-AF65-F5344CB8AC3E}">
        <p14:creationId xmlns:p14="http://schemas.microsoft.com/office/powerpoint/2010/main" val="410334774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8" name="幻灯片图像占位符 1048947"/>
          <p:cNvSpPr>
            <a:spLocks noGrp="1" noRot="1" noChangeAspect="1"/>
          </p:cNvSpPr>
          <p:nvPr>
            <p:ph type="sldImg"/>
          </p:nvPr>
        </p:nvSpPr>
        <p:spPr>
          <a:xfrm>
            <a:off x="992188" y="768350"/>
            <a:ext cx="5114925" cy="3836988"/>
          </a:xfrm>
          <a:prstGeom prst="rect">
            <a:avLst/>
          </a:prstGeom>
        </p:spPr>
        <p:txBody>
          <a:bodyPr vert="horz" lIns="91440" tIns="45720" rIns="91440" bIns="45720" anchor="t"/>
          <a:lstStyle/>
          <a:p>
            <a:endParaRPr/>
          </a:p>
        </p:txBody>
      </p:sp>
      <p:sp>
        <p:nvSpPr>
          <p:cNvPr id="1048949" name="备注占位符 1048948"/>
          <p:cNvSpPr>
            <a:spLocks noGrp="1"/>
          </p:cNvSpPr>
          <p:nvPr>
            <p:ph type="body" idx="1"/>
          </p:nvPr>
        </p:nvSpPr>
        <p:spPr>
          <a:xfrm>
            <a:off x="709612" y="4860925"/>
            <a:ext cx="5680075" cy="4605337"/>
          </a:xfrm>
          <a:prstGeom prst="rect">
            <a:avLst/>
          </a:prstGeom>
          <a:noFill/>
          <a:ln>
            <a:noFill/>
          </a:ln>
        </p:spPr>
        <p:txBody>
          <a:bodyPr vert="horz" lIns="99048" tIns="49524" rIns="99048" bIns="49524" anchor="t"/>
          <a:lstStyle/>
          <a:p>
            <a:pPr lvl="0">
              <a:lnSpc>
                <a:spcPct val="130000"/>
              </a:lnSpc>
              <a:spcBef>
                <a:spcPts val="600"/>
              </a:spcBef>
            </a:pPr>
            <a:endParaRPr lang="zh-CN" altLang="en-US" dirty="0"/>
          </a:p>
        </p:txBody>
      </p:sp>
      <p:sp>
        <p:nvSpPr>
          <p:cNvPr id="1048950" name="文本框 1048949"/>
          <p:cNvSpPr txBox="1"/>
          <p:nvPr/>
        </p:nvSpPr>
        <p:spPr>
          <a:xfrm>
            <a:off x="4021137" y="9721850"/>
            <a:ext cx="3076575" cy="511175"/>
          </a:xfrm>
          <a:prstGeom prst="rect">
            <a:avLst/>
          </a:prstGeom>
          <a:noFill/>
          <a:ln>
            <a:noFill/>
          </a:ln>
        </p:spPr>
        <p:txBody>
          <a:bodyPr vert="horz" lIns="99048" tIns="49524" rIns="99048" bIns="49524" anchor="b"/>
          <a:lstStyle/>
          <a:p>
            <a:pPr marL="0" marR="0" lvl="0" indent="0" algn="r" defTabSz="914400" rtl="0" eaLnBrk="1" fontAlgn="base" latinLnBrk="1" hangingPunct="1">
              <a:lnSpc>
                <a:spcPct val="100000"/>
              </a:lnSpc>
              <a:spcBef>
                <a:spcPct val="0"/>
              </a:spcBef>
              <a:spcAft>
                <a:spcPct val="0"/>
              </a:spcAft>
              <a:buClrTx/>
              <a:buSzTx/>
              <a:buFontTx/>
              <a:buNone/>
              <a:defRPr/>
            </a:pPr>
            <a:fld id="{566ABCEB-ACFC-4714-9973-3DA970169C29}" type="slidenum">
              <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rPr>
              <a:t>50</a:t>
            </a:fld>
            <a:endPar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endParaRPr>
          </a:p>
        </p:txBody>
      </p:sp>
    </p:spTree>
    <p:extLst>
      <p:ext uri="{BB962C8B-B14F-4D97-AF65-F5344CB8AC3E}">
        <p14:creationId xmlns:p14="http://schemas.microsoft.com/office/powerpoint/2010/main" val="255592583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8" name="幻灯片图像占位符 1048947"/>
          <p:cNvSpPr>
            <a:spLocks noGrp="1" noRot="1" noChangeAspect="1"/>
          </p:cNvSpPr>
          <p:nvPr>
            <p:ph type="sldImg"/>
          </p:nvPr>
        </p:nvSpPr>
        <p:spPr>
          <a:xfrm>
            <a:off x="992188" y="768350"/>
            <a:ext cx="5114925" cy="3836988"/>
          </a:xfrm>
          <a:prstGeom prst="rect">
            <a:avLst/>
          </a:prstGeom>
        </p:spPr>
        <p:txBody>
          <a:bodyPr vert="horz" lIns="91440" tIns="45720" rIns="91440" bIns="45720" anchor="t"/>
          <a:lstStyle/>
          <a:p>
            <a:endParaRPr/>
          </a:p>
        </p:txBody>
      </p:sp>
      <p:sp>
        <p:nvSpPr>
          <p:cNvPr id="1048949" name="备注占位符 1048948"/>
          <p:cNvSpPr>
            <a:spLocks noGrp="1"/>
          </p:cNvSpPr>
          <p:nvPr>
            <p:ph type="body" idx="1"/>
          </p:nvPr>
        </p:nvSpPr>
        <p:spPr>
          <a:xfrm>
            <a:off x="709612" y="4860925"/>
            <a:ext cx="5680075" cy="4605337"/>
          </a:xfrm>
          <a:prstGeom prst="rect">
            <a:avLst/>
          </a:prstGeom>
          <a:noFill/>
          <a:ln>
            <a:noFill/>
          </a:ln>
        </p:spPr>
        <p:txBody>
          <a:bodyPr vert="horz" lIns="99048" tIns="49524" rIns="99048" bIns="49524" anchor="t"/>
          <a:lstStyle/>
          <a:p>
            <a:pPr lvl="0">
              <a:lnSpc>
                <a:spcPct val="130000"/>
              </a:lnSpc>
              <a:spcBef>
                <a:spcPts val="600"/>
              </a:spcBef>
            </a:pPr>
            <a:endParaRPr lang="zh-CN" altLang="en-US" dirty="0"/>
          </a:p>
        </p:txBody>
      </p:sp>
      <p:sp>
        <p:nvSpPr>
          <p:cNvPr id="1048950" name="文本框 1048949"/>
          <p:cNvSpPr txBox="1"/>
          <p:nvPr/>
        </p:nvSpPr>
        <p:spPr>
          <a:xfrm>
            <a:off x="4021137" y="9721850"/>
            <a:ext cx="3076575" cy="511175"/>
          </a:xfrm>
          <a:prstGeom prst="rect">
            <a:avLst/>
          </a:prstGeom>
          <a:noFill/>
          <a:ln>
            <a:noFill/>
          </a:ln>
        </p:spPr>
        <p:txBody>
          <a:bodyPr vert="horz" lIns="99048" tIns="49524" rIns="99048" bIns="49524" anchor="b"/>
          <a:lstStyle/>
          <a:p>
            <a:pPr marL="0" marR="0" lvl="0" indent="0" algn="r" defTabSz="914400" rtl="0" eaLnBrk="1" fontAlgn="base" latinLnBrk="1" hangingPunct="1">
              <a:lnSpc>
                <a:spcPct val="100000"/>
              </a:lnSpc>
              <a:spcBef>
                <a:spcPct val="0"/>
              </a:spcBef>
              <a:spcAft>
                <a:spcPct val="0"/>
              </a:spcAft>
              <a:buClrTx/>
              <a:buSzTx/>
              <a:buFontTx/>
              <a:buNone/>
              <a:defRPr/>
            </a:pPr>
            <a:fld id="{566ABCEB-ACFC-4714-9973-3DA970169C29}" type="slidenum">
              <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rPr>
              <a:t>51</a:t>
            </a:fld>
            <a:endPar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endParaRPr>
          </a:p>
        </p:txBody>
      </p:sp>
    </p:spTree>
    <p:extLst>
      <p:ext uri="{BB962C8B-B14F-4D97-AF65-F5344CB8AC3E}">
        <p14:creationId xmlns:p14="http://schemas.microsoft.com/office/powerpoint/2010/main" val="189468459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8" name="幻灯片图像占位符 1048947"/>
          <p:cNvSpPr>
            <a:spLocks noGrp="1" noRot="1" noChangeAspect="1"/>
          </p:cNvSpPr>
          <p:nvPr>
            <p:ph type="sldImg"/>
          </p:nvPr>
        </p:nvSpPr>
        <p:spPr>
          <a:xfrm>
            <a:off x="992188" y="768350"/>
            <a:ext cx="5114925" cy="3836988"/>
          </a:xfrm>
          <a:prstGeom prst="rect">
            <a:avLst/>
          </a:prstGeom>
        </p:spPr>
        <p:txBody>
          <a:bodyPr vert="horz" lIns="91440" tIns="45720" rIns="91440" bIns="45720" anchor="t"/>
          <a:lstStyle/>
          <a:p>
            <a:endParaRPr/>
          </a:p>
        </p:txBody>
      </p:sp>
      <p:sp>
        <p:nvSpPr>
          <p:cNvPr id="1048949" name="备注占位符 1048948"/>
          <p:cNvSpPr>
            <a:spLocks noGrp="1"/>
          </p:cNvSpPr>
          <p:nvPr>
            <p:ph type="body" idx="1"/>
          </p:nvPr>
        </p:nvSpPr>
        <p:spPr>
          <a:xfrm>
            <a:off x="709612" y="4860925"/>
            <a:ext cx="5680075" cy="4605337"/>
          </a:xfrm>
          <a:prstGeom prst="rect">
            <a:avLst/>
          </a:prstGeom>
          <a:noFill/>
          <a:ln>
            <a:noFill/>
          </a:ln>
        </p:spPr>
        <p:txBody>
          <a:bodyPr vert="horz" lIns="99048" tIns="49524" rIns="99048" bIns="49524" anchor="t"/>
          <a:lstStyle/>
          <a:p>
            <a:pPr lvl="0">
              <a:lnSpc>
                <a:spcPct val="130000"/>
              </a:lnSpc>
              <a:spcBef>
                <a:spcPts val="600"/>
              </a:spcBef>
            </a:pPr>
            <a:endParaRPr lang="zh-CN" altLang="en-US" dirty="0"/>
          </a:p>
        </p:txBody>
      </p:sp>
      <p:sp>
        <p:nvSpPr>
          <p:cNvPr id="1048950" name="文本框 1048949"/>
          <p:cNvSpPr txBox="1"/>
          <p:nvPr/>
        </p:nvSpPr>
        <p:spPr>
          <a:xfrm>
            <a:off x="4021137" y="9721850"/>
            <a:ext cx="3076575" cy="511175"/>
          </a:xfrm>
          <a:prstGeom prst="rect">
            <a:avLst/>
          </a:prstGeom>
          <a:noFill/>
          <a:ln>
            <a:noFill/>
          </a:ln>
        </p:spPr>
        <p:txBody>
          <a:bodyPr vert="horz" lIns="99048" tIns="49524" rIns="99048" bIns="49524" anchor="b"/>
          <a:lstStyle/>
          <a:p>
            <a:pPr marL="0" marR="0" lvl="0" indent="0" algn="r" defTabSz="914400" rtl="0" eaLnBrk="1" fontAlgn="base" latinLnBrk="1" hangingPunct="1">
              <a:lnSpc>
                <a:spcPct val="100000"/>
              </a:lnSpc>
              <a:spcBef>
                <a:spcPct val="0"/>
              </a:spcBef>
              <a:spcAft>
                <a:spcPct val="0"/>
              </a:spcAft>
              <a:buClrTx/>
              <a:buSzTx/>
              <a:buFontTx/>
              <a:buNone/>
              <a:defRPr/>
            </a:pPr>
            <a:fld id="{566ABCEB-ACFC-4714-9973-3DA970169C29}" type="slidenum">
              <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rPr>
              <a:t>52</a:t>
            </a:fld>
            <a:endPar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endParaRPr>
          </a:p>
        </p:txBody>
      </p:sp>
    </p:spTree>
    <p:extLst>
      <p:ext uri="{BB962C8B-B14F-4D97-AF65-F5344CB8AC3E}">
        <p14:creationId xmlns:p14="http://schemas.microsoft.com/office/powerpoint/2010/main" val="39150931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25" name="幻灯片图像占位符 1048924"/>
          <p:cNvSpPr>
            <a:spLocks noGrp="1" noRot="1" noChangeAspect="1"/>
          </p:cNvSpPr>
          <p:nvPr>
            <p:ph type="sldImg"/>
          </p:nvPr>
        </p:nvSpPr>
        <p:spPr>
          <a:xfrm>
            <a:off x="992188" y="768350"/>
            <a:ext cx="5114925" cy="3836988"/>
          </a:xfrm>
          <a:prstGeom prst="rect">
            <a:avLst/>
          </a:prstGeom>
        </p:spPr>
        <p:txBody>
          <a:bodyPr vert="horz" lIns="91440" tIns="45720" rIns="91440" bIns="45720" anchor="t"/>
          <a:lstStyle/>
          <a:p>
            <a:endParaRPr/>
          </a:p>
        </p:txBody>
      </p:sp>
      <p:sp>
        <p:nvSpPr>
          <p:cNvPr id="1048926" name="备注占位符 1048925"/>
          <p:cNvSpPr>
            <a:spLocks noGrp="1"/>
          </p:cNvSpPr>
          <p:nvPr>
            <p:ph type="body" idx="1"/>
          </p:nvPr>
        </p:nvSpPr>
        <p:spPr>
          <a:xfrm>
            <a:off x="709612" y="4860925"/>
            <a:ext cx="5680075" cy="4605337"/>
          </a:xfrm>
          <a:prstGeom prst="rect">
            <a:avLst/>
          </a:prstGeom>
          <a:noFill/>
          <a:ln>
            <a:noFill/>
          </a:ln>
        </p:spPr>
        <p:txBody>
          <a:bodyPr vert="horz" lIns="99048" tIns="49524" rIns="99048" bIns="49524" anchor="t"/>
          <a:lstStyle/>
          <a:p>
            <a:pPr marL="0" marR="0" indent="0" algn="l" defTabSz="914400" rtl="0" eaLnBrk="1" fontAlgn="base" latinLnBrk="1" hangingPunct="1">
              <a:lnSpc>
                <a:spcPct val="100000"/>
              </a:lnSpc>
              <a:spcBef>
                <a:spcPct val="30000"/>
              </a:spcBef>
              <a:spcAft>
                <a:spcPct val="0"/>
              </a:spcAft>
              <a:buClrTx/>
              <a:buSzTx/>
              <a:buFontTx/>
              <a:buNone/>
              <a:defRPr/>
            </a:pPr>
            <a:endParaRPr lang="zh-CN" altLang="en-US" dirty="0"/>
          </a:p>
        </p:txBody>
      </p:sp>
      <p:sp>
        <p:nvSpPr>
          <p:cNvPr id="1048927" name="文本框 1048926"/>
          <p:cNvSpPr txBox="1"/>
          <p:nvPr/>
        </p:nvSpPr>
        <p:spPr>
          <a:xfrm>
            <a:off x="4021137" y="9721850"/>
            <a:ext cx="3076575" cy="511175"/>
          </a:xfrm>
          <a:prstGeom prst="rect">
            <a:avLst/>
          </a:prstGeom>
          <a:noFill/>
          <a:ln>
            <a:noFill/>
          </a:ln>
        </p:spPr>
        <p:txBody>
          <a:bodyPr vert="horz" lIns="99048" tIns="49524" rIns="99048" bIns="49524" anchor="b"/>
          <a:lstStyle/>
          <a:p>
            <a:pPr lvl="0" algn="r" eaLnBrk="1" latinLnBrk="1" hangingPunct="1">
              <a:buNone/>
            </a:pPr>
            <a:fld id="{566ABCEB-ACFC-4714-9973-3DA970169C29}" type="slidenum">
              <a:rPr lang="zh-CN" altLang="zh-CN" sz="1300"/>
              <a:t>8</a:t>
            </a:fld>
            <a:endParaRPr lang="zh-CN" altLang="zh-CN" sz="1300"/>
          </a:p>
        </p:txBody>
      </p:sp>
    </p:spTree>
    <p:extLst>
      <p:ext uri="{BB962C8B-B14F-4D97-AF65-F5344CB8AC3E}">
        <p14:creationId xmlns:p14="http://schemas.microsoft.com/office/powerpoint/2010/main" val="315195251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8" name="幻灯片图像占位符 1048947"/>
          <p:cNvSpPr>
            <a:spLocks noGrp="1" noRot="1" noChangeAspect="1"/>
          </p:cNvSpPr>
          <p:nvPr>
            <p:ph type="sldImg"/>
          </p:nvPr>
        </p:nvSpPr>
        <p:spPr>
          <a:xfrm>
            <a:off x="992188" y="768350"/>
            <a:ext cx="5114925" cy="3836988"/>
          </a:xfrm>
          <a:prstGeom prst="rect">
            <a:avLst/>
          </a:prstGeom>
        </p:spPr>
        <p:txBody>
          <a:bodyPr vert="horz" lIns="91440" tIns="45720" rIns="91440" bIns="45720" anchor="t"/>
          <a:lstStyle/>
          <a:p>
            <a:endParaRPr/>
          </a:p>
        </p:txBody>
      </p:sp>
      <p:sp>
        <p:nvSpPr>
          <p:cNvPr id="1048949" name="备注占位符 1048948"/>
          <p:cNvSpPr>
            <a:spLocks noGrp="1"/>
          </p:cNvSpPr>
          <p:nvPr>
            <p:ph type="body" idx="1"/>
          </p:nvPr>
        </p:nvSpPr>
        <p:spPr>
          <a:xfrm>
            <a:off x="709612" y="4860925"/>
            <a:ext cx="5680075" cy="4605337"/>
          </a:xfrm>
          <a:prstGeom prst="rect">
            <a:avLst/>
          </a:prstGeom>
          <a:noFill/>
          <a:ln>
            <a:noFill/>
          </a:ln>
        </p:spPr>
        <p:txBody>
          <a:bodyPr vert="horz" lIns="99048" tIns="49524" rIns="99048" bIns="49524" anchor="t"/>
          <a:lstStyle/>
          <a:p>
            <a:pPr lvl="0">
              <a:lnSpc>
                <a:spcPct val="130000"/>
              </a:lnSpc>
              <a:spcBef>
                <a:spcPts val="600"/>
              </a:spcBef>
            </a:pPr>
            <a:endParaRPr lang="zh-CN" altLang="en-US" dirty="0"/>
          </a:p>
        </p:txBody>
      </p:sp>
      <p:sp>
        <p:nvSpPr>
          <p:cNvPr id="1048950" name="文本框 1048949"/>
          <p:cNvSpPr txBox="1"/>
          <p:nvPr/>
        </p:nvSpPr>
        <p:spPr>
          <a:xfrm>
            <a:off x="4021137" y="9721850"/>
            <a:ext cx="3076575" cy="511175"/>
          </a:xfrm>
          <a:prstGeom prst="rect">
            <a:avLst/>
          </a:prstGeom>
          <a:noFill/>
          <a:ln>
            <a:noFill/>
          </a:ln>
        </p:spPr>
        <p:txBody>
          <a:bodyPr vert="horz" lIns="99048" tIns="49524" rIns="99048" bIns="49524" anchor="b"/>
          <a:lstStyle/>
          <a:p>
            <a:pPr marL="0" marR="0" lvl="0" indent="0" algn="r" defTabSz="914400" rtl="0" eaLnBrk="1" fontAlgn="base" latinLnBrk="1" hangingPunct="1">
              <a:lnSpc>
                <a:spcPct val="100000"/>
              </a:lnSpc>
              <a:spcBef>
                <a:spcPct val="0"/>
              </a:spcBef>
              <a:spcAft>
                <a:spcPct val="0"/>
              </a:spcAft>
              <a:buClrTx/>
              <a:buSzTx/>
              <a:buFontTx/>
              <a:buNone/>
              <a:defRPr/>
            </a:pPr>
            <a:fld id="{566ABCEB-ACFC-4714-9973-3DA970169C29}" type="slidenum">
              <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rPr>
              <a:t>53</a:t>
            </a:fld>
            <a:endPar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endParaRPr>
          </a:p>
        </p:txBody>
      </p:sp>
    </p:spTree>
    <p:extLst>
      <p:ext uri="{BB962C8B-B14F-4D97-AF65-F5344CB8AC3E}">
        <p14:creationId xmlns:p14="http://schemas.microsoft.com/office/powerpoint/2010/main" val="115536704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8" name="幻灯片图像占位符 1048947"/>
          <p:cNvSpPr>
            <a:spLocks noGrp="1" noRot="1" noChangeAspect="1"/>
          </p:cNvSpPr>
          <p:nvPr>
            <p:ph type="sldImg"/>
          </p:nvPr>
        </p:nvSpPr>
        <p:spPr>
          <a:xfrm>
            <a:off x="992188" y="768350"/>
            <a:ext cx="5114925" cy="3836988"/>
          </a:xfrm>
          <a:prstGeom prst="rect">
            <a:avLst/>
          </a:prstGeom>
        </p:spPr>
        <p:txBody>
          <a:bodyPr vert="horz" lIns="91440" tIns="45720" rIns="91440" bIns="45720" anchor="t"/>
          <a:lstStyle/>
          <a:p>
            <a:endParaRPr/>
          </a:p>
        </p:txBody>
      </p:sp>
      <p:sp>
        <p:nvSpPr>
          <p:cNvPr id="1048949" name="备注占位符 1048948"/>
          <p:cNvSpPr>
            <a:spLocks noGrp="1"/>
          </p:cNvSpPr>
          <p:nvPr>
            <p:ph type="body" idx="1"/>
          </p:nvPr>
        </p:nvSpPr>
        <p:spPr>
          <a:xfrm>
            <a:off x="709612" y="4860925"/>
            <a:ext cx="5680075" cy="4605337"/>
          </a:xfrm>
          <a:prstGeom prst="rect">
            <a:avLst/>
          </a:prstGeom>
          <a:noFill/>
          <a:ln>
            <a:noFill/>
          </a:ln>
        </p:spPr>
        <p:txBody>
          <a:bodyPr vert="horz" lIns="99048" tIns="49524" rIns="99048" bIns="49524" anchor="t"/>
          <a:lstStyle/>
          <a:p>
            <a:pPr lvl="0">
              <a:lnSpc>
                <a:spcPct val="130000"/>
              </a:lnSpc>
              <a:spcBef>
                <a:spcPts val="600"/>
              </a:spcBef>
            </a:pPr>
            <a:endParaRPr lang="zh-CN" altLang="en-US" dirty="0"/>
          </a:p>
        </p:txBody>
      </p:sp>
      <p:sp>
        <p:nvSpPr>
          <p:cNvPr id="1048950" name="文本框 1048949"/>
          <p:cNvSpPr txBox="1"/>
          <p:nvPr/>
        </p:nvSpPr>
        <p:spPr>
          <a:xfrm>
            <a:off x="4021137" y="9721850"/>
            <a:ext cx="3076575" cy="511175"/>
          </a:xfrm>
          <a:prstGeom prst="rect">
            <a:avLst/>
          </a:prstGeom>
          <a:noFill/>
          <a:ln>
            <a:noFill/>
          </a:ln>
        </p:spPr>
        <p:txBody>
          <a:bodyPr vert="horz" lIns="99048" tIns="49524" rIns="99048" bIns="49524" anchor="b"/>
          <a:lstStyle/>
          <a:p>
            <a:pPr marL="0" marR="0" lvl="0" indent="0" algn="r" defTabSz="914400" rtl="0" eaLnBrk="1" fontAlgn="base" latinLnBrk="1" hangingPunct="1">
              <a:lnSpc>
                <a:spcPct val="100000"/>
              </a:lnSpc>
              <a:spcBef>
                <a:spcPct val="0"/>
              </a:spcBef>
              <a:spcAft>
                <a:spcPct val="0"/>
              </a:spcAft>
              <a:buClrTx/>
              <a:buSzTx/>
              <a:buFontTx/>
              <a:buNone/>
              <a:defRPr/>
            </a:pPr>
            <a:fld id="{566ABCEB-ACFC-4714-9973-3DA970169C29}" type="slidenum">
              <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rPr>
              <a:t>54</a:t>
            </a:fld>
            <a:endPar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endParaRPr>
          </a:p>
        </p:txBody>
      </p:sp>
    </p:spTree>
    <p:extLst>
      <p:ext uri="{BB962C8B-B14F-4D97-AF65-F5344CB8AC3E}">
        <p14:creationId xmlns:p14="http://schemas.microsoft.com/office/powerpoint/2010/main" val="385560052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8" name="幻灯片图像占位符 1048947"/>
          <p:cNvSpPr>
            <a:spLocks noGrp="1" noRot="1" noChangeAspect="1"/>
          </p:cNvSpPr>
          <p:nvPr>
            <p:ph type="sldImg"/>
          </p:nvPr>
        </p:nvSpPr>
        <p:spPr>
          <a:xfrm>
            <a:off x="992188" y="768350"/>
            <a:ext cx="5114925" cy="3836988"/>
          </a:xfrm>
          <a:prstGeom prst="rect">
            <a:avLst/>
          </a:prstGeom>
        </p:spPr>
        <p:txBody>
          <a:bodyPr vert="horz" lIns="91440" tIns="45720" rIns="91440" bIns="45720" anchor="t"/>
          <a:lstStyle/>
          <a:p>
            <a:endParaRPr/>
          </a:p>
        </p:txBody>
      </p:sp>
      <p:sp>
        <p:nvSpPr>
          <p:cNvPr id="1048949" name="备注占位符 1048948"/>
          <p:cNvSpPr>
            <a:spLocks noGrp="1"/>
          </p:cNvSpPr>
          <p:nvPr>
            <p:ph type="body" idx="1"/>
          </p:nvPr>
        </p:nvSpPr>
        <p:spPr>
          <a:xfrm>
            <a:off x="709612" y="4860925"/>
            <a:ext cx="5680075" cy="4605337"/>
          </a:xfrm>
          <a:prstGeom prst="rect">
            <a:avLst/>
          </a:prstGeom>
          <a:noFill/>
          <a:ln>
            <a:noFill/>
          </a:ln>
        </p:spPr>
        <p:txBody>
          <a:bodyPr vert="horz" lIns="99048" tIns="49524" rIns="99048" bIns="49524" anchor="t"/>
          <a:lstStyle/>
          <a:p>
            <a:pPr lvl="0">
              <a:lnSpc>
                <a:spcPct val="130000"/>
              </a:lnSpc>
              <a:spcBef>
                <a:spcPts val="600"/>
              </a:spcBef>
            </a:pPr>
            <a:endParaRPr lang="zh-CN" altLang="en-US" dirty="0"/>
          </a:p>
        </p:txBody>
      </p:sp>
      <p:sp>
        <p:nvSpPr>
          <p:cNvPr id="1048950" name="文本框 1048949"/>
          <p:cNvSpPr txBox="1"/>
          <p:nvPr/>
        </p:nvSpPr>
        <p:spPr>
          <a:xfrm>
            <a:off x="4021137" y="9721850"/>
            <a:ext cx="3076575" cy="511175"/>
          </a:xfrm>
          <a:prstGeom prst="rect">
            <a:avLst/>
          </a:prstGeom>
          <a:noFill/>
          <a:ln>
            <a:noFill/>
          </a:ln>
        </p:spPr>
        <p:txBody>
          <a:bodyPr vert="horz" lIns="99048" tIns="49524" rIns="99048" bIns="49524" anchor="b"/>
          <a:lstStyle/>
          <a:p>
            <a:pPr marL="0" marR="0" lvl="0" indent="0" algn="r" defTabSz="914400" rtl="0" eaLnBrk="1" fontAlgn="base" latinLnBrk="1" hangingPunct="1">
              <a:lnSpc>
                <a:spcPct val="100000"/>
              </a:lnSpc>
              <a:spcBef>
                <a:spcPct val="0"/>
              </a:spcBef>
              <a:spcAft>
                <a:spcPct val="0"/>
              </a:spcAft>
              <a:buClrTx/>
              <a:buSzTx/>
              <a:buFontTx/>
              <a:buNone/>
              <a:defRPr/>
            </a:pPr>
            <a:fld id="{566ABCEB-ACFC-4714-9973-3DA970169C29}" type="slidenum">
              <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rPr>
              <a:t>55</a:t>
            </a:fld>
            <a:endPar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endParaRPr>
          </a:p>
        </p:txBody>
      </p:sp>
    </p:spTree>
    <p:extLst>
      <p:ext uri="{BB962C8B-B14F-4D97-AF65-F5344CB8AC3E}">
        <p14:creationId xmlns:p14="http://schemas.microsoft.com/office/powerpoint/2010/main" val="242693862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8" name="幻灯片图像占位符 1048947"/>
          <p:cNvSpPr>
            <a:spLocks noGrp="1" noRot="1" noChangeAspect="1"/>
          </p:cNvSpPr>
          <p:nvPr>
            <p:ph type="sldImg"/>
          </p:nvPr>
        </p:nvSpPr>
        <p:spPr>
          <a:xfrm>
            <a:off x="992188" y="768350"/>
            <a:ext cx="5114925" cy="3836988"/>
          </a:xfrm>
          <a:prstGeom prst="rect">
            <a:avLst/>
          </a:prstGeom>
        </p:spPr>
        <p:txBody>
          <a:bodyPr vert="horz" lIns="91440" tIns="45720" rIns="91440" bIns="45720" anchor="t"/>
          <a:lstStyle/>
          <a:p>
            <a:endParaRPr/>
          </a:p>
        </p:txBody>
      </p:sp>
      <p:sp>
        <p:nvSpPr>
          <p:cNvPr id="1048949" name="备注占位符 1048948"/>
          <p:cNvSpPr>
            <a:spLocks noGrp="1"/>
          </p:cNvSpPr>
          <p:nvPr>
            <p:ph type="body" idx="1"/>
          </p:nvPr>
        </p:nvSpPr>
        <p:spPr>
          <a:xfrm>
            <a:off x="709612" y="4860925"/>
            <a:ext cx="5680075" cy="4605337"/>
          </a:xfrm>
          <a:prstGeom prst="rect">
            <a:avLst/>
          </a:prstGeom>
          <a:noFill/>
          <a:ln>
            <a:noFill/>
          </a:ln>
        </p:spPr>
        <p:txBody>
          <a:bodyPr vert="horz" lIns="99048" tIns="49524" rIns="99048" bIns="49524" anchor="t"/>
          <a:lstStyle/>
          <a:p>
            <a:pPr lvl="0">
              <a:lnSpc>
                <a:spcPct val="130000"/>
              </a:lnSpc>
              <a:spcBef>
                <a:spcPts val="600"/>
              </a:spcBef>
            </a:pPr>
            <a:endParaRPr lang="zh-CN" altLang="en-US" dirty="0"/>
          </a:p>
        </p:txBody>
      </p:sp>
      <p:sp>
        <p:nvSpPr>
          <p:cNvPr id="1048950" name="文本框 1048949"/>
          <p:cNvSpPr txBox="1"/>
          <p:nvPr/>
        </p:nvSpPr>
        <p:spPr>
          <a:xfrm>
            <a:off x="4021137" y="9721850"/>
            <a:ext cx="3076575" cy="511175"/>
          </a:xfrm>
          <a:prstGeom prst="rect">
            <a:avLst/>
          </a:prstGeom>
          <a:noFill/>
          <a:ln>
            <a:noFill/>
          </a:ln>
        </p:spPr>
        <p:txBody>
          <a:bodyPr vert="horz" lIns="99048" tIns="49524" rIns="99048" bIns="49524" anchor="b"/>
          <a:lstStyle/>
          <a:p>
            <a:pPr marL="0" marR="0" lvl="0" indent="0" algn="r" defTabSz="914400" rtl="0" eaLnBrk="1" fontAlgn="base" latinLnBrk="1" hangingPunct="1">
              <a:lnSpc>
                <a:spcPct val="100000"/>
              </a:lnSpc>
              <a:spcBef>
                <a:spcPct val="0"/>
              </a:spcBef>
              <a:spcAft>
                <a:spcPct val="0"/>
              </a:spcAft>
              <a:buClrTx/>
              <a:buSzTx/>
              <a:buFontTx/>
              <a:buNone/>
              <a:defRPr/>
            </a:pPr>
            <a:fld id="{566ABCEB-ACFC-4714-9973-3DA970169C29}" type="slidenum">
              <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rPr>
              <a:t>56</a:t>
            </a:fld>
            <a:endPar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endParaRPr>
          </a:p>
        </p:txBody>
      </p:sp>
    </p:spTree>
    <p:extLst>
      <p:ext uri="{BB962C8B-B14F-4D97-AF65-F5344CB8AC3E}">
        <p14:creationId xmlns:p14="http://schemas.microsoft.com/office/powerpoint/2010/main" val="132284436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8" name="幻灯片图像占位符 1048947"/>
          <p:cNvSpPr>
            <a:spLocks noGrp="1" noRot="1" noChangeAspect="1"/>
          </p:cNvSpPr>
          <p:nvPr>
            <p:ph type="sldImg"/>
          </p:nvPr>
        </p:nvSpPr>
        <p:spPr>
          <a:xfrm>
            <a:off x="992188" y="768350"/>
            <a:ext cx="5114925" cy="3836988"/>
          </a:xfrm>
          <a:prstGeom prst="rect">
            <a:avLst/>
          </a:prstGeom>
        </p:spPr>
        <p:txBody>
          <a:bodyPr vert="horz" lIns="91440" tIns="45720" rIns="91440" bIns="45720" anchor="t"/>
          <a:lstStyle/>
          <a:p>
            <a:endParaRPr/>
          </a:p>
        </p:txBody>
      </p:sp>
      <p:sp>
        <p:nvSpPr>
          <p:cNvPr id="1048949" name="备注占位符 1048948"/>
          <p:cNvSpPr>
            <a:spLocks noGrp="1"/>
          </p:cNvSpPr>
          <p:nvPr>
            <p:ph type="body" idx="1"/>
          </p:nvPr>
        </p:nvSpPr>
        <p:spPr>
          <a:xfrm>
            <a:off x="709612" y="4860925"/>
            <a:ext cx="5680075" cy="4605337"/>
          </a:xfrm>
          <a:prstGeom prst="rect">
            <a:avLst/>
          </a:prstGeom>
          <a:noFill/>
          <a:ln>
            <a:noFill/>
          </a:ln>
        </p:spPr>
        <p:txBody>
          <a:bodyPr vert="horz" lIns="99048" tIns="49524" rIns="99048" bIns="49524" anchor="t"/>
          <a:lstStyle/>
          <a:p>
            <a:pPr lvl="0">
              <a:lnSpc>
                <a:spcPct val="130000"/>
              </a:lnSpc>
              <a:spcBef>
                <a:spcPts val="600"/>
              </a:spcBef>
            </a:pPr>
            <a:endParaRPr lang="zh-CN" altLang="en-US" dirty="0"/>
          </a:p>
        </p:txBody>
      </p:sp>
      <p:sp>
        <p:nvSpPr>
          <p:cNvPr id="1048950" name="文本框 1048949"/>
          <p:cNvSpPr txBox="1"/>
          <p:nvPr/>
        </p:nvSpPr>
        <p:spPr>
          <a:xfrm>
            <a:off x="4021137" y="9721850"/>
            <a:ext cx="3076575" cy="511175"/>
          </a:xfrm>
          <a:prstGeom prst="rect">
            <a:avLst/>
          </a:prstGeom>
          <a:noFill/>
          <a:ln>
            <a:noFill/>
          </a:ln>
        </p:spPr>
        <p:txBody>
          <a:bodyPr vert="horz" lIns="99048" tIns="49524" rIns="99048" bIns="49524" anchor="b"/>
          <a:lstStyle/>
          <a:p>
            <a:pPr marL="0" marR="0" lvl="0" indent="0" algn="r" defTabSz="914400" rtl="0" eaLnBrk="1" fontAlgn="base" latinLnBrk="1" hangingPunct="1">
              <a:lnSpc>
                <a:spcPct val="100000"/>
              </a:lnSpc>
              <a:spcBef>
                <a:spcPct val="0"/>
              </a:spcBef>
              <a:spcAft>
                <a:spcPct val="0"/>
              </a:spcAft>
              <a:buClrTx/>
              <a:buSzTx/>
              <a:buFontTx/>
              <a:buNone/>
              <a:defRPr/>
            </a:pPr>
            <a:fld id="{566ABCEB-ACFC-4714-9973-3DA970169C29}" type="slidenum">
              <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rPr>
              <a:t>57</a:t>
            </a:fld>
            <a:endPar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endParaRPr>
          </a:p>
        </p:txBody>
      </p:sp>
    </p:spTree>
    <p:extLst>
      <p:ext uri="{BB962C8B-B14F-4D97-AF65-F5344CB8AC3E}">
        <p14:creationId xmlns:p14="http://schemas.microsoft.com/office/powerpoint/2010/main" val="423003568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8" name="幻灯片图像占位符 1048947"/>
          <p:cNvSpPr>
            <a:spLocks noGrp="1" noRot="1" noChangeAspect="1"/>
          </p:cNvSpPr>
          <p:nvPr>
            <p:ph type="sldImg"/>
          </p:nvPr>
        </p:nvSpPr>
        <p:spPr>
          <a:xfrm>
            <a:off x="992188" y="768350"/>
            <a:ext cx="5114925" cy="3836988"/>
          </a:xfrm>
          <a:prstGeom prst="rect">
            <a:avLst/>
          </a:prstGeom>
        </p:spPr>
        <p:txBody>
          <a:bodyPr vert="horz" lIns="91440" tIns="45720" rIns="91440" bIns="45720" anchor="t"/>
          <a:lstStyle/>
          <a:p>
            <a:endParaRPr/>
          </a:p>
        </p:txBody>
      </p:sp>
      <p:sp>
        <p:nvSpPr>
          <p:cNvPr id="1048949" name="备注占位符 1048948"/>
          <p:cNvSpPr>
            <a:spLocks noGrp="1"/>
          </p:cNvSpPr>
          <p:nvPr>
            <p:ph type="body" idx="1"/>
          </p:nvPr>
        </p:nvSpPr>
        <p:spPr>
          <a:xfrm>
            <a:off x="709612" y="4860925"/>
            <a:ext cx="5680075" cy="4605337"/>
          </a:xfrm>
          <a:prstGeom prst="rect">
            <a:avLst/>
          </a:prstGeom>
          <a:noFill/>
          <a:ln>
            <a:noFill/>
          </a:ln>
        </p:spPr>
        <p:txBody>
          <a:bodyPr vert="horz" lIns="99048" tIns="49524" rIns="99048" bIns="49524" anchor="t"/>
          <a:lstStyle/>
          <a:p>
            <a:pPr lvl="0">
              <a:lnSpc>
                <a:spcPct val="130000"/>
              </a:lnSpc>
              <a:spcBef>
                <a:spcPts val="600"/>
              </a:spcBef>
            </a:pPr>
            <a:endParaRPr lang="zh-CN" altLang="en-US" dirty="0"/>
          </a:p>
        </p:txBody>
      </p:sp>
      <p:sp>
        <p:nvSpPr>
          <p:cNvPr id="1048950" name="文本框 1048949"/>
          <p:cNvSpPr txBox="1"/>
          <p:nvPr/>
        </p:nvSpPr>
        <p:spPr>
          <a:xfrm>
            <a:off x="4021137" y="9721850"/>
            <a:ext cx="3076575" cy="511175"/>
          </a:xfrm>
          <a:prstGeom prst="rect">
            <a:avLst/>
          </a:prstGeom>
          <a:noFill/>
          <a:ln>
            <a:noFill/>
          </a:ln>
        </p:spPr>
        <p:txBody>
          <a:bodyPr vert="horz" lIns="99048" tIns="49524" rIns="99048" bIns="49524" anchor="b"/>
          <a:lstStyle/>
          <a:p>
            <a:pPr marL="0" marR="0" lvl="0" indent="0" algn="r" defTabSz="914400" rtl="0" eaLnBrk="1" fontAlgn="base" latinLnBrk="1" hangingPunct="1">
              <a:lnSpc>
                <a:spcPct val="100000"/>
              </a:lnSpc>
              <a:spcBef>
                <a:spcPct val="0"/>
              </a:spcBef>
              <a:spcAft>
                <a:spcPct val="0"/>
              </a:spcAft>
              <a:buClrTx/>
              <a:buSzTx/>
              <a:buFontTx/>
              <a:buNone/>
              <a:defRPr/>
            </a:pPr>
            <a:fld id="{566ABCEB-ACFC-4714-9973-3DA970169C29}" type="slidenum">
              <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rPr>
              <a:t>58</a:t>
            </a:fld>
            <a:endPar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endParaRPr>
          </a:p>
        </p:txBody>
      </p:sp>
    </p:spTree>
    <p:extLst>
      <p:ext uri="{BB962C8B-B14F-4D97-AF65-F5344CB8AC3E}">
        <p14:creationId xmlns:p14="http://schemas.microsoft.com/office/powerpoint/2010/main" val="10922060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8" name="幻灯片图像占位符 1048947"/>
          <p:cNvSpPr>
            <a:spLocks noGrp="1" noRot="1" noChangeAspect="1"/>
          </p:cNvSpPr>
          <p:nvPr>
            <p:ph type="sldImg"/>
          </p:nvPr>
        </p:nvSpPr>
        <p:spPr>
          <a:xfrm>
            <a:off x="992188" y="768350"/>
            <a:ext cx="5114925" cy="3836988"/>
          </a:xfrm>
          <a:prstGeom prst="rect">
            <a:avLst/>
          </a:prstGeom>
        </p:spPr>
        <p:txBody>
          <a:bodyPr vert="horz" lIns="91440" tIns="45720" rIns="91440" bIns="45720" anchor="t"/>
          <a:lstStyle/>
          <a:p>
            <a:endParaRPr/>
          </a:p>
        </p:txBody>
      </p:sp>
      <p:sp>
        <p:nvSpPr>
          <p:cNvPr id="1048949" name="备注占位符 1048948"/>
          <p:cNvSpPr>
            <a:spLocks noGrp="1"/>
          </p:cNvSpPr>
          <p:nvPr>
            <p:ph type="body" idx="1"/>
          </p:nvPr>
        </p:nvSpPr>
        <p:spPr>
          <a:xfrm>
            <a:off x="709612" y="4860925"/>
            <a:ext cx="5680075" cy="4605337"/>
          </a:xfrm>
          <a:prstGeom prst="rect">
            <a:avLst/>
          </a:prstGeom>
          <a:noFill/>
          <a:ln>
            <a:noFill/>
          </a:ln>
        </p:spPr>
        <p:txBody>
          <a:bodyPr vert="horz" lIns="99048" tIns="49524" rIns="99048" bIns="49524" anchor="t"/>
          <a:lstStyle/>
          <a:p>
            <a:pPr lvl="0">
              <a:lnSpc>
                <a:spcPct val="130000"/>
              </a:lnSpc>
              <a:spcBef>
                <a:spcPts val="600"/>
              </a:spcBef>
            </a:pPr>
            <a:endParaRPr lang="zh-CN" altLang="en-US" dirty="0"/>
          </a:p>
        </p:txBody>
      </p:sp>
      <p:sp>
        <p:nvSpPr>
          <p:cNvPr id="1048950" name="文本框 1048949"/>
          <p:cNvSpPr txBox="1"/>
          <p:nvPr/>
        </p:nvSpPr>
        <p:spPr>
          <a:xfrm>
            <a:off x="4021137" y="9721850"/>
            <a:ext cx="3076575" cy="511175"/>
          </a:xfrm>
          <a:prstGeom prst="rect">
            <a:avLst/>
          </a:prstGeom>
          <a:noFill/>
          <a:ln>
            <a:noFill/>
          </a:ln>
        </p:spPr>
        <p:txBody>
          <a:bodyPr vert="horz" lIns="99048" tIns="49524" rIns="99048" bIns="49524" anchor="b"/>
          <a:lstStyle/>
          <a:p>
            <a:pPr marL="0" marR="0" lvl="0" indent="0" algn="r" defTabSz="914400" rtl="0" eaLnBrk="1" fontAlgn="base" latinLnBrk="1" hangingPunct="1">
              <a:lnSpc>
                <a:spcPct val="100000"/>
              </a:lnSpc>
              <a:spcBef>
                <a:spcPct val="0"/>
              </a:spcBef>
              <a:spcAft>
                <a:spcPct val="0"/>
              </a:spcAft>
              <a:buClrTx/>
              <a:buSzTx/>
              <a:buFontTx/>
              <a:buNone/>
              <a:defRPr/>
            </a:pPr>
            <a:fld id="{566ABCEB-ACFC-4714-9973-3DA970169C29}" type="slidenum">
              <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rPr>
              <a:t>59</a:t>
            </a:fld>
            <a:endPar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endParaRPr>
          </a:p>
        </p:txBody>
      </p:sp>
    </p:spTree>
    <p:extLst>
      <p:ext uri="{BB962C8B-B14F-4D97-AF65-F5344CB8AC3E}">
        <p14:creationId xmlns:p14="http://schemas.microsoft.com/office/powerpoint/2010/main" val="409640639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8" name="幻灯片图像占位符 1048947"/>
          <p:cNvSpPr>
            <a:spLocks noGrp="1" noRot="1" noChangeAspect="1"/>
          </p:cNvSpPr>
          <p:nvPr>
            <p:ph type="sldImg"/>
          </p:nvPr>
        </p:nvSpPr>
        <p:spPr>
          <a:xfrm>
            <a:off x="992188" y="768350"/>
            <a:ext cx="5114925" cy="3836988"/>
          </a:xfrm>
          <a:prstGeom prst="rect">
            <a:avLst/>
          </a:prstGeom>
        </p:spPr>
        <p:txBody>
          <a:bodyPr vert="horz" lIns="91440" tIns="45720" rIns="91440" bIns="45720" anchor="t"/>
          <a:lstStyle/>
          <a:p>
            <a:endParaRPr/>
          </a:p>
        </p:txBody>
      </p:sp>
      <p:sp>
        <p:nvSpPr>
          <p:cNvPr id="1048949" name="备注占位符 1048948"/>
          <p:cNvSpPr>
            <a:spLocks noGrp="1"/>
          </p:cNvSpPr>
          <p:nvPr>
            <p:ph type="body" idx="1"/>
          </p:nvPr>
        </p:nvSpPr>
        <p:spPr>
          <a:xfrm>
            <a:off x="709612" y="4860925"/>
            <a:ext cx="5680075" cy="4605337"/>
          </a:xfrm>
          <a:prstGeom prst="rect">
            <a:avLst/>
          </a:prstGeom>
          <a:noFill/>
          <a:ln>
            <a:noFill/>
          </a:ln>
        </p:spPr>
        <p:txBody>
          <a:bodyPr vert="horz" lIns="99048" tIns="49524" rIns="99048" bIns="49524" anchor="t"/>
          <a:lstStyle/>
          <a:p>
            <a:pPr lvl="0">
              <a:lnSpc>
                <a:spcPct val="130000"/>
              </a:lnSpc>
              <a:spcBef>
                <a:spcPts val="600"/>
              </a:spcBef>
            </a:pPr>
            <a:endParaRPr lang="zh-CN" altLang="en-US" dirty="0"/>
          </a:p>
        </p:txBody>
      </p:sp>
      <p:sp>
        <p:nvSpPr>
          <p:cNvPr id="1048950" name="文本框 1048949"/>
          <p:cNvSpPr txBox="1"/>
          <p:nvPr/>
        </p:nvSpPr>
        <p:spPr>
          <a:xfrm>
            <a:off x="4021137" y="9721850"/>
            <a:ext cx="3076575" cy="511175"/>
          </a:xfrm>
          <a:prstGeom prst="rect">
            <a:avLst/>
          </a:prstGeom>
          <a:noFill/>
          <a:ln>
            <a:noFill/>
          </a:ln>
        </p:spPr>
        <p:txBody>
          <a:bodyPr vert="horz" lIns="99048" tIns="49524" rIns="99048" bIns="49524" anchor="b"/>
          <a:lstStyle/>
          <a:p>
            <a:pPr marL="0" marR="0" lvl="0" indent="0" algn="r" defTabSz="914400" rtl="0" eaLnBrk="1" fontAlgn="base" latinLnBrk="1" hangingPunct="1">
              <a:lnSpc>
                <a:spcPct val="100000"/>
              </a:lnSpc>
              <a:spcBef>
                <a:spcPct val="0"/>
              </a:spcBef>
              <a:spcAft>
                <a:spcPct val="0"/>
              </a:spcAft>
              <a:buClrTx/>
              <a:buSzTx/>
              <a:buFontTx/>
              <a:buNone/>
              <a:defRPr/>
            </a:pPr>
            <a:fld id="{566ABCEB-ACFC-4714-9973-3DA970169C29}" type="slidenum">
              <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rPr>
              <a:t>60</a:t>
            </a:fld>
            <a:endPar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endParaRPr>
          </a:p>
        </p:txBody>
      </p:sp>
    </p:spTree>
    <p:extLst>
      <p:ext uri="{BB962C8B-B14F-4D97-AF65-F5344CB8AC3E}">
        <p14:creationId xmlns:p14="http://schemas.microsoft.com/office/powerpoint/2010/main" val="251263206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8" name="幻灯片图像占位符 1048947"/>
          <p:cNvSpPr>
            <a:spLocks noGrp="1" noRot="1" noChangeAspect="1"/>
          </p:cNvSpPr>
          <p:nvPr>
            <p:ph type="sldImg"/>
          </p:nvPr>
        </p:nvSpPr>
        <p:spPr>
          <a:xfrm>
            <a:off x="992188" y="768350"/>
            <a:ext cx="5114925" cy="3836988"/>
          </a:xfrm>
          <a:prstGeom prst="rect">
            <a:avLst/>
          </a:prstGeom>
        </p:spPr>
        <p:txBody>
          <a:bodyPr vert="horz" lIns="91440" tIns="45720" rIns="91440" bIns="45720" anchor="t"/>
          <a:lstStyle/>
          <a:p>
            <a:endParaRPr/>
          </a:p>
        </p:txBody>
      </p:sp>
      <p:sp>
        <p:nvSpPr>
          <p:cNvPr id="1048949" name="备注占位符 1048948"/>
          <p:cNvSpPr>
            <a:spLocks noGrp="1"/>
          </p:cNvSpPr>
          <p:nvPr>
            <p:ph type="body" idx="1"/>
          </p:nvPr>
        </p:nvSpPr>
        <p:spPr>
          <a:xfrm>
            <a:off x="709612" y="4860925"/>
            <a:ext cx="5680075" cy="4605337"/>
          </a:xfrm>
          <a:prstGeom prst="rect">
            <a:avLst/>
          </a:prstGeom>
          <a:noFill/>
          <a:ln>
            <a:noFill/>
          </a:ln>
        </p:spPr>
        <p:txBody>
          <a:bodyPr vert="horz" lIns="99048" tIns="49524" rIns="99048" bIns="49524" anchor="t"/>
          <a:lstStyle/>
          <a:p>
            <a:pPr lvl="0">
              <a:lnSpc>
                <a:spcPct val="130000"/>
              </a:lnSpc>
              <a:spcBef>
                <a:spcPts val="600"/>
              </a:spcBef>
            </a:pPr>
            <a:endParaRPr lang="zh-CN" altLang="en-US" dirty="0"/>
          </a:p>
        </p:txBody>
      </p:sp>
      <p:sp>
        <p:nvSpPr>
          <p:cNvPr id="1048950" name="文本框 1048949"/>
          <p:cNvSpPr txBox="1"/>
          <p:nvPr/>
        </p:nvSpPr>
        <p:spPr>
          <a:xfrm>
            <a:off x="4021137" y="9721850"/>
            <a:ext cx="3076575" cy="511175"/>
          </a:xfrm>
          <a:prstGeom prst="rect">
            <a:avLst/>
          </a:prstGeom>
          <a:noFill/>
          <a:ln>
            <a:noFill/>
          </a:ln>
        </p:spPr>
        <p:txBody>
          <a:bodyPr vert="horz" lIns="99048" tIns="49524" rIns="99048" bIns="49524" anchor="b"/>
          <a:lstStyle/>
          <a:p>
            <a:pPr marL="0" marR="0" lvl="0" indent="0" algn="r" defTabSz="914400" rtl="0" eaLnBrk="1" fontAlgn="base" latinLnBrk="1" hangingPunct="1">
              <a:lnSpc>
                <a:spcPct val="100000"/>
              </a:lnSpc>
              <a:spcBef>
                <a:spcPct val="0"/>
              </a:spcBef>
              <a:spcAft>
                <a:spcPct val="0"/>
              </a:spcAft>
              <a:buClrTx/>
              <a:buSzTx/>
              <a:buFontTx/>
              <a:buNone/>
              <a:defRPr/>
            </a:pPr>
            <a:fld id="{566ABCEB-ACFC-4714-9973-3DA970169C29}" type="slidenum">
              <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rPr>
              <a:t>61</a:t>
            </a:fld>
            <a:endPar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endParaRPr>
          </a:p>
        </p:txBody>
      </p:sp>
    </p:spTree>
    <p:extLst>
      <p:ext uri="{BB962C8B-B14F-4D97-AF65-F5344CB8AC3E}">
        <p14:creationId xmlns:p14="http://schemas.microsoft.com/office/powerpoint/2010/main" val="277046659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8" name="幻灯片图像占位符 1048947"/>
          <p:cNvSpPr>
            <a:spLocks noGrp="1" noRot="1" noChangeAspect="1"/>
          </p:cNvSpPr>
          <p:nvPr>
            <p:ph type="sldImg"/>
          </p:nvPr>
        </p:nvSpPr>
        <p:spPr>
          <a:xfrm>
            <a:off x="992188" y="768350"/>
            <a:ext cx="5114925" cy="3836988"/>
          </a:xfrm>
          <a:prstGeom prst="rect">
            <a:avLst/>
          </a:prstGeom>
        </p:spPr>
        <p:txBody>
          <a:bodyPr vert="horz" lIns="91440" tIns="45720" rIns="91440" bIns="45720" anchor="t"/>
          <a:lstStyle/>
          <a:p>
            <a:endParaRPr/>
          </a:p>
        </p:txBody>
      </p:sp>
      <p:sp>
        <p:nvSpPr>
          <p:cNvPr id="1048949" name="备注占位符 1048948"/>
          <p:cNvSpPr>
            <a:spLocks noGrp="1"/>
          </p:cNvSpPr>
          <p:nvPr>
            <p:ph type="body" idx="1"/>
          </p:nvPr>
        </p:nvSpPr>
        <p:spPr>
          <a:xfrm>
            <a:off x="709612" y="4860925"/>
            <a:ext cx="5680075" cy="4605337"/>
          </a:xfrm>
          <a:prstGeom prst="rect">
            <a:avLst/>
          </a:prstGeom>
          <a:noFill/>
          <a:ln>
            <a:noFill/>
          </a:ln>
        </p:spPr>
        <p:txBody>
          <a:bodyPr vert="horz" lIns="99048" tIns="49524" rIns="99048" bIns="49524" anchor="t"/>
          <a:lstStyle/>
          <a:p>
            <a:pPr lvl="0">
              <a:lnSpc>
                <a:spcPct val="130000"/>
              </a:lnSpc>
              <a:spcBef>
                <a:spcPts val="600"/>
              </a:spcBef>
            </a:pPr>
            <a:endParaRPr lang="zh-CN" altLang="en-US" dirty="0"/>
          </a:p>
        </p:txBody>
      </p:sp>
      <p:sp>
        <p:nvSpPr>
          <p:cNvPr id="1048950" name="文本框 1048949"/>
          <p:cNvSpPr txBox="1"/>
          <p:nvPr/>
        </p:nvSpPr>
        <p:spPr>
          <a:xfrm>
            <a:off x="4021137" y="9721850"/>
            <a:ext cx="3076575" cy="511175"/>
          </a:xfrm>
          <a:prstGeom prst="rect">
            <a:avLst/>
          </a:prstGeom>
          <a:noFill/>
          <a:ln>
            <a:noFill/>
          </a:ln>
        </p:spPr>
        <p:txBody>
          <a:bodyPr vert="horz" lIns="99048" tIns="49524" rIns="99048" bIns="49524" anchor="b"/>
          <a:lstStyle/>
          <a:p>
            <a:pPr marL="0" marR="0" lvl="0" indent="0" algn="r" defTabSz="914400" rtl="0" eaLnBrk="1" fontAlgn="base" latinLnBrk="1" hangingPunct="1">
              <a:lnSpc>
                <a:spcPct val="100000"/>
              </a:lnSpc>
              <a:spcBef>
                <a:spcPct val="0"/>
              </a:spcBef>
              <a:spcAft>
                <a:spcPct val="0"/>
              </a:spcAft>
              <a:buClrTx/>
              <a:buSzTx/>
              <a:buFontTx/>
              <a:buNone/>
              <a:defRPr/>
            </a:pPr>
            <a:fld id="{566ABCEB-ACFC-4714-9973-3DA970169C29}" type="slidenum">
              <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rPr>
              <a:t>62</a:t>
            </a:fld>
            <a:endPar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endParaRPr>
          </a:p>
        </p:txBody>
      </p:sp>
    </p:spTree>
    <p:extLst>
      <p:ext uri="{BB962C8B-B14F-4D97-AF65-F5344CB8AC3E}">
        <p14:creationId xmlns:p14="http://schemas.microsoft.com/office/powerpoint/2010/main" val="40075491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8" name="幻灯片图像占位符 1048947"/>
          <p:cNvSpPr>
            <a:spLocks noGrp="1" noRot="1" noChangeAspect="1"/>
          </p:cNvSpPr>
          <p:nvPr>
            <p:ph type="sldImg"/>
          </p:nvPr>
        </p:nvSpPr>
        <p:spPr>
          <a:xfrm>
            <a:off x="992188" y="768350"/>
            <a:ext cx="5114925" cy="3836988"/>
          </a:xfrm>
          <a:prstGeom prst="rect">
            <a:avLst/>
          </a:prstGeom>
        </p:spPr>
        <p:txBody>
          <a:bodyPr vert="horz" lIns="91440" tIns="45720" rIns="91440" bIns="45720" anchor="t"/>
          <a:lstStyle/>
          <a:p>
            <a:endParaRPr/>
          </a:p>
        </p:txBody>
      </p:sp>
      <p:sp>
        <p:nvSpPr>
          <p:cNvPr id="1048949" name="备注占位符 1048948"/>
          <p:cNvSpPr>
            <a:spLocks noGrp="1"/>
          </p:cNvSpPr>
          <p:nvPr>
            <p:ph type="body" idx="1"/>
          </p:nvPr>
        </p:nvSpPr>
        <p:spPr>
          <a:xfrm>
            <a:off x="709612" y="4860925"/>
            <a:ext cx="5680075" cy="4605337"/>
          </a:xfrm>
          <a:prstGeom prst="rect">
            <a:avLst/>
          </a:prstGeom>
          <a:noFill/>
          <a:ln>
            <a:noFill/>
          </a:ln>
        </p:spPr>
        <p:txBody>
          <a:bodyPr vert="horz" lIns="99048" tIns="49524" rIns="99048" bIns="49524" anchor="t"/>
          <a:lstStyle/>
          <a:p>
            <a:pPr lvl="0">
              <a:lnSpc>
                <a:spcPct val="130000"/>
              </a:lnSpc>
              <a:spcBef>
                <a:spcPts val="600"/>
              </a:spcBef>
            </a:pPr>
            <a:endParaRPr lang="zh-CN" altLang="en-US" dirty="0"/>
          </a:p>
        </p:txBody>
      </p:sp>
      <p:sp>
        <p:nvSpPr>
          <p:cNvPr id="1048950" name="文本框 1048949"/>
          <p:cNvSpPr txBox="1"/>
          <p:nvPr/>
        </p:nvSpPr>
        <p:spPr>
          <a:xfrm>
            <a:off x="4021137" y="9721850"/>
            <a:ext cx="3076575" cy="511175"/>
          </a:xfrm>
          <a:prstGeom prst="rect">
            <a:avLst/>
          </a:prstGeom>
          <a:noFill/>
          <a:ln>
            <a:noFill/>
          </a:ln>
        </p:spPr>
        <p:txBody>
          <a:bodyPr vert="horz" lIns="99048" tIns="49524" rIns="99048" bIns="49524" anchor="b"/>
          <a:lstStyle/>
          <a:p>
            <a:pPr marL="0" marR="0" lvl="0" indent="0" algn="r" defTabSz="914400" rtl="0" eaLnBrk="1" fontAlgn="base" latinLnBrk="1" hangingPunct="1">
              <a:lnSpc>
                <a:spcPct val="100000"/>
              </a:lnSpc>
              <a:spcBef>
                <a:spcPct val="0"/>
              </a:spcBef>
              <a:spcAft>
                <a:spcPct val="0"/>
              </a:spcAft>
              <a:buClrTx/>
              <a:buSzTx/>
              <a:buFontTx/>
              <a:buNone/>
              <a:defRPr/>
            </a:pPr>
            <a:fld id="{566ABCEB-ACFC-4714-9973-3DA970169C29}" type="slidenum">
              <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rPr>
              <a:t>9</a:t>
            </a:fld>
            <a:endPar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endParaRPr>
          </a:p>
        </p:txBody>
      </p:sp>
    </p:spTree>
    <p:extLst>
      <p:ext uri="{BB962C8B-B14F-4D97-AF65-F5344CB8AC3E}">
        <p14:creationId xmlns:p14="http://schemas.microsoft.com/office/powerpoint/2010/main" val="343890286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8" name="幻灯片图像占位符 1048947"/>
          <p:cNvSpPr>
            <a:spLocks noGrp="1" noRot="1" noChangeAspect="1"/>
          </p:cNvSpPr>
          <p:nvPr>
            <p:ph type="sldImg"/>
          </p:nvPr>
        </p:nvSpPr>
        <p:spPr>
          <a:xfrm>
            <a:off x="992188" y="768350"/>
            <a:ext cx="5114925" cy="3836988"/>
          </a:xfrm>
          <a:prstGeom prst="rect">
            <a:avLst/>
          </a:prstGeom>
        </p:spPr>
        <p:txBody>
          <a:bodyPr vert="horz" lIns="91440" tIns="45720" rIns="91440" bIns="45720" anchor="t"/>
          <a:lstStyle/>
          <a:p>
            <a:endParaRPr/>
          </a:p>
        </p:txBody>
      </p:sp>
      <p:sp>
        <p:nvSpPr>
          <p:cNvPr id="1048949" name="备注占位符 1048948"/>
          <p:cNvSpPr>
            <a:spLocks noGrp="1"/>
          </p:cNvSpPr>
          <p:nvPr>
            <p:ph type="body" idx="1"/>
          </p:nvPr>
        </p:nvSpPr>
        <p:spPr>
          <a:xfrm>
            <a:off x="709612" y="4860925"/>
            <a:ext cx="5680075" cy="4605337"/>
          </a:xfrm>
          <a:prstGeom prst="rect">
            <a:avLst/>
          </a:prstGeom>
          <a:noFill/>
          <a:ln>
            <a:noFill/>
          </a:ln>
        </p:spPr>
        <p:txBody>
          <a:bodyPr vert="horz" lIns="99048" tIns="49524" rIns="99048" bIns="49524" anchor="t"/>
          <a:lstStyle/>
          <a:p>
            <a:pPr lvl="0">
              <a:lnSpc>
                <a:spcPct val="130000"/>
              </a:lnSpc>
              <a:spcBef>
                <a:spcPts val="600"/>
              </a:spcBef>
            </a:pPr>
            <a:endParaRPr lang="zh-CN" altLang="en-US" dirty="0"/>
          </a:p>
        </p:txBody>
      </p:sp>
      <p:sp>
        <p:nvSpPr>
          <p:cNvPr id="1048950" name="文本框 1048949"/>
          <p:cNvSpPr txBox="1"/>
          <p:nvPr/>
        </p:nvSpPr>
        <p:spPr>
          <a:xfrm>
            <a:off x="4021137" y="9721850"/>
            <a:ext cx="3076575" cy="511175"/>
          </a:xfrm>
          <a:prstGeom prst="rect">
            <a:avLst/>
          </a:prstGeom>
          <a:noFill/>
          <a:ln>
            <a:noFill/>
          </a:ln>
        </p:spPr>
        <p:txBody>
          <a:bodyPr vert="horz" lIns="99048" tIns="49524" rIns="99048" bIns="49524" anchor="b"/>
          <a:lstStyle/>
          <a:p>
            <a:pPr marL="0" marR="0" lvl="0" indent="0" algn="r" defTabSz="914400" rtl="0" eaLnBrk="1" fontAlgn="base" latinLnBrk="1" hangingPunct="1">
              <a:lnSpc>
                <a:spcPct val="100000"/>
              </a:lnSpc>
              <a:spcBef>
                <a:spcPct val="0"/>
              </a:spcBef>
              <a:spcAft>
                <a:spcPct val="0"/>
              </a:spcAft>
              <a:buClrTx/>
              <a:buSzTx/>
              <a:buFontTx/>
              <a:buNone/>
              <a:defRPr/>
            </a:pPr>
            <a:fld id="{566ABCEB-ACFC-4714-9973-3DA970169C29}" type="slidenum">
              <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rPr>
              <a:t>63</a:t>
            </a:fld>
            <a:endPar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endParaRPr>
          </a:p>
        </p:txBody>
      </p:sp>
    </p:spTree>
    <p:extLst>
      <p:ext uri="{BB962C8B-B14F-4D97-AF65-F5344CB8AC3E}">
        <p14:creationId xmlns:p14="http://schemas.microsoft.com/office/powerpoint/2010/main" val="243746788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8" name="幻灯片图像占位符 1048947"/>
          <p:cNvSpPr>
            <a:spLocks noGrp="1" noRot="1" noChangeAspect="1"/>
          </p:cNvSpPr>
          <p:nvPr>
            <p:ph type="sldImg"/>
          </p:nvPr>
        </p:nvSpPr>
        <p:spPr>
          <a:xfrm>
            <a:off x="992188" y="768350"/>
            <a:ext cx="5114925" cy="3836988"/>
          </a:xfrm>
          <a:prstGeom prst="rect">
            <a:avLst/>
          </a:prstGeom>
        </p:spPr>
        <p:txBody>
          <a:bodyPr vert="horz" lIns="91440" tIns="45720" rIns="91440" bIns="45720" anchor="t"/>
          <a:lstStyle/>
          <a:p>
            <a:endParaRPr/>
          </a:p>
        </p:txBody>
      </p:sp>
      <p:sp>
        <p:nvSpPr>
          <p:cNvPr id="1048949" name="备注占位符 1048948"/>
          <p:cNvSpPr>
            <a:spLocks noGrp="1"/>
          </p:cNvSpPr>
          <p:nvPr>
            <p:ph type="body" idx="1"/>
          </p:nvPr>
        </p:nvSpPr>
        <p:spPr>
          <a:xfrm>
            <a:off x="709612" y="4860925"/>
            <a:ext cx="5680075" cy="4605337"/>
          </a:xfrm>
          <a:prstGeom prst="rect">
            <a:avLst/>
          </a:prstGeom>
          <a:noFill/>
          <a:ln>
            <a:noFill/>
          </a:ln>
        </p:spPr>
        <p:txBody>
          <a:bodyPr vert="horz" lIns="99048" tIns="49524" rIns="99048" bIns="49524" anchor="t"/>
          <a:lstStyle/>
          <a:p>
            <a:pPr lvl="0">
              <a:lnSpc>
                <a:spcPct val="130000"/>
              </a:lnSpc>
              <a:spcBef>
                <a:spcPts val="600"/>
              </a:spcBef>
            </a:pPr>
            <a:endParaRPr lang="zh-CN" altLang="en-US" dirty="0"/>
          </a:p>
        </p:txBody>
      </p:sp>
      <p:sp>
        <p:nvSpPr>
          <p:cNvPr id="1048950" name="文本框 1048949"/>
          <p:cNvSpPr txBox="1"/>
          <p:nvPr/>
        </p:nvSpPr>
        <p:spPr>
          <a:xfrm>
            <a:off x="4021137" y="9721850"/>
            <a:ext cx="3076575" cy="511175"/>
          </a:xfrm>
          <a:prstGeom prst="rect">
            <a:avLst/>
          </a:prstGeom>
          <a:noFill/>
          <a:ln>
            <a:noFill/>
          </a:ln>
        </p:spPr>
        <p:txBody>
          <a:bodyPr vert="horz" lIns="99048" tIns="49524" rIns="99048" bIns="49524" anchor="b"/>
          <a:lstStyle/>
          <a:p>
            <a:pPr marL="0" marR="0" lvl="0" indent="0" algn="r" defTabSz="914400" rtl="0" eaLnBrk="1" fontAlgn="base" latinLnBrk="1" hangingPunct="1">
              <a:lnSpc>
                <a:spcPct val="100000"/>
              </a:lnSpc>
              <a:spcBef>
                <a:spcPct val="0"/>
              </a:spcBef>
              <a:spcAft>
                <a:spcPct val="0"/>
              </a:spcAft>
              <a:buClrTx/>
              <a:buSzTx/>
              <a:buFontTx/>
              <a:buNone/>
              <a:defRPr/>
            </a:pPr>
            <a:fld id="{566ABCEB-ACFC-4714-9973-3DA970169C29}" type="slidenum">
              <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rPr>
              <a:t>64</a:t>
            </a:fld>
            <a:endPar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endParaRPr>
          </a:p>
        </p:txBody>
      </p:sp>
    </p:spTree>
    <p:extLst>
      <p:ext uri="{BB962C8B-B14F-4D97-AF65-F5344CB8AC3E}">
        <p14:creationId xmlns:p14="http://schemas.microsoft.com/office/powerpoint/2010/main" val="147512962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8" name="幻灯片图像占位符 1048947"/>
          <p:cNvSpPr>
            <a:spLocks noGrp="1" noRot="1" noChangeAspect="1"/>
          </p:cNvSpPr>
          <p:nvPr>
            <p:ph type="sldImg"/>
          </p:nvPr>
        </p:nvSpPr>
        <p:spPr>
          <a:xfrm>
            <a:off x="992188" y="768350"/>
            <a:ext cx="5114925" cy="3836988"/>
          </a:xfrm>
          <a:prstGeom prst="rect">
            <a:avLst/>
          </a:prstGeom>
        </p:spPr>
        <p:txBody>
          <a:bodyPr vert="horz" lIns="91440" tIns="45720" rIns="91440" bIns="45720" anchor="t"/>
          <a:lstStyle/>
          <a:p>
            <a:endParaRPr/>
          </a:p>
        </p:txBody>
      </p:sp>
      <p:sp>
        <p:nvSpPr>
          <p:cNvPr id="1048949" name="备注占位符 1048948"/>
          <p:cNvSpPr>
            <a:spLocks noGrp="1"/>
          </p:cNvSpPr>
          <p:nvPr>
            <p:ph type="body" idx="1"/>
          </p:nvPr>
        </p:nvSpPr>
        <p:spPr>
          <a:xfrm>
            <a:off x="709612" y="4860925"/>
            <a:ext cx="5680075" cy="4605337"/>
          </a:xfrm>
          <a:prstGeom prst="rect">
            <a:avLst/>
          </a:prstGeom>
          <a:noFill/>
          <a:ln>
            <a:noFill/>
          </a:ln>
        </p:spPr>
        <p:txBody>
          <a:bodyPr vert="horz" lIns="99048" tIns="49524" rIns="99048" bIns="49524" anchor="t"/>
          <a:lstStyle/>
          <a:p>
            <a:pPr lvl="0">
              <a:lnSpc>
                <a:spcPct val="130000"/>
              </a:lnSpc>
              <a:spcBef>
                <a:spcPts val="600"/>
              </a:spcBef>
            </a:pPr>
            <a:endParaRPr lang="zh-CN" altLang="en-US" dirty="0"/>
          </a:p>
        </p:txBody>
      </p:sp>
      <p:sp>
        <p:nvSpPr>
          <p:cNvPr id="1048950" name="文本框 1048949"/>
          <p:cNvSpPr txBox="1"/>
          <p:nvPr/>
        </p:nvSpPr>
        <p:spPr>
          <a:xfrm>
            <a:off x="4021137" y="9721850"/>
            <a:ext cx="3076575" cy="511175"/>
          </a:xfrm>
          <a:prstGeom prst="rect">
            <a:avLst/>
          </a:prstGeom>
          <a:noFill/>
          <a:ln>
            <a:noFill/>
          </a:ln>
        </p:spPr>
        <p:txBody>
          <a:bodyPr vert="horz" lIns="99048" tIns="49524" rIns="99048" bIns="49524" anchor="b"/>
          <a:lstStyle/>
          <a:p>
            <a:pPr marL="0" marR="0" lvl="0" indent="0" algn="r" defTabSz="914400" rtl="0" eaLnBrk="1" fontAlgn="base" latinLnBrk="1" hangingPunct="1">
              <a:lnSpc>
                <a:spcPct val="100000"/>
              </a:lnSpc>
              <a:spcBef>
                <a:spcPct val="0"/>
              </a:spcBef>
              <a:spcAft>
                <a:spcPct val="0"/>
              </a:spcAft>
              <a:buClrTx/>
              <a:buSzTx/>
              <a:buFontTx/>
              <a:buNone/>
              <a:defRPr/>
            </a:pPr>
            <a:fld id="{566ABCEB-ACFC-4714-9973-3DA970169C29}" type="slidenum">
              <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rPr>
              <a:t>65</a:t>
            </a:fld>
            <a:endPar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endParaRPr>
          </a:p>
        </p:txBody>
      </p:sp>
    </p:spTree>
    <p:extLst>
      <p:ext uri="{BB962C8B-B14F-4D97-AF65-F5344CB8AC3E}">
        <p14:creationId xmlns:p14="http://schemas.microsoft.com/office/powerpoint/2010/main" val="187439248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061" name="幻灯片图像占位符 1049060"/>
          <p:cNvSpPr>
            <a:spLocks noGrp="1" noRot="1" noChangeAspect="1"/>
          </p:cNvSpPr>
          <p:nvPr>
            <p:ph type="sldImg"/>
          </p:nvPr>
        </p:nvSpPr>
        <p:spPr>
          <a:xfrm>
            <a:off x="992188" y="768350"/>
            <a:ext cx="5114925" cy="3836988"/>
          </a:xfrm>
          <a:prstGeom prst="rect">
            <a:avLst/>
          </a:prstGeom>
        </p:spPr>
        <p:txBody>
          <a:bodyPr vert="horz" lIns="91440" tIns="45720" rIns="91440" bIns="45720" anchor="t"/>
          <a:lstStyle/>
          <a:p>
            <a:endParaRPr/>
          </a:p>
        </p:txBody>
      </p:sp>
      <p:sp>
        <p:nvSpPr>
          <p:cNvPr id="1049062" name="备注占位符 1049061"/>
          <p:cNvSpPr>
            <a:spLocks noGrp="1"/>
          </p:cNvSpPr>
          <p:nvPr>
            <p:ph type="body" idx="1"/>
          </p:nvPr>
        </p:nvSpPr>
        <p:spPr>
          <a:xfrm>
            <a:off x="709612" y="4860925"/>
            <a:ext cx="5680075" cy="4605337"/>
          </a:xfrm>
          <a:prstGeom prst="rect">
            <a:avLst/>
          </a:prstGeom>
          <a:noFill/>
          <a:ln>
            <a:noFill/>
          </a:ln>
        </p:spPr>
        <p:txBody>
          <a:bodyPr vert="horz" lIns="99048" tIns="49524" rIns="99048" bIns="49524" anchor="t"/>
          <a:lstStyle/>
          <a:p>
            <a:pPr lvl="0"/>
            <a:endParaRPr lang="zh-CN" altLang="zh-CN" dirty="0"/>
          </a:p>
        </p:txBody>
      </p:sp>
      <p:sp>
        <p:nvSpPr>
          <p:cNvPr id="1049063" name="文本框 1049062"/>
          <p:cNvSpPr txBox="1"/>
          <p:nvPr/>
        </p:nvSpPr>
        <p:spPr>
          <a:xfrm>
            <a:off x="4021137" y="9721850"/>
            <a:ext cx="3076575" cy="511175"/>
          </a:xfrm>
          <a:prstGeom prst="rect">
            <a:avLst/>
          </a:prstGeom>
          <a:noFill/>
          <a:ln>
            <a:noFill/>
          </a:ln>
        </p:spPr>
        <p:txBody>
          <a:bodyPr vert="horz" lIns="99048" tIns="49524" rIns="99048" bIns="49524" anchor="b"/>
          <a:lstStyle/>
          <a:p>
            <a:pPr marL="0" marR="0" lvl="0" indent="0" algn="r" defTabSz="914400" rtl="0" eaLnBrk="1" fontAlgn="base" latinLnBrk="1" hangingPunct="1">
              <a:lnSpc>
                <a:spcPct val="100000"/>
              </a:lnSpc>
              <a:spcBef>
                <a:spcPct val="0"/>
              </a:spcBef>
              <a:spcAft>
                <a:spcPct val="0"/>
              </a:spcAft>
              <a:buClrTx/>
              <a:buSzTx/>
              <a:buFontTx/>
              <a:buNone/>
              <a:defRPr/>
            </a:pPr>
            <a:fld id="{566ABCEB-ACFC-4714-9973-3DA970169C29}" type="slidenum">
              <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rPr>
              <a:t>66</a:t>
            </a:fld>
            <a:endPar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endParaRPr>
          </a:p>
        </p:txBody>
      </p:sp>
    </p:spTree>
    <p:extLst>
      <p:ext uri="{BB962C8B-B14F-4D97-AF65-F5344CB8AC3E}">
        <p14:creationId xmlns:p14="http://schemas.microsoft.com/office/powerpoint/2010/main" val="329646199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8" name="幻灯片图像占位符 1048947"/>
          <p:cNvSpPr>
            <a:spLocks noGrp="1" noRot="1" noChangeAspect="1"/>
          </p:cNvSpPr>
          <p:nvPr>
            <p:ph type="sldImg"/>
          </p:nvPr>
        </p:nvSpPr>
        <p:spPr>
          <a:xfrm>
            <a:off x="992188" y="768350"/>
            <a:ext cx="5114925" cy="3836988"/>
          </a:xfrm>
          <a:prstGeom prst="rect">
            <a:avLst/>
          </a:prstGeom>
        </p:spPr>
        <p:txBody>
          <a:bodyPr vert="horz" lIns="91440" tIns="45720" rIns="91440" bIns="45720" anchor="t"/>
          <a:lstStyle/>
          <a:p>
            <a:endParaRPr/>
          </a:p>
        </p:txBody>
      </p:sp>
      <p:sp>
        <p:nvSpPr>
          <p:cNvPr id="1048949" name="备注占位符 1048948"/>
          <p:cNvSpPr>
            <a:spLocks noGrp="1"/>
          </p:cNvSpPr>
          <p:nvPr>
            <p:ph type="body" idx="1"/>
          </p:nvPr>
        </p:nvSpPr>
        <p:spPr>
          <a:xfrm>
            <a:off x="709612" y="4860925"/>
            <a:ext cx="5680075" cy="4605337"/>
          </a:xfrm>
          <a:prstGeom prst="rect">
            <a:avLst/>
          </a:prstGeom>
          <a:noFill/>
          <a:ln>
            <a:noFill/>
          </a:ln>
        </p:spPr>
        <p:txBody>
          <a:bodyPr vert="horz" lIns="99048" tIns="49524" rIns="99048" bIns="49524" anchor="t"/>
          <a:lstStyle/>
          <a:p>
            <a:pPr lvl="0">
              <a:lnSpc>
                <a:spcPct val="130000"/>
              </a:lnSpc>
              <a:spcBef>
                <a:spcPts val="600"/>
              </a:spcBef>
            </a:pPr>
            <a:endParaRPr lang="zh-CN" altLang="en-US" dirty="0"/>
          </a:p>
        </p:txBody>
      </p:sp>
      <p:sp>
        <p:nvSpPr>
          <p:cNvPr id="1048950" name="文本框 1048949"/>
          <p:cNvSpPr txBox="1"/>
          <p:nvPr/>
        </p:nvSpPr>
        <p:spPr>
          <a:xfrm>
            <a:off x="4021137" y="9721850"/>
            <a:ext cx="3076575" cy="511175"/>
          </a:xfrm>
          <a:prstGeom prst="rect">
            <a:avLst/>
          </a:prstGeom>
          <a:noFill/>
          <a:ln>
            <a:noFill/>
          </a:ln>
        </p:spPr>
        <p:txBody>
          <a:bodyPr vert="horz" lIns="99048" tIns="49524" rIns="99048" bIns="49524" anchor="b"/>
          <a:lstStyle/>
          <a:p>
            <a:pPr marL="0" marR="0" lvl="0" indent="0" algn="r" defTabSz="914400" rtl="0" eaLnBrk="1" fontAlgn="base" latinLnBrk="1" hangingPunct="1">
              <a:lnSpc>
                <a:spcPct val="100000"/>
              </a:lnSpc>
              <a:spcBef>
                <a:spcPct val="0"/>
              </a:spcBef>
              <a:spcAft>
                <a:spcPct val="0"/>
              </a:spcAft>
              <a:buClrTx/>
              <a:buSzTx/>
              <a:buFontTx/>
              <a:buNone/>
              <a:defRPr/>
            </a:pPr>
            <a:fld id="{566ABCEB-ACFC-4714-9973-3DA970169C29}" type="slidenum">
              <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rPr>
              <a:t>67</a:t>
            </a:fld>
            <a:endPar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endParaRPr>
          </a:p>
        </p:txBody>
      </p:sp>
    </p:spTree>
    <p:extLst>
      <p:ext uri="{BB962C8B-B14F-4D97-AF65-F5344CB8AC3E}">
        <p14:creationId xmlns:p14="http://schemas.microsoft.com/office/powerpoint/2010/main" val="115344289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8" name="幻灯片图像占位符 1048947"/>
          <p:cNvSpPr>
            <a:spLocks noGrp="1" noRot="1" noChangeAspect="1"/>
          </p:cNvSpPr>
          <p:nvPr>
            <p:ph type="sldImg"/>
          </p:nvPr>
        </p:nvSpPr>
        <p:spPr>
          <a:xfrm>
            <a:off x="992188" y="768350"/>
            <a:ext cx="5114925" cy="3836988"/>
          </a:xfrm>
          <a:prstGeom prst="rect">
            <a:avLst/>
          </a:prstGeom>
        </p:spPr>
        <p:txBody>
          <a:bodyPr vert="horz" lIns="91440" tIns="45720" rIns="91440" bIns="45720" anchor="t"/>
          <a:lstStyle/>
          <a:p>
            <a:endParaRPr/>
          </a:p>
        </p:txBody>
      </p:sp>
      <p:sp>
        <p:nvSpPr>
          <p:cNvPr id="1048949" name="备注占位符 1048948"/>
          <p:cNvSpPr>
            <a:spLocks noGrp="1"/>
          </p:cNvSpPr>
          <p:nvPr>
            <p:ph type="body" idx="1"/>
          </p:nvPr>
        </p:nvSpPr>
        <p:spPr>
          <a:xfrm>
            <a:off x="709612" y="4860925"/>
            <a:ext cx="5680075" cy="4605337"/>
          </a:xfrm>
          <a:prstGeom prst="rect">
            <a:avLst/>
          </a:prstGeom>
          <a:noFill/>
          <a:ln>
            <a:noFill/>
          </a:ln>
        </p:spPr>
        <p:txBody>
          <a:bodyPr vert="horz" lIns="99048" tIns="49524" rIns="99048" bIns="49524" anchor="t"/>
          <a:lstStyle/>
          <a:p>
            <a:pPr lvl="0">
              <a:lnSpc>
                <a:spcPct val="130000"/>
              </a:lnSpc>
              <a:spcBef>
                <a:spcPts val="600"/>
              </a:spcBef>
            </a:pPr>
            <a:endParaRPr lang="zh-CN" altLang="en-US" dirty="0"/>
          </a:p>
        </p:txBody>
      </p:sp>
      <p:sp>
        <p:nvSpPr>
          <p:cNvPr id="1048950" name="文本框 1048949"/>
          <p:cNvSpPr txBox="1"/>
          <p:nvPr/>
        </p:nvSpPr>
        <p:spPr>
          <a:xfrm>
            <a:off x="4021137" y="9721850"/>
            <a:ext cx="3076575" cy="511175"/>
          </a:xfrm>
          <a:prstGeom prst="rect">
            <a:avLst/>
          </a:prstGeom>
          <a:noFill/>
          <a:ln>
            <a:noFill/>
          </a:ln>
        </p:spPr>
        <p:txBody>
          <a:bodyPr vert="horz" lIns="99048" tIns="49524" rIns="99048" bIns="49524" anchor="b"/>
          <a:lstStyle/>
          <a:p>
            <a:pPr marL="0" marR="0" lvl="0" indent="0" algn="r" defTabSz="914400" rtl="0" eaLnBrk="1" fontAlgn="base" latinLnBrk="1" hangingPunct="1">
              <a:lnSpc>
                <a:spcPct val="100000"/>
              </a:lnSpc>
              <a:spcBef>
                <a:spcPct val="0"/>
              </a:spcBef>
              <a:spcAft>
                <a:spcPct val="0"/>
              </a:spcAft>
              <a:buClrTx/>
              <a:buSzTx/>
              <a:buFontTx/>
              <a:buNone/>
              <a:defRPr/>
            </a:pPr>
            <a:fld id="{566ABCEB-ACFC-4714-9973-3DA970169C29}" type="slidenum">
              <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rPr>
              <a:t>68</a:t>
            </a:fld>
            <a:endPar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endParaRPr>
          </a:p>
        </p:txBody>
      </p:sp>
    </p:spTree>
    <p:extLst>
      <p:ext uri="{BB962C8B-B14F-4D97-AF65-F5344CB8AC3E}">
        <p14:creationId xmlns:p14="http://schemas.microsoft.com/office/powerpoint/2010/main" val="326677065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8" name="幻灯片图像占位符 1048947"/>
          <p:cNvSpPr>
            <a:spLocks noGrp="1" noRot="1" noChangeAspect="1"/>
          </p:cNvSpPr>
          <p:nvPr>
            <p:ph type="sldImg"/>
          </p:nvPr>
        </p:nvSpPr>
        <p:spPr>
          <a:xfrm>
            <a:off x="992188" y="768350"/>
            <a:ext cx="5114925" cy="3836988"/>
          </a:xfrm>
          <a:prstGeom prst="rect">
            <a:avLst/>
          </a:prstGeom>
        </p:spPr>
        <p:txBody>
          <a:bodyPr vert="horz" lIns="91440" tIns="45720" rIns="91440" bIns="45720" anchor="t"/>
          <a:lstStyle/>
          <a:p>
            <a:endParaRPr/>
          </a:p>
        </p:txBody>
      </p:sp>
      <p:sp>
        <p:nvSpPr>
          <p:cNvPr id="1048949" name="备注占位符 1048948"/>
          <p:cNvSpPr>
            <a:spLocks noGrp="1"/>
          </p:cNvSpPr>
          <p:nvPr>
            <p:ph type="body" idx="1"/>
          </p:nvPr>
        </p:nvSpPr>
        <p:spPr>
          <a:xfrm>
            <a:off x="709612" y="4860925"/>
            <a:ext cx="5680075" cy="4605337"/>
          </a:xfrm>
          <a:prstGeom prst="rect">
            <a:avLst/>
          </a:prstGeom>
          <a:noFill/>
          <a:ln>
            <a:noFill/>
          </a:ln>
        </p:spPr>
        <p:txBody>
          <a:bodyPr vert="horz" lIns="99048" tIns="49524" rIns="99048" bIns="49524" anchor="t"/>
          <a:lstStyle/>
          <a:p>
            <a:pPr lvl="0">
              <a:lnSpc>
                <a:spcPct val="130000"/>
              </a:lnSpc>
              <a:spcBef>
                <a:spcPts val="600"/>
              </a:spcBef>
            </a:pPr>
            <a:endParaRPr lang="zh-CN" altLang="en-US" dirty="0"/>
          </a:p>
        </p:txBody>
      </p:sp>
      <p:sp>
        <p:nvSpPr>
          <p:cNvPr id="1048950" name="文本框 1048949"/>
          <p:cNvSpPr txBox="1"/>
          <p:nvPr/>
        </p:nvSpPr>
        <p:spPr>
          <a:xfrm>
            <a:off x="4021137" y="9721850"/>
            <a:ext cx="3076575" cy="511175"/>
          </a:xfrm>
          <a:prstGeom prst="rect">
            <a:avLst/>
          </a:prstGeom>
          <a:noFill/>
          <a:ln>
            <a:noFill/>
          </a:ln>
        </p:spPr>
        <p:txBody>
          <a:bodyPr vert="horz" lIns="99048" tIns="49524" rIns="99048" bIns="49524" anchor="b"/>
          <a:lstStyle/>
          <a:p>
            <a:pPr marL="0" marR="0" lvl="0" indent="0" algn="r" defTabSz="914400" rtl="0" eaLnBrk="1" fontAlgn="base" latinLnBrk="1" hangingPunct="1">
              <a:lnSpc>
                <a:spcPct val="100000"/>
              </a:lnSpc>
              <a:spcBef>
                <a:spcPct val="0"/>
              </a:spcBef>
              <a:spcAft>
                <a:spcPct val="0"/>
              </a:spcAft>
              <a:buClrTx/>
              <a:buSzTx/>
              <a:buFontTx/>
              <a:buNone/>
              <a:defRPr/>
            </a:pPr>
            <a:fld id="{566ABCEB-ACFC-4714-9973-3DA970169C29}" type="slidenum">
              <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rPr>
              <a:t>69</a:t>
            </a:fld>
            <a:endPar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endParaRPr>
          </a:p>
        </p:txBody>
      </p:sp>
    </p:spTree>
    <p:extLst>
      <p:ext uri="{BB962C8B-B14F-4D97-AF65-F5344CB8AC3E}">
        <p14:creationId xmlns:p14="http://schemas.microsoft.com/office/powerpoint/2010/main" val="28513336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8" name="幻灯片图像占位符 1048947"/>
          <p:cNvSpPr>
            <a:spLocks noGrp="1" noRot="1" noChangeAspect="1"/>
          </p:cNvSpPr>
          <p:nvPr>
            <p:ph type="sldImg"/>
          </p:nvPr>
        </p:nvSpPr>
        <p:spPr>
          <a:xfrm>
            <a:off x="992188" y="768350"/>
            <a:ext cx="5114925" cy="3836988"/>
          </a:xfrm>
          <a:prstGeom prst="rect">
            <a:avLst/>
          </a:prstGeom>
        </p:spPr>
        <p:txBody>
          <a:bodyPr vert="horz" lIns="91440" tIns="45720" rIns="91440" bIns="45720" anchor="t"/>
          <a:lstStyle/>
          <a:p>
            <a:endParaRPr/>
          </a:p>
        </p:txBody>
      </p:sp>
      <p:sp>
        <p:nvSpPr>
          <p:cNvPr id="1048949" name="备注占位符 1048948"/>
          <p:cNvSpPr>
            <a:spLocks noGrp="1"/>
          </p:cNvSpPr>
          <p:nvPr>
            <p:ph type="body" idx="1"/>
          </p:nvPr>
        </p:nvSpPr>
        <p:spPr>
          <a:xfrm>
            <a:off x="709612" y="4860925"/>
            <a:ext cx="5680075" cy="4605337"/>
          </a:xfrm>
          <a:prstGeom prst="rect">
            <a:avLst/>
          </a:prstGeom>
          <a:noFill/>
          <a:ln>
            <a:noFill/>
          </a:ln>
        </p:spPr>
        <p:txBody>
          <a:bodyPr vert="horz" lIns="99048" tIns="49524" rIns="99048" bIns="49524" anchor="t"/>
          <a:lstStyle/>
          <a:p>
            <a:pPr lvl="0">
              <a:lnSpc>
                <a:spcPct val="130000"/>
              </a:lnSpc>
              <a:spcBef>
                <a:spcPts val="600"/>
              </a:spcBef>
            </a:pPr>
            <a:endParaRPr lang="zh-CN" altLang="en-US" dirty="0"/>
          </a:p>
        </p:txBody>
      </p:sp>
      <p:sp>
        <p:nvSpPr>
          <p:cNvPr id="1048950" name="文本框 1048949"/>
          <p:cNvSpPr txBox="1"/>
          <p:nvPr/>
        </p:nvSpPr>
        <p:spPr>
          <a:xfrm>
            <a:off x="4021137" y="9721850"/>
            <a:ext cx="3076575" cy="511175"/>
          </a:xfrm>
          <a:prstGeom prst="rect">
            <a:avLst/>
          </a:prstGeom>
          <a:noFill/>
          <a:ln>
            <a:noFill/>
          </a:ln>
        </p:spPr>
        <p:txBody>
          <a:bodyPr vert="horz" lIns="99048" tIns="49524" rIns="99048" bIns="49524" anchor="b"/>
          <a:lstStyle/>
          <a:p>
            <a:pPr marL="0" marR="0" lvl="0" indent="0" algn="r" defTabSz="914400" rtl="0" eaLnBrk="1" fontAlgn="base" latinLnBrk="1" hangingPunct="1">
              <a:lnSpc>
                <a:spcPct val="100000"/>
              </a:lnSpc>
              <a:spcBef>
                <a:spcPct val="0"/>
              </a:spcBef>
              <a:spcAft>
                <a:spcPct val="0"/>
              </a:spcAft>
              <a:buClrTx/>
              <a:buSzTx/>
              <a:buFontTx/>
              <a:buNone/>
              <a:defRPr/>
            </a:pPr>
            <a:fld id="{566ABCEB-ACFC-4714-9973-3DA970169C29}" type="slidenum">
              <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rPr>
              <a:t>70</a:t>
            </a:fld>
            <a:endPar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endParaRPr>
          </a:p>
        </p:txBody>
      </p:sp>
    </p:spTree>
    <p:extLst>
      <p:ext uri="{BB962C8B-B14F-4D97-AF65-F5344CB8AC3E}">
        <p14:creationId xmlns:p14="http://schemas.microsoft.com/office/powerpoint/2010/main" val="425935012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061" name="幻灯片图像占位符 1049060"/>
          <p:cNvSpPr>
            <a:spLocks noGrp="1" noRot="1" noChangeAspect="1"/>
          </p:cNvSpPr>
          <p:nvPr>
            <p:ph type="sldImg"/>
          </p:nvPr>
        </p:nvSpPr>
        <p:spPr>
          <a:xfrm>
            <a:off x="992188" y="768350"/>
            <a:ext cx="5114925" cy="3836988"/>
          </a:xfrm>
          <a:prstGeom prst="rect">
            <a:avLst/>
          </a:prstGeom>
        </p:spPr>
        <p:txBody>
          <a:bodyPr vert="horz" lIns="91440" tIns="45720" rIns="91440" bIns="45720" anchor="t"/>
          <a:lstStyle/>
          <a:p>
            <a:endParaRPr/>
          </a:p>
        </p:txBody>
      </p:sp>
      <p:sp>
        <p:nvSpPr>
          <p:cNvPr id="1049062" name="备注占位符 1049061"/>
          <p:cNvSpPr>
            <a:spLocks noGrp="1"/>
          </p:cNvSpPr>
          <p:nvPr>
            <p:ph type="body" idx="1"/>
          </p:nvPr>
        </p:nvSpPr>
        <p:spPr>
          <a:xfrm>
            <a:off x="709612" y="4860925"/>
            <a:ext cx="5680075" cy="4605337"/>
          </a:xfrm>
          <a:prstGeom prst="rect">
            <a:avLst/>
          </a:prstGeom>
          <a:noFill/>
          <a:ln>
            <a:noFill/>
          </a:ln>
        </p:spPr>
        <p:txBody>
          <a:bodyPr vert="horz" lIns="99048" tIns="49524" rIns="99048" bIns="49524" anchor="t"/>
          <a:lstStyle/>
          <a:p>
            <a:pPr lvl="0"/>
            <a:endParaRPr lang="zh-CN" altLang="zh-CN" dirty="0"/>
          </a:p>
        </p:txBody>
      </p:sp>
      <p:sp>
        <p:nvSpPr>
          <p:cNvPr id="1049063" name="文本框 1049062"/>
          <p:cNvSpPr txBox="1"/>
          <p:nvPr/>
        </p:nvSpPr>
        <p:spPr>
          <a:xfrm>
            <a:off x="4021137" y="9721850"/>
            <a:ext cx="3076575" cy="511175"/>
          </a:xfrm>
          <a:prstGeom prst="rect">
            <a:avLst/>
          </a:prstGeom>
          <a:noFill/>
          <a:ln>
            <a:noFill/>
          </a:ln>
        </p:spPr>
        <p:txBody>
          <a:bodyPr vert="horz" lIns="99048" tIns="49524" rIns="99048" bIns="49524" anchor="b"/>
          <a:lstStyle/>
          <a:p>
            <a:pPr marL="0" marR="0" lvl="0" indent="0" algn="r" defTabSz="914400" rtl="0" eaLnBrk="1" fontAlgn="base" latinLnBrk="1" hangingPunct="1">
              <a:lnSpc>
                <a:spcPct val="100000"/>
              </a:lnSpc>
              <a:spcBef>
                <a:spcPct val="0"/>
              </a:spcBef>
              <a:spcAft>
                <a:spcPct val="0"/>
              </a:spcAft>
              <a:buClrTx/>
              <a:buSzTx/>
              <a:buFontTx/>
              <a:buNone/>
              <a:defRPr/>
            </a:pPr>
            <a:fld id="{566ABCEB-ACFC-4714-9973-3DA970169C29}" type="slidenum">
              <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rPr>
              <a:t>71</a:t>
            </a:fld>
            <a:endPar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endParaRPr>
          </a:p>
        </p:txBody>
      </p:sp>
    </p:spTree>
    <p:extLst>
      <p:ext uri="{BB962C8B-B14F-4D97-AF65-F5344CB8AC3E}">
        <p14:creationId xmlns:p14="http://schemas.microsoft.com/office/powerpoint/2010/main" val="355073285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8" name="幻灯片图像占位符 1048947"/>
          <p:cNvSpPr>
            <a:spLocks noGrp="1" noRot="1" noChangeAspect="1"/>
          </p:cNvSpPr>
          <p:nvPr>
            <p:ph type="sldImg"/>
          </p:nvPr>
        </p:nvSpPr>
        <p:spPr>
          <a:xfrm>
            <a:off x="992188" y="768350"/>
            <a:ext cx="5114925" cy="3836988"/>
          </a:xfrm>
          <a:prstGeom prst="rect">
            <a:avLst/>
          </a:prstGeom>
        </p:spPr>
        <p:txBody>
          <a:bodyPr vert="horz" lIns="91440" tIns="45720" rIns="91440" bIns="45720" anchor="t"/>
          <a:lstStyle/>
          <a:p>
            <a:endParaRPr/>
          </a:p>
        </p:txBody>
      </p:sp>
      <p:sp>
        <p:nvSpPr>
          <p:cNvPr id="1048949" name="备注占位符 1048948"/>
          <p:cNvSpPr>
            <a:spLocks noGrp="1"/>
          </p:cNvSpPr>
          <p:nvPr>
            <p:ph type="body" idx="1"/>
          </p:nvPr>
        </p:nvSpPr>
        <p:spPr>
          <a:xfrm>
            <a:off x="709612" y="4860925"/>
            <a:ext cx="5680075" cy="4605337"/>
          </a:xfrm>
          <a:prstGeom prst="rect">
            <a:avLst/>
          </a:prstGeom>
          <a:noFill/>
          <a:ln>
            <a:noFill/>
          </a:ln>
        </p:spPr>
        <p:txBody>
          <a:bodyPr vert="horz" lIns="99048" tIns="49524" rIns="99048" bIns="49524" anchor="t"/>
          <a:lstStyle/>
          <a:p>
            <a:pPr lvl="0">
              <a:lnSpc>
                <a:spcPct val="130000"/>
              </a:lnSpc>
              <a:spcBef>
                <a:spcPts val="600"/>
              </a:spcBef>
            </a:pPr>
            <a:endParaRPr lang="zh-CN" altLang="en-US" dirty="0"/>
          </a:p>
        </p:txBody>
      </p:sp>
      <p:sp>
        <p:nvSpPr>
          <p:cNvPr id="1048950" name="文本框 1048949"/>
          <p:cNvSpPr txBox="1"/>
          <p:nvPr/>
        </p:nvSpPr>
        <p:spPr>
          <a:xfrm>
            <a:off x="4021137" y="9721850"/>
            <a:ext cx="3076575" cy="511175"/>
          </a:xfrm>
          <a:prstGeom prst="rect">
            <a:avLst/>
          </a:prstGeom>
          <a:noFill/>
          <a:ln>
            <a:noFill/>
          </a:ln>
        </p:spPr>
        <p:txBody>
          <a:bodyPr vert="horz" lIns="99048" tIns="49524" rIns="99048" bIns="49524" anchor="b"/>
          <a:lstStyle/>
          <a:p>
            <a:pPr marL="0" marR="0" lvl="0" indent="0" algn="r" defTabSz="914400" rtl="0" eaLnBrk="1" fontAlgn="base" latinLnBrk="1" hangingPunct="1">
              <a:lnSpc>
                <a:spcPct val="100000"/>
              </a:lnSpc>
              <a:spcBef>
                <a:spcPct val="0"/>
              </a:spcBef>
              <a:spcAft>
                <a:spcPct val="0"/>
              </a:spcAft>
              <a:buClrTx/>
              <a:buSzTx/>
              <a:buFontTx/>
              <a:buNone/>
              <a:defRPr/>
            </a:pPr>
            <a:fld id="{566ABCEB-ACFC-4714-9973-3DA970169C29}" type="slidenum">
              <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rPr>
              <a:t>72</a:t>
            </a:fld>
            <a:endPar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endParaRPr>
          </a:p>
        </p:txBody>
      </p:sp>
    </p:spTree>
    <p:extLst>
      <p:ext uri="{BB962C8B-B14F-4D97-AF65-F5344CB8AC3E}">
        <p14:creationId xmlns:p14="http://schemas.microsoft.com/office/powerpoint/2010/main" val="42712957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8" name="幻灯片图像占位符 1048947"/>
          <p:cNvSpPr>
            <a:spLocks noGrp="1" noRot="1" noChangeAspect="1"/>
          </p:cNvSpPr>
          <p:nvPr>
            <p:ph type="sldImg"/>
          </p:nvPr>
        </p:nvSpPr>
        <p:spPr>
          <a:xfrm>
            <a:off x="992188" y="768350"/>
            <a:ext cx="5114925" cy="3836988"/>
          </a:xfrm>
          <a:prstGeom prst="rect">
            <a:avLst/>
          </a:prstGeom>
        </p:spPr>
        <p:txBody>
          <a:bodyPr vert="horz" lIns="91440" tIns="45720" rIns="91440" bIns="45720" anchor="t"/>
          <a:lstStyle/>
          <a:p>
            <a:endParaRPr/>
          </a:p>
        </p:txBody>
      </p:sp>
      <p:sp>
        <p:nvSpPr>
          <p:cNvPr id="1048949" name="备注占位符 1048948"/>
          <p:cNvSpPr>
            <a:spLocks noGrp="1"/>
          </p:cNvSpPr>
          <p:nvPr>
            <p:ph type="body" idx="1"/>
          </p:nvPr>
        </p:nvSpPr>
        <p:spPr>
          <a:xfrm>
            <a:off x="709612" y="4860925"/>
            <a:ext cx="5680075" cy="4605337"/>
          </a:xfrm>
          <a:prstGeom prst="rect">
            <a:avLst/>
          </a:prstGeom>
          <a:noFill/>
          <a:ln>
            <a:noFill/>
          </a:ln>
        </p:spPr>
        <p:txBody>
          <a:bodyPr vert="horz" lIns="99048" tIns="49524" rIns="99048" bIns="49524" anchor="t"/>
          <a:lstStyle/>
          <a:p>
            <a:pPr lvl="0">
              <a:lnSpc>
                <a:spcPct val="130000"/>
              </a:lnSpc>
              <a:spcBef>
                <a:spcPts val="600"/>
              </a:spcBef>
            </a:pPr>
            <a:endParaRPr lang="zh-CN" altLang="en-US" dirty="0"/>
          </a:p>
        </p:txBody>
      </p:sp>
      <p:sp>
        <p:nvSpPr>
          <p:cNvPr id="1048950" name="文本框 1048949"/>
          <p:cNvSpPr txBox="1"/>
          <p:nvPr/>
        </p:nvSpPr>
        <p:spPr>
          <a:xfrm>
            <a:off x="4021137" y="9721850"/>
            <a:ext cx="3076575" cy="511175"/>
          </a:xfrm>
          <a:prstGeom prst="rect">
            <a:avLst/>
          </a:prstGeom>
          <a:noFill/>
          <a:ln>
            <a:noFill/>
          </a:ln>
        </p:spPr>
        <p:txBody>
          <a:bodyPr vert="horz" lIns="99048" tIns="49524" rIns="99048" bIns="49524" anchor="b"/>
          <a:lstStyle/>
          <a:p>
            <a:pPr marL="0" marR="0" lvl="0" indent="0" algn="r" defTabSz="914400" rtl="0" eaLnBrk="1" fontAlgn="base" latinLnBrk="1" hangingPunct="1">
              <a:lnSpc>
                <a:spcPct val="100000"/>
              </a:lnSpc>
              <a:spcBef>
                <a:spcPct val="0"/>
              </a:spcBef>
              <a:spcAft>
                <a:spcPct val="0"/>
              </a:spcAft>
              <a:buClrTx/>
              <a:buSzTx/>
              <a:buFontTx/>
              <a:buNone/>
              <a:defRPr/>
            </a:pPr>
            <a:fld id="{566ABCEB-ACFC-4714-9973-3DA970169C29}" type="slidenum">
              <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rPr>
              <a:t>10</a:t>
            </a:fld>
            <a:endPar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endParaRPr>
          </a:p>
        </p:txBody>
      </p:sp>
    </p:spTree>
    <p:extLst>
      <p:ext uri="{BB962C8B-B14F-4D97-AF65-F5344CB8AC3E}">
        <p14:creationId xmlns:p14="http://schemas.microsoft.com/office/powerpoint/2010/main" val="310201475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8" name="幻灯片图像占位符 1048947"/>
          <p:cNvSpPr>
            <a:spLocks noGrp="1" noRot="1" noChangeAspect="1"/>
          </p:cNvSpPr>
          <p:nvPr>
            <p:ph type="sldImg"/>
          </p:nvPr>
        </p:nvSpPr>
        <p:spPr>
          <a:xfrm>
            <a:off x="992188" y="768350"/>
            <a:ext cx="5114925" cy="3836988"/>
          </a:xfrm>
          <a:prstGeom prst="rect">
            <a:avLst/>
          </a:prstGeom>
        </p:spPr>
        <p:txBody>
          <a:bodyPr vert="horz" lIns="91440" tIns="45720" rIns="91440" bIns="45720" anchor="t"/>
          <a:lstStyle/>
          <a:p>
            <a:endParaRPr/>
          </a:p>
        </p:txBody>
      </p:sp>
      <p:sp>
        <p:nvSpPr>
          <p:cNvPr id="1048949" name="备注占位符 1048948"/>
          <p:cNvSpPr>
            <a:spLocks noGrp="1"/>
          </p:cNvSpPr>
          <p:nvPr>
            <p:ph type="body" idx="1"/>
          </p:nvPr>
        </p:nvSpPr>
        <p:spPr>
          <a:xfrm>
            <a:off x="709612" y="4860925"/>
            <a:ext cx="5680075" cy="4605337"/>
          </a:xfrm>
          <a:prstGeom prst="rect">
            <a:avLst/>
          </a:prstGeom>
          <a:noFill/>
          <a:ln>
            <a:noFill/>
          </a:ln>
        </p:spPr>
        <p:txBody>
          <a:bodyPr vert="horz" lIns="99048" tIns="49524" rIns="99048" bIns="49524" anchor="t"/>
          <a:lstStyle/>
          <a:p>
            <a:pPr lvl="0">
              <a:lnSpc>
                <a:spcPct val="130000"/>
              </a:lnSpc>
              <a:spcBef>
                <a:spcPts val="600"/>
              </a:spcBef>
            </a:pPr>
            <a:endParaRPr lang="zh-CN" altLang="en-US" dirty="0"/>
          </a:p>
        </p:txBody>
      </p:sp>
      <p:sp>
        <p:nvSpPr>
          <p:cNvPr id="1048950" name="文本框 1048949"/>
          <p:cNvSpPr txBox="1"/>
          <p:nvPr/>
        </p:nvSpPr>
        <p:spPr>
          <a:xfrm>
            <a:off x="4021137" y="9721850"/>
            <a:ext cx="3076575" cy="511175"/>
          </a:xfrm>
          <a:prstGeom prst="rect">
            <a:avLst/>
          </a:prstGeom>
          <a:noFill/>
          <a:ln>
            <a:noFill/>
          </a:ln>
        </p:spPr>
        <p:txBody>
          <a:bodyPr vert="horz" lIns="99048" tIns="49524" rIns="99048" bIns="49524" anchor="b"/>
          <a:lstStyle/>
          <a:p>
            <a:pPr marL="0" marR="0" lvl="0" indent="0" algn="r" defTabSz="914400" rtl="0" eaLnBrk="1" fontAlgn="base" latinLnBrk="1" hangingPunct="1">
              <a:lnSpc>
                <a:spcPct val="100000"/>
              </a:lnSpc>
              <a:spcBef>
                <a:spcPct val="0"/>
              </a:spcBef>
              <a:spcAft>
                <a:spcPct val="0"/>
              </a:spcAft>
              <a:buClrTx/>
              <a:buSzTx/>
              <a:buFontTx/>
              <a:buNone/>
              <a:defRPr/>
            </a:pPr>
            <a:fld id="{566ABCEB-ACFC-4714-9973-3DA970169C29}" type="slidenum">
              <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rPr>
              <a:t>73</a:t>
            </a:fld>
            <a:endPar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endParaRPr>
          </a:p>
        </p:txBody>
      </p:sp>
    </p:spTree>
    <p:extLst>
      <p:ext uri="{BB962C8B-B14F-4D97-AF65-F5344CB8AC3E}">
        <p14:creationId xmlns:p14="http://schemas.microsoft.com/office/powerpoint/2010/main" val="102577429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8" name="幻灯片图像占位符 1048947"/>
          <p:cNvSpPr>
            <a:spLocks noGrp="1" noRot="1" noChangeAspect="1"/>
          </p:cNvSpPr>
          <p:nvPr>
            <p:ph type="sldImg"/>
          </p:nvPr>
        </p:nvSpPr>
        <p:spPr>
          <a:xfrm>
            <a:off x="992188" y="768350"/>
            <a:ext cx="5114925" cy="3836988"/>
          </a:xfrm>
          <a:prstGeom prst="rect">
            <a:avLst/>
          </a:prstGeom>
        </p:spPr>
        <p:txBody>
          <a:bodyPr vert="horz" lIns="91440" tIns="45720" rIns="91440" bIns="45720" anchor="t"/>
          <a:lstStyle/>
          <a:p>
            <a:endParaRPr/>
          </a:p>
        </p:txBody>
      </p:sp>
      <p:sp>
        <p:nvSpPr>
          <p:cNvPr id="1048949" name="备注占位符 1048948"/>
          <p:cNvSpPr>
            <a:spLocks noGrp="1"/>
          </p:cNvSpPr>
          <p:nvPr>
            <p:ph type="body" idx="1"/>
          </p:nvPr>
        </p:nvSpPr>
        <p:spPr>
          <a:xfrm>
            <a:off x="709612" y="4860925"/>
            <a:ext cx="5680075" cy="4605337"/>
          </a:xfrm>
          <a:prstGeom prst="rect">
            <a:avLst/>
          </a:prstGeom>
          <a:noFill/>
          <a:ln>
            <a:noFill/>
          </a:ln>
        </p:spPr>
        <p:txBody>
          <a:bodyPr vert="horz" lIns="99048" tIns="49524" rIns="99048" bIns="49524" anchor="t"/>
          <a:lstStyle/>
          <a:p>
            <a:pPr lvl="0">
              <a:lnSpc>
                <a:spcPct val="130000"/>
              </a:lnSpc>
              <a:spcBef>
                <a:spcPts val="600"/>
              </a:spcBef>
            </a:pPr>
            <a:endParaRPr lang="zh-CN" altLang="en-US" dirty="0"/>
          </a:p>
        </p:txBody>
      </p:sp>
      <p:sp>
        <p:nvSpPr>
          <p:cNvPr id="1048950" name="文本框 1048949"/>
          <p:cNvSpPr txBox="1"/>
          <p:nvPr/>
        </p:nvSpPr>
        <p:spPr>
          <a:xfrm>
            <a:off x="4021137" y="9721850"/>
            <a:ext cx="3076575" cy="511175"/>
          </a:xfrm>
          <a:prstGeom prst="rect">
            <a:avLst/>
          </a:prstGeom>
          <a:noFill/>
          <a:ln>
            <a:noFill/>
          </a:ln>
        </p:spPr>
        <p:txBody>
          <a:bodyPr vert="horz" lIns="99048" tIns="49524" rIns="99048" bIns="49524" anchor="b"/>
          <a:lstStyle/>
          <a:p>
            <a:pPr marL="0" marR="0" lvl="0" indent="0" algn="r" defTabSz="914400" rtl="0" eaLnBrk="1" fontAlgn="base" latinLnBrk="1" hangingPunct="1">
              <a:lnSpc>
                <a:spcPct val="100000"/>
              </a:lnSpc>
              <a:spcBef>
                <a:spcPct val="0"/>
              </a:spcBef>
              <a:spcAft>
                <a:spcPct val="0"/>
              </a:spcAft>
              <a:buClrTx/>
              <a:buSzTx/>
              <a:buFontTx/>
              <a:buNone/>
              <a:defRPr/>
            </a:pPr>
            <a:fld id="{566ABCEB-ACFC-4714-9973-3DA970169C29}" type="slidenum">
              <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rPr>
              <a:t>74</a:t>
            </a:fld>
            <a:endPar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endParaRPr>
          </a:p>
        </p:txBody>
      </p:sp>
    </p:spTree>
    <p:extLst>
      <p:ext uri="{BB962C8B-B14F-4D97-AF65-F5344CB8AC3E}">
        <p14:creationId xmlns:p14="http://schemas.microsoft.com/office/powerpoint/2010/main" val="55297280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8" name="幻灯片图像占位符 1048947"/>
          <p:cNvSpPr>
            <a:spLocks noGrp="1" noRot="1" noChangeAspect="1"/>
          </p:cNvSpPr>
          <p:nvPr>
            <p:ph type="sldImg"/>
          </p:nvPr>
        </p:nvSpPr>
        <p:spPr>
          <a:xfrm>
            <a:off x="992188" y="768350"/>
            <a:ext cx="5114925" cy="3836988"/>
          </a:xfrm>
          <a:prstGeom prst="rect">
            <a:avLst/>
          </a:prstGeom>
        </p:spPr>
        <p:txBody>
          <a:bodyPr vert="horz" lIns="91440" tIns="45720" rIns="91440" bIns="45720" anchor="t"/>
          <a:lstStyle/>
          <a:p>
            <a:endParaRPr/>
          </a:p>
        </p:txBody>
      </p:sp>
      <p:sp>
        <p:nvSpPr>
          <p:cNvPr id="1048949" name="备注占位符 1048948"/>
          <p:cNvSpPr>
            <a:spLocks noGrp="1"/>
          </p:cNvSpPr>
          <p:nvPr>
            <p:ph type="body" idx="1"/>
          </p:nvPr>
        </p:nvSpPr>
        <p:spPr>
          <a:xfrm>
            <a:off x="709612" y="4860925"/>
            <a:ext cx="5680075" cy="4605337"/>
          </a:xfrm>
          <a:prstGeom prst="rect">
            <a:avLst/>
          </a:prstGeom>
          <a:noFill/>
          <a:ln>
            <a:noFill/>
          </a:ln>
        </p:spPr>
        <p:txBody>
          <a:bodyPr vert="horz" lIns="99048" tIns="49524" rIns="99048" bIns="49524" anchor="t"/>
          <a:lstStyle/>
          <a:p>
            <a:pPr lvl="0">
              <a:lnSpc>
                <a:spcPct val="130000"/>
              </a:lnSpc>
              <a:spcBef>
                <a:spcPts val="600"/>
              </a:spcBef>
            </a:pPr>
            <a:endParaRPr lang="zh-CN" altLang="en-US" dirty="0"/>
          </a:p>
        </p:txBody>
      </p:sp>
      <p:sp>
        <p:nvSpPr>
          <p:cNvPr id="1048950" name="文本框 1048949"/>
          <p:cNvSpPr txBox="1"/>
          <p:nvPr/>
        </p:nvSpPr>
        <p:spPr>
          <a:xfrm>
            <a:off x="4021137" y="9721850"/>
            <a:ext cx="3076575" cy="511175"/>
          </a:xfrm>
          <a:prstGeom prst="rect">
            <a:avLst/>
          </a:prstGeom>
          <a:noFill/>
          <a:ln>
            <a:noFill/>
          </a:ln>
        </p:spPr>
        <p:txBody>
          <a:bodyPr vert="horz" lIns="99048" tIns="49524" rIns="99048" bIns="49524" anchor="b"/>
          <a:lstStyle/>
          <a:p>
            <a:pPr marL="0" marR="0" lvl="0" indent="0" algn="r" defTabSz="914400" rtl="0" eaLnBrk="1" fontAlgn="base" latinLnBrk="1" hangingPunct="1">
              <a:lnSpc>
                <a:spcPct val="100000"/>
              </a:lnSpc>
              <a:spcBef>
                <a:spcPct val="0"/>
              </a:spcBef>
              <a:spcAft>
                <a:spcPct val="0"/>
              </a:spcAft>
              <a:buClrTx/>
              <a:buSzTx/>
              <a:buFontTx/>
              <a:buNone/>
              <a:defRPr/>
            </a:pPr>
            <a:fld id="{566ABCEB-ACFC-4714-9973-3DA970169C29}" type="slidenum">
              <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rPr>
              <a:t>75</a:t>
            </a:fld>
            <a:endPar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endParaRPr>
          </a:p>
        </p:txBody>
      </p:sp>
    </p:spTree>
    <p:extLst>
      <p:ext uri="{BB962C8B-B14F-4D97-AF65-F5344CB8AC3E}">
        <p14:creationId xmlns:p14="http://schemas.microsoft.com/office/powerpoint/2010/main" val="388848204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8" name="幻灯片图像占位符 1048947"/>
          <p:cNvSpPr>
            <a:spLocks noGrp="1" noRot="1" noChangeAspect="1"/>
          </p:cNvSpPr>
          <p:nvPr>
            <p:ph type="sldImg"/>
          </p:nvPr>
        </p:nvSpPr>
        <p:spPr>
          <a:xfrm>
            <a:off x="992188" y="768350"/>
            <a:ext cx="5114925" cy="3836988"/>
          </a:xfrm>
          <a:prstGeom prst="rect">
            <a:avLst/>
          </a:prstGeom>
        </p:spPr>
        <p:txBody>
          <a:bodyPr vert="horz" lIns="91440" tIns="45720" rIns="91440" bIns="45720" anchor="t"/>
          <a:lstStyle/>
          <a:p>
            <a:endParaRPr/>
          </a:p>
        </p:txBody>
      </p:sp>
      <p:sp>
        <p:nvSpPr>
          <p:cNvPr id="1048949" name="备注占位符 1048948"/>
          <p:cNvSpPr>
            <a:spLocks noGrp="1"/>
          </p:cNvSpPr>
          <p:nvPr>
            <p:ph type="body" idx="1"/>
          </p:nvPr>
        </p:nvSpPr>
        <p:spPr>
          <a:xfrm>
            <a:off x="709612" y="4860925"/>
            <a:ext cx="5680075" cy="4605337"/>
          </a:xfrm>
          <a:prstGeom prst="rect">
            <a:avLst/>
          </a:prstGeom>
          <a:noFill/>
          <a:ln>
            <a:noFill/>
          </a:ln>
        </p:spPr>
        <p:txBody>
          <a:bodyPr vert="horz" lIns="99048" tIns="49524" rIns="99048" bIns="49524" anchor="t"/>
          <a:lstStyle/>
          <a:p>
            <a:pPr lvl="0">
              <a:lnSpc>
                <a:spcPct val="130000"/>
              </a:lnSpc>
              <a:spcBef>
                <a:spcPts val="600"/>
              </a:spcBef>
            </a:pPr>
            <a:endParaRPr lang="zh-CN" altLang="en-US" dirty="0"/>
          </a:p>
        </p:txBody>
      </p:sp>
      <p:sp>
        <p:nvSpPr>
          <p:cNvPr id="1048950" name="文本框 1048949"/>
          <p:cNvSpPr txBox="1"/>
          <p:nvPr/>
        </p:nvSpPr>
        <p:spPr>
          <a:xfrm>
            <a:off x="4021137" y="9721850"/>
            <a:ext cx="3076575" cy="511175"/>
          </a:xfrm>
          <a:prstGeom prst="rect">
            <a:avLst/>
          </a:prstGeom>
          <a:noFill/>
          <a:ln>
            <a:noFill/>
          </a:ln>
        </p:spPr>
        <p:txBody>
          <a:bodyPr vert="horz" lIns="99048" tIns="49524" rIns="99048" bIns="49524" anchor="b"/>
          <a:lstStyle/>
          <a:p>
            <a:pPr marL="0" marR="0" lvl="0" indent="0" algn="r" defTabSz="914400" rtl="0" eaLnBrk="1" fontAlgn="base" latinLnBrk="1" hangingPunct="1">
              <a:lnSpc>
                <a:spcPct val="100000"/>
              </a:lnSpc>
              <a:spcBef>
                <a:spcPct val="0"/>
              </a:spcBef>
              <a:spcAft>
                <a:spcPct val="0"/>
              </a:spcAft>
              <a:buClrTx/>
              <a:buSzTx/>
              <a:buFontTx/>
              <a:buNone/>
              <a:defRPr/>
            </a:pPr>
            <a:fld id="{566ABCEB-ACFC-4714-9973-3DA970169C29}" type="slidenum">
              <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rPr>
              <a:t>76</a:t>
            </a:fld>
            <a:endPar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endParaRPr>
          </a:p>
        </p:txBody>
      </p:sp>
    </p:spTree>
    <p:extLst>
      <p:ext uri="{BB962C8B-B14F-4D97-AF65-F5344CB8AC3E}">
        <p14:creationId xmlns:p14="http://schemas.microsoft.com/office/powerpoint/2010/main" val="396433116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8" name="幻灯片图像占位符 1048947"/>
          <p:cNvSpPr>
            <a:spLocks noGrp="1" noRot="1" noChangeAspect="1"/>
          </p:cNvSpPr>
          <p:nvPr>
            <p:ph type="sldImg"/>
          </p:nvPr>
        </p:nvSpPr>
        <p:spPr>
          <a:xfrm>
            <a:off x="992188" y="768350"/>
            <a:ext cx="5114925" cy="3836988"/>
          </a:xfrm>
          <a:prstGeom prst="rect">
            <a:avLst/>
          </a:prstGeom>
        </p:spPr>
        <p:txBody>
          <a:bodyPr vert="horz" lIns="91440" tIns="45720" rIns="91440" bIns="45720" anchor="t"/>
          <a:lstStyle/>
          <a:p>
            <a:endParaRPr/>
          </a:p>
        </p:txBody>
      </p:sp>
      <p:sp>
        <p:nvSpPr>
          <p:cNvPr id="1048949" name="备注占位符 1048948"/>
          <p:cNvSpPr>
            <a:spLocks noGrp="1"/>
          </p:cNvSpPr>
          <p:nvPr>
            <p:ph type="body" idx="1"/>
          </p:nvPr>
        </p:nvSpPr>
        <p:spPr>
          <a:xfrm>
            <a:off x="709612" y="4860925"/>
            <a:ext cx="5680075" cy="4605337"/>
          </a:xfrm>
          <a:prstGeom prst="rect">
            <a:avLst/>
          </a:prstGeom>
          <a:noFill/>
          <a:ln>
            <a:noFill/>
          </a:ln>
        </p:spPr>
        <p:txBody>
          <a:bodyPr vert="horz" lIns="99048" tIns="49524" rIns="99048" bIns="49524" anchor="t"/>
          <a:lstStyle/>
          <a:p>
            <a:pPr lvl="0">
              <a:lnSpc>
                <a:spcPct val="130000"/>
              </a:lnSpc>
              <a:spcBef>
                <a:spcPts val="600"/>
              </a:spcBef>
            </a:pPr>
            <a:endParaRPr lang="zh-CN" altLang="en-US" dirty="0"/>
          </a:p>
        </p:txBody>
      </p:sp>
      <p:sp>
        <p:nvSpPr>
          <p:cNvPr id="1048950" name="文本框 1048949"/>
          <p:cNvSpPr txBox="1"/>
          <p:nvPr/>
        </p:nvSpPr>
        <p:spPr>
          <a:xfrm>
            <a:off x="4021137" y="9721850"/>
            <a:ext cx="3076575" cy="511175"/>
          </a:xfrm>
          <a:prstGeom prst="rect">
            <a:avLst/>
          </a:prstGeom>
          <a:noFill/>
          <a:ln>
            <a:noFill/>
          </a:ln>
        </p:spPr>
        <p:txBody>
          <a:bodyPr vert="horz" lIns="99048" tIns="49524" rIns="99048" bIns="49524" anchor="b"/>
          <a:lstStyle/>
          <a:p>
            <a:pPr marL="0" marR="0" lvl="0" indent="0" algn="r" defTabSz="914400" rtl="0" eaLnBrk="1" fontAlgn="base" latinLnBrk="1" hangingPunct="1">
              <a:lnSpc>
                <a:spcPct val="100000"/>
              </a:lnSpc>
              <a:spcBef>
                <a:spcPct val="0"/>
              </a:spcBef>
              <a:spcAft>
                <a:spcPct val="0"/>
              </a:spcAft>
              <a:buClrTx/>
              <a:buSzTx/>
              <a:buFontTx/>
              <a:buNone/>
              <a:defRPr/>
            </a:pPr>
            <a:fld id="{566ABCEB-ACFC-4714-9973-3DA970169C29}" type="slidenum">
              <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rPr>
              <a:t>77</a:t>
            </a:fld>
            <a:endPar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endParaRPr>
          </a:p>
        </p:txBody>
      </p:sp>
    </p:spTree>
    <p:extLst>
      <p:ext uri="{BB962C8B-B14F-4D97-AF65-F5344CB8AC3E}">
        <p14:creationId xmlns:p14="http://schemas.microsoft.com/office/powerpoint/2010/main" val="24392392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8" name="幻灯片图像占位符 1048947"/>
          <p:cNvSpPr>
            <a:spLocks noGrp="1" noRot="1" noChangeAspect="1"/>
          </p:cNvSpPr>
          <p:nvPr>
            <p:ph type="sldImg"/>
          </p:nvPr>
        </p:nvSpPr>
        <p:spPr>
          <a:xfrm>
            <a:off x="992188" y="768350"/>
            <a:ext cx="5114925" cy="3836988"/>
          </a:xfrm>
          <a:prstGeom prst="rect">
            <a:avLst/>
          </a:prstGeom>
        </p:spPr>
        <p:txBody>
          <a:bodyPr vert="horz" lIns="91440" tIns="45720" rIns="91440" bIns="45720" anchor="t"/>
          <a:lstStyle/>
          <a:p>
            <a:endParaRPr/>
          </a:p>
        </p:txBody>
      </p:sp>
      <p:sp>
        <p:nvSpPr>
          <p:cNvPr id="1048949" name="备注占位符 1048948"/>
          <p:cNvSpPr>
            <a:spLocks noGrp="1"/>
          </p:cNvSpPr>
          <p:nvPr>
            <p:ph type="body" idx="1"/>
          </p:nvPr>
        </p:nvSpPr>
        <p:spPr>
          <a:xfrm>
            <a:off x="709612" y="4860925"/>
            <a:ext cx="5680075" cy="4605337"/>
          </a:xfrm>
          <a:prstGeom prst="rect">
            <a:avLst/>
          </a:prstGeom>
          <a:noFill/>
          <a:ln>
            <a:noFill/>
          </a:ln>
        </p:spPr>
        <p:txBody>
          <a:bodyPr vert="horz" lIns="99048" tIns="49524" rIns="99048" bIns="49524" anchor="t"/>
          <a:lstStyle/>
          <a:p>
            <a:pPr lvl="0">
              <a:lnSpc>
                <a:spcPct val="130000"/>
              </a:lnSpc>
              <a:spcBef>
                <a:spcPts val="600"/>
              </a:spcBef>
            </a:pPr>
            <a:endParaRPr lang="zh-CN" altLang="en-US" dirty="0"/>
          </a:p>
        </p:txBody>
      </p:sp>
      <p:sp>
        <p:nvSpPr>
          <p:cNvPr id="1048950" name="文本框 1048949"/>
          <p:cNvSpPr txBox="1"/>
          <p:nvPr/>
        </p:nvSpPr>
        <p:spPr>
          <a:xfrm>
            <a:off x="4021137" y="9721850"/>
            <a:ext cx="3076575" cy="511175"/>
          </a:xfrm>
          <a:prstGeom prst="rect">
            <a:avLst/>
          </a:prstGeom>
          <a:noFill/>
          <a:ln>
            <a:noFill/>
          </a:ln>
        </p:spPr>
        <p:txBody>
          <a:bodyPr vert="horz" lIns="99048" tIns="49524" rIns="99048" bIns="49524" anchor="b"/>
          <a:lstStyle/>
          <a:p>
            <a:pPr marL="0" marR="0" lvl="0" indent="0" algn="r" defTabSz="914400" rtl="0" eaLnBrk="1" fontAlgn="base" latinLnBrk="1" hangingPunct="1">
              <a:lnSpc>
                <a:spcPct val="100000"/>
              </a:lnSpc>
              <a:spcBef>
                <a:spcPct val="0"/>
              </a:spcBef>
              <a:spcAft>
                <a:spcPct val="0"/>
              </a:spcAft>
              <a:buClrTx/>
              <a:buSzTx/>
              <a:buFontTx/>
              <a:buNone/>
              <a:defRPr/>
            </a:pPr>
            <a:fld id="{566ABCEB-ACFC-4714-9973-3DA970169C29}" type="slidenum">
              <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rPr>
              <a:t>78</a:t>
            </a:fld>
            <a:endPar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endParaRPr>
          </a:p>
        </p:txBody>
      </p:sp>
    </p:spTree>
    <p:extLst>
      <p:ext uri="{BB962C8B-B14F-4D97-AF65-F5344CB8AC3E}">
        <p14:creationId xmlns:p14="http://schemas.microsoft.com/office/powerpoint/2010/main" val="130395195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8" name="幻灯片图像占位符 1048947"/>
          <p:cNvSpPr>
            <a:spLocks noGrp="1" noRot="1" noChangeAspect="1"/>
          </p:cNvSpPr>
          <p:nvPr>
            <p:ph type="sldImg"/>
          </p:nvPr>
        </p:nvSpPr>
        <p:spPr>
          <a:xfrm>
            <a:off x="992188" y="768350"/>
            <a:ext cx="5114925" cy="3836988"/>
          </a:xfrm>
          <a:prstGeom prst="rect">
            <a:avLst/>
          </a:prstGeom>
        </p:spPr>
        <p:txBody>
          <a:bodyPr vert="horz" lIns="91440" tIns="45720" rIns="91440" bIns="45720" anchor="t"/>
          <a:lstStyle/>
          <a:p>
            <a:endParaRPr/>
          </a:p>
        </p:txBody>
      </p:sp>
      <p:sp>
        <p:nvSpPr>
          <p:cNvPr id="1048949" name="备注占位符 1048948"/>
          <p:cNvSpPr>
            <a:spLocks noGrp="1"/>
          </p:cNvSpPr>
          <p:nvPr>
            <p:ph type="body" idx="1"/>
          </p:nvPr>
        </p:nvSpPr>
        <p:spPr>
          <a:xfrm>
            <a:off x="709612" y="4860925"/>
            <a:ext cx="5680075" cy="4605337"/>
          </a:xfrm>
          <a:prstGeom prst="rect">
            <a:avLst/>
          </a:prstGeom>
          <a:noFill/>
          <a:ln>
            <a:noFill/>
          </a:ln>
        </p:spPr>
        <p:txBody>
          <a:bodyPr vert="horz" lIns="99048" tIns="49524" rIns="99048" bIns="49524" anchor="t"/>
          <a:lstStyle/>
          <a:p>
            <a:pPr lvl="0">
              <a:lnSpc>
                <a:spcPct val="130000"/>
              </a:lnSpc>
              <a:spcBef>
                <a:spcPts val="600"/>
              </a:spcBef>
            </a:pPr>
            <a:endParaRPr lang="zh-CN" altLang="en-US" dirty="0"/>
          </a:p>
        </p:txBody>
      </p:sp>
      <p:sp>
        <p:nvSpPr>
          <p:cNvPr id="1048950" name="文本框 1048949"/>
          <p:cNvSpPr txBox="1"/>
          <p:nvPr/>
        </p:nvSpPr>
        <p:spPr>
          <a:xfrm>
            <a:off x="4021137" y="9721850"/>
            <a:ext cx="3076575" cy="511175"/>
          </a:xfrm>
          <a:prstGeom prst="rect">
            <a:avLst/>
          </a:prstGeom>
          <a:noFill/>
          <a:ln>
            <a:noFill/>
          </a:ln>
        </p:spPr>
        <p:txBody>
          <a:bodyPr vert="horz" lIns="99048" tIns="49524" rIns="99048" bIns="49524" anchor="b"/>
          <a:lstStyle/>
          <a:p>
            <a:pPr marL="0" marR="0" lvl="0" indent="0" algn="r" defTabSz="914400" rtl="0" eaLnBrk="1" fontAlgn="base" latinLnBrk="1" hangingPunct="1">
              <a:lnSpc>
                <a:spcPct val="100000"/>
              </a:lnSpc>
              <a:spcBef>
                <a:spcPct val="0"/>
              </a:spcBef>
              <a:spcAft>
                <a:spcPct val="0"/>
              </a:spcAft>
              <a:buClrTx/>
              <a:buSzTx/>
              <a:buFontTx/>
              <a:buNone/>
              <a:defRPr/>
            </a:pPr>
            <a:fld id="{566ABCEB-ACFC-4714-9973-3DA970169C29}" type="slidenum">
              <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rPr>
              <a:t>79</a:t>
            </a:fld>
            <a:endPar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endParaRPr>
          </a:p>
        </p:txBody>
      </p:sp>
    </p:spTree>
    <p:extLst>
      <p:ext uri="{BB962C8B-B14F-4D97-AF65-F5344CB8AC3E}">
        <p14:creationId xmlns:p14="http://schemas.microsoft.com/office/powerpoint/2010/main" val="411800502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8" name="幻灯片图像占位符 1048947"/>
          <p:cNvSpPr>
            <a:spLocks noGrp="1" noRot="1" noChangeAspect="1"/>
          </p:cNvSpPr>
          <p:nvPr>
            <p:ph type="sldImg"/>
          </p:nvPr>
        </p:nvSpPr>
        <p:spPr>
          <a:xfrm>
            <a:off x="992188" y="768350"/>
            <a:ext cx="5114925" cy="3836988"/>
          </a:xfrm>
          <a:prstGeom prst="rect">
            <a:avLst/>
          </a:prstGeom>
        </p:spPr>
        <p:txBody>
          <a:bodyPr vert="horz" lIns="91440" tIns="45720" rIns="91440" bIns="45720" anchor="t"/>
          <a:lstStyle/>
          <a:p>
            <a:endParaRPr/>
          </a:p>
        </p:txBody>
      </p:sp>
      <p:sp>
        <p:nvSpPr>
          <p:cNvPr id="1048949" name="备注占位符 1048948"/>
          <p:cNvSpPr>
            <a:spLocks noGrp="1"/>
          </p:cNvSpPr>
          <p:nvPr>
            <p:ph type="body" idx="1"/>
          </p:nvPr>
        </p:nvSpPr>
        <p:spPr>
          <a:xfrm>
            <a:off x="709612" y="4860925"/>
            <a:ext cx="5680075" cy="4605337"/>
          </a:xfrm>
          <a:prstGeom prst="rect">
            <a:avLst/>
          </a:prstGeom>
          <a:noFill/>
          <a:ln>
            <a:noFill/>
          </a:ln>
        </p:spPr>
        <p:txBody>
          <a:bodyPr vert="horz" lIns="99048" tIns="49524" rIns="99048" bIns="49524" anchor="t"/>
          <a:lstStyle/>
          <a:p>
            <a:pPr lvl="0">
              <a:lnSpc>
                <a:spcPct val="130000"/>
              </a:lnSpc>
              <a:spcBef>
                <a:spcPts val="600"/>
              </a:spcBef>
            </a:pPr>
            <a:endParaRPr lang="zh-CN" altLang="en-US" dirty="0"/>
          </a:p>
        </p:txBody>
      </p:sp>
      <p:sp>
        <p:nvSpPr>
          <p:cNvPr id="1048950" name="文本框 1048949"/>
          <p:cNvSpPr txBox="1"/>
          <p:nvPr/>
        </p:nvSpPr>
        <p:spPr>
          <a:xfrm>
            <a:off x="4021137" y="9721850"/>
            <a:ext cx="3076575" cy="511175"/>
          </a:xfrm>
          <a:prstGeom prst="rect">
            <a:avLst/>
          </a:prstGeom>
          <a:noFill/>
          <a:ln>
            <a:noFill/>
          </a:ln>
        </p:spPr>
        <p:txBody>
          <a:bodyPr vert="horz" lIns="99048" tIns="49524" rIns="99048" bIns="49524" anchor="b"/>
          <a:lstStyle/>
          <a:p>
            <a:pPr marL="0" marR="0" lvl="0" indent="0" algn="r" defTabSz="914400" rtl="0" eaLnBrk="1" fontAlgn="base" latinLnBrk="1" hangingPunct="1">
              <a:lnSpc>
                <a:spcPct val="100000"/>
              </a:lnSpc>
              <a:spcBef>
                <a:spcPct val="0"/>
              </a:spcBef>
              <a:spcAft>
                <a:spcPct val="0"/>
              </a:spcAft>
              <a:buClrTx/>
              <a:buSzTx/>
              <a:buFontTx/>
              <a:buNone/>
              <a:defRPr/>
            </a:pPr>
            <a:fld id="{566ABCEB-ACFC-4714-9973-3DA970169C29}" type="slidenum">
              <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rPr>
              <a:t>80</a:t>
            </a:fld>
            <a:endPar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endParaRPr>
          </a:p>
        </p:txBody>
      </p:sp>
    </p:spTree>
    <p:extLst>
      <p:ext uri="{BB962C8B-B14F-4D97-AF65-F5344CB8AC3E}">
        <p14:creationId xmlns:p14="http://schemas.microsoft.com/office/powerpoint/2010/main" val="209660804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8" name="幻灯片图像占位符 1048947"/>
          <p:cNvSpPr>
            <a:spLocks noGrp="1" noRot="1" noChangeAspect="1"/>
          </p:cNvSpPr>
          <p:nvPr>
            <p:ph type="sldImg"/>
          </p:nvPr>
        </p:nvSpPr>
        <p:spPr>
          <a:xfrm>
            <a:off x="992188" y="768350"/>
            <a:ext cx="5114925" cy="3836988"/>
          </a:xfrm>
          <a:prstGeom prst="rect">
            <a:avLst/>
          </a:prstGeom>
        </p:spPr>
        <p:txBody>
          <a:bodyPr vert="horz" lIns="91440" tIns="45720" rIns="91440" bIns="45720" anchor="t"/>
          <a:lstStyle/>
          <a:p>
            <a:endParaRPr/>
          </a:p>
        </p:txBody>
      </p:sp>
      <p:sp>
        <p:nvSpPr>
          <p:cNvPr id="1048949" name="备注占位符 1048948"/>
          <p:cNvSpPr>
            <a:spLocks noGrp="1"/>
          </p:cNvSpPr>
          <p:nvPr>
            <p:ph type="body" idx="1"/>
          </p:nvPr>
        </p:nvSpPr>
        <p:spPr>
          <a:xfrm>
            <a:off x="709612" y="4860925"/>
            <a:ext cx="5680075" cy="4605337"/>
          </a:xfrm>
          <a:prstGeom prst="rect">
            <a:avLst/>
          </a:prstGeom>
          <a:noFill/>
          <a:ln>
            <a:noFill/>
          </a:ln>
        </p:spPr>
        <p:txBody>
          <a:bodyPr vert="horz" lIns="99048" tIns="49524" rIns="99048" bIns="49524" anchor="t"/>
          <a:lstStyle/>
          <a:p>
            <a:pPr lvl="0">
              <a:lnSpc>
                <a:spcPct val="130000"/>
              </a:lnSpc>
              <a:spcBef>
                <a:spcPts val="600"/>
              </a:spcBef>
            </a:pPr>
            <a:endParaRPr lang="zh-CN" altLang="en-US" dirty="0"/>
          </a:p>
        </p:txBody>
      </p:sp>
      <p:sp>
        <p:nvSpPr>
          <p:cNvPr id="1048950" name="文本框 1048949"/>
          <p:cNvSpPr txBox="1"/>
          <p:nvPr/>
        </p:nvSpPr>
        <p:spPr>
          <a:xfrm>
            <a:off x="4021137" y="9721850"/>
            <a:ext cx="3076575" cy="511175"/>
          </a:xfrm>
          <a:prstGeom prst="rect">
            <a:avLst/>
          </a:prstGeom>
          <a:noFill/>
          <a:ln>
            <a:noFill/>
          </a:ln>
        </p:spPr>
        <p:txBody>
          <a:bodyPr vert="horz" lIns="99048" tIns="49524" rIns="99048" bIns="49524" anchor="b"/>
          <a:lstStyle/>
          <a:p>
            <a:pPr marL="0" marR="0" lvl="0" indent="0" algn="r" defTabSz="914400" rtl="0" eaLnBrk="1" fontAlgn="base" latinLnBrk="1" hangingPunct="1">
              <a:lnSpc>
                <a:spcPct val="100000"/>
              </a:lnSpc>
              <a:spcBef>
                <a:spcPct val="0"/>
              </a:spcBef>
              <a:spcAft>
                <a:spcPct val="0"/>
              </a:spcAft>
              <a:buClrTx/>
              <a:buSzTx/>
              <a:buFontTx/>
              <a:buNone/>
              <a:defRPr/>
            </a:pPr>
            <a:fld id="{566ABCEB-ACFC-4714-9973-3DA970169C29}" type="slidenum">
              <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rPr>
              <a:t>81</a:t>
            </a:fld>
            <a:endPar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endParaRPr>
          </a:p>
        </p:txBody>
      </p:sp>
    </p:spTree>
    <p:extLst>
      <p:ext uri="{BB962C8B-B14F-4D97-AF65-F5344CB8AC3E}">
        <p14:creationId xmlns:p14="http://schemas.microsoft.com/office/powerpoint/2010/main" val="160914693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8" name="幻灯片图像占位符 1048947"/>
          <p:cNvSpPr>
            <a:spLocks noGrp="1" noRot="1" noChangeAspect="1"/>
          </p:cNvSpPr>
          <p:nvPr>
            <p:ph type="sldImg"/>
          </p:nvPr>
        </p:nvSpPr>
        <p:spPr>
          <a:xfrm>
            <a:off x="992188" y="768350"/>
            <a:ext cx="5114925" cy="3836988"/>
          </a:xfrm>
          <a:prstGeom prst="rect">
            <a:avLst/>
          </a:prstGeom>
        </p:spPr>
        <p:txBody>
          <a:bodyPr vert="horz" lIns="91440" tIns="45720" rIns="91440" bIns="45720" anchor="t"/>
          <a:lstStyle/>
          <a:p>
            <a:endParaRPr/>
          </a:p>
        </p:txBody>
      </p:sp>
      <p:sp>
        <p:nvSpPr>
          <p:cNvPr id="1048949" name="备注占位符 1048948"/>
          <p:cNvSpPr>
            <a:spLocks noGrp="1"/>
          </p:cNvSpPr>
          <p:nvPr>
            <p:ph type="body" idx="1"/>
          </p:nvPr>
        </p:nvSpPr>
        <p:spPr>
          <a:xfrm>
            <a:off x="709612" y="4860925"/>
            <a:ext cx="5680075" cy="4605337"/>
          </a:xfrm>
          <a:prstGeom prst="rect">
            <a:avLst/>
          </a:prstGeom>
          <a:noFill/>
          <a:ln>
            <a:noFill/>
          </a:ln>
        </p:spPr>
        <p:txBody>
          <a:bodyPr vert="horz" lIns="99048" tIns="49524" rIns="99048" bIns="49524" anchor="t"/>
          <a:lstStyle/>
          <a:p>
            <a:pPr lvl="0">
              <a:lnSpc>
                <a:spcPct val="130000"/>
              </a:lnSpc>
              <a:spcBef>
                <a:spcPts val="600"/>
              </a:spcBef>
            </a:pPr>
            <a:endParaRPr lang="zh-CN" altLang="en-US" dirty="0"/>
          </a:p>
        </p:txBody>
      </p:sp>
      <p:sp>
        <p:nvSpPr>
          <p:cNvPr id="1048950" name="文本框 1048949"/>
          <p:cNvSpPr txBox="1"/>
          <p:nvPr/>
        </p:nvSpPr>
        <p:spPr>
          <a:xfrm>
            <a:off x="4021137" y="9721850"/>
            <a:ext cx="3076575" cy="511175"/>
          </a:xfrm>
          <a:prstGeom prst="rect">
            <a:avLst/>
          </a:prstGeom>
          <a:noFill/>
          <a:ln>
            <a:noFill/>
          </a:ln>
        </p:spPr>
        <p:txBody>
          <a:bodyPr vert="horz" lIns="99048" tIns="49524" rIns="99048" bIns="49524" anchor="b"/>
          <a:lstStyle/>
          <a:p>
            <a:pPr marL="0" marR="0" lvl="0" indent="0" algn="r" defTabSz="914400" rtl="0" eaLnBrk="1" fontAlgn="base" latinLnBrk="1" hangingPunct="1">
              <a:lnSpc>
                <a:spcPct val="100000"/>
              </a:lnSpc>
              <a:spcBef>
                <a:spcPct val="0"/>
              </a:spcBef>
              <a:spcAft>
                <a:spcPct val="0"/>
              </a:spcAft>
              <a:buClrTx/>
              <a:buSzTx/>
              <a:buFontTx/>
              <a:buNone/>
              <a:defRPr/>
            </a:pPr>
            <a:fld id="{566ABCEB-ACFC-4714-9973-3DA970169C29}" type="slidenum">
              <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rPr>
              <a:t>82</a:t>
            </a:fld>
            <a:endPar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endParaRPr>
          </a:p>
        </p:txBody>
      </p:sp>
    </p:spTree>
    <p:extLst>
      <p:ext uri="{BB962C8B-B14F-4D97-AF65-F5344CB8AC3E}">
        <p14:creationId xmlns:p14="http://schemas.microsoft.com/office/powerpoint/2010/main" val="15803050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8" name="幻灯片图像占位符 1048947"/>
          <p:cNvSpPr>
            <a:spLocks noGrp="1" noRot="1" noChangeAspect="1"/>
          </p:cNvSpPr>
          <p:nvPr>
            <p:ph type="sldImg"/>
          </p:nvPr>
        </p:nvSpPr>
        <p:spPr>
          <a:xfrm>
            <a:off x="992188" y="768350"/>
            <a:ext cx="5114925" cy="3836988"/>
          </a:xfrm>
          <a:prstGeom prst="rect">
            <a:avLst/>
          </a:prstGeom>
        </p:spPr>
        <p:txBody>
          <a:bodyPr vert="horz" lIns="91440" tIns="45720" rIns="91440" bIns="45720" anchor="t"/>
          <a:lstStyle/>
          <a:p>
            <a:endParaRPr/>
          </a:p>
        </p:txBody>
      </p:sp>
      <p:sp>
        <p:nvSpPr>
          <p:cNvPr id="1048949" name="备注占位符 1048948"/>
          <p:cNvSpPr>
            <a:spLocks noGrp="1"/>
          </p:cNvSpPr>
          <p:nvPr>
            <p:ph type="body" idx="1"/>
          </p:nvPr>
        </p:nvSpPr>
        <p:spPr>
          <a:xfrm>
            <a:off x="709612" y="4860925"/>
            <a:ext cx="5680075" cy="4605337"/>
          </a:xfrm>
          <a:prstGeom prst="rect">
            <a:avLst/>
          </a:prstGeom>
          <a:noFill/>
          <a:ln>
            <a:noFill/>
          </a:ln>
        </p:spPr>
        <p:txBody>
          <a:bodyPr vert="horz" lIns="99048" tIns="49524" rIns="99048" bIns="49524" anchor="t"/>
          <a:lstStyle/>
          <a:p>
            <a:pPr lvl="0">
              <a:lnSpc>
                <a:spcPct val="130000"/>
              </a:lnSpc>
              <a:spcBef>
                <a:spcPts val="600"/>
              </a:spcBef>
            </a:pPr>
            <a:endParaRPr lang="zh-CN" altLang="en-US" dirty="0"/>
          </a:p>
        </p:txBody>
      </p:sp>
      <p:sp>
        <p:nvSpPr>
          <p:cNvPr id="1048950" name="文本框 1048949"/>
          <p:cNvSpPr txBox="1"/>
          <p:nvPr/>
        </p:nvSpPr>
        <p:spPr>
          <a:xfrm>
            <a:off x="4021137" y="9721850"/>
            <a:ext cx="3076575" cy="511175"/>
          </a:xfrm>
          <a:prstGeom prst="rect">
            <a:avLst/>
          </a:prstGeom>
          <a:noFill/>
          <a:ln>
            <a:noFill/>
          </a:ln>
        </p:spPr>
        <p:txBody>
          <a:bodyPr vert="horz" lIns="99048" tIns="49524" rIns="99048" bIns="49524" anchor="b"/>
          <a:lstStyle/>
          <a:p>
            <a:pPr marL="0" marR="0" lvl="0" indent="0" algn="r" defTabSz="914400" rtl="0" eaLnBrk="1" fontAlgn="base" latinLnBrk="1" hangingPunct="1">
              <a:lnSpc>
                <a:spcPct val="100000"/>
              </a:lnSpc>
              <a:spcBef>
                <a:spcPct val="0"/>
              </a:spcBef>
              <a:spcAft>
                <a:spcPct val="0"/>
              </a:spcAft>
              <a:buClrTx/>
              <a:buSzTx/>
              <a:buFontTx/>
              <a:buNone/>
              <a:defRPr/>
            </a:pPr>
            <a:fld id="{566ABCEB-ACFC-4714-9973-3DA970169C29}" type="slidenum">
              <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rPr>
              <a:t>11</a:t>
            </a:fld>
            <a:endPar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endParaRPr>
          </a:p>
        </p:txBody>
      </p:sp>
    </p:spTree>
    <p:extLst>
      <p:ext uri="{BB962C8B-B14F-4D97-AF65-F5344CB8AC3E}">
        <p14:creationId xmlns:p14="http://schemas.microsoft.com/office/powerpoint/2010/main" val="311753305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8" name="幻灯片图像占位符 1048947"/>
          <p:cNvSpPr>
            <a:spLocks noGrp="1" noRot="1" noChangeAspect="1"/>
          </p:cNvSpPr>
          <p:nvPr>
            <p:ph type="sldImg"/>
          </p:nvPr>
        </p:nvSpPr>
        <p:spPr>
          <a:xfrm>
            <a:off x="992188" y="768350"/>
            <a:ext cx="5114925" cy="3836988"/>
          </a:xfrm>
          <a:prstGeom prst="rect">
            <a:avLst/>
          </a:prstGeom>
        </p:spPr>
        <p:txBody>
          <a:bodyPr vert="horz" lIns="91440" tIns="45720" rIns="91440" bIns="45720" anchor="t"/>
          <a:lstStyle/>
          <a:p>
            <a:endParaRPr/>
          </a:p>
        </p:txBody>
      </p:sp>
      <p:sp>
        <p:nvSpPr>
          <p:cNvPr id="1048949" name="备注占位符 1048948"/>
          <p:cNvSpPr>
            <a:spLocks noGrp="1"/>
          </p:cNvSpPr>
          <p:nvPr>
            <p:ph type="body" idx="1"/>
          </p:nvPr>
        </p:nvSpPr>
        <p:spPr>
          <a:xfrm>
            <a:off x="709612" y="4860925"/>
            <a:ext cx="5680075" cy="4605337"/>
          </a:xfrm>
          <a:prstGeom prst="rect">
            <a:avLst/>
          </a:prstGeom>
          <a:noFill/>
          <a:ln>
            <a:noFill/>
          </a:ln>
        </p:spPr>
        <p:txBody>
          <a:bodyPr vert="horz" lIns="99048" tIns="49524" rIns="99048" bIns="49524" anchor="t"/>
          <a:lstStyle/>
          <a:p>
            <a:pPr lvl="0">
              <a:lnSpc>
                <a:spcPct val="130000"/>
              </a:lnSpc>
              <a:spcBef>
                <a:spcPts val="600"/>
              </a:spcBef>
            </a:pPr>
            <a:endParaRPr lang="zh-CN" altLang="en-US" dirty="0"/>
          </a:p>
        </p:txBody>
      </p:sp>
      <p:sp>
        <p:nvSpPr>
          <p:cNvPr id="1048950" name="文本框 1048949"/>
          <p:cNvSpPr txBox="1"/>
          <p:nvPr/>
        </p:nvSpPr>
        <p:spPr>
          <a:xfrm>
            <a:off x="4021137" y="9721850"/>
            <a:ext cx="3076575" cy="511175"/>
          </a:xfrm>
          <a:prstGeom prst="rect">
            <a:avLst/>
          </a:prstGeom>
          <a:noFill/>
          <a:ln>
            <a:noFill/>
          </a:ln>
        </p:spPr>
        <p:txBody>
          <a:bodyPr vert="horz" lIns="99048" tIns="49524" rIns="99048" bIns="49524" anchor="b"/>
          <a:lstStyle/>
          <a:p>
            <a:pPr marL="0" marR="0" lvl="0" indent="0" algn="r" defTabSz="914400" rtl="0" eaLnBrk="1" fontAlgn="base" latinLnBrk="1" hangingPunct="1">
              <a:lnSpc>
                <a:spcPct val="100000"/>
              </a:lnSpc>
              <a:spcBef>
                <a:spcPct val="0"/>
              </a:spcBef>
              <a:spcAft>
                <a:spcPct val="0"/>
              </a:spcAft>
              <a:buClrTx/>
              <a:buSzTx/>
              <a:buFontTx/>
              <a:buNone/>
              <a:defRPr/>
            </a:pPr>
            <a:fld id="{566ABCEB-ACFC-4714-9973-3DA970169C29}" type="slidenum">
              <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rPr>
              <a:t>83</a:t>
            </a:fld>
            <a:endPar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endParaRPr>
          </a:p>
        </p:txBody>
      </p:sp>
    </p:spTree>
    <p:extLst>
      <p:ext uri="{BB962C8B-B14F-4D97-AF65-F5344CB8AC3E}">
        <p14:creationId xmlns:p14="http://schemas.microsoft.com/office/powerpoint/2010/main" val="314574572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8" name="幻灯片图像占位符 1048947"/>
          <p:cNvSpPr>
            <a:spLocks noGrp="1" noRot="1" noChangeAspect="1"/>
          </p:cNvSpPr>
          <p:nvPr>
            <p:ph type="sldImg"/>
          </p:nvPr>
        </p:nvSpPr>
        <p:spPr>
          <a:xfrm>
            <a:off x="992188" y="768350"/>
            <a:ext cx="5114925" cy="3836988"/>
          </a:xfrm>
          <a:prstGeom prst="rect">
            <a:avLst/>
          </a:prstGeom>
        </p:spPr>
        <p:txBody>
          <a:bodyPr vert="horz" lIns="91440" tIns="45720" rIns="91440" bIns="45720" anchor="t"/>
          <a:lstStyle/>
          <a:p>
            <a:endParaRPr/>
          </a:p>
        </p:txBody>
      </p:sp>
      <p:sp>
        <p:nvSpPr>
          <p:cNvPr id="1048949" name="备注占位符 1048948"/>
          <p:cNvSpPr>
            <a:spLocks noGrp="1"/>
          </p:cNvSpPr>
          <p:nvPr>
            <p:ph type="body" idx="1"/>
          </p:nvPr>
        </p:nvSpPr>
        <p:spPr>
          <a:xfrm>
            <a:off x="709612" y="4860925"/>
            <a:ext cx="5680075" cy="4605337"/>
          </a:xfrm>
          <a:prstGeom prst="rect">
            <a:avLst/>
          </a:prstGeom>
          <a:noFill/>
          <a:ln>
            <a:noFill/>
          </a:ln>
        </p:spPr>
        <p:txBody>
          <a:bodyPr vert="horz" lIns="99048" tIns="49524" rIns="99048" bIns="49524" anchor="t"/>
          <a:lstStyle/>
          <a:p>
            <a:pPr lvl="0">
              <a:lnSpc>
                <a:spcPct val="130000"/>
              </a:lnSpc>
              <a:spcBef>
                <a:spcPts val="600"/>
              </a:spcBef>
            </a:pPr>
            <a:endParaRPr lang="zh-CN" altLang="en-US" dirty="0"/>
          </a:p>
        </p:txBody>
      </p:sp>
      <p:sp>
        <p:nvSpPr>
          <p:cNvPr id="1048950" name="文本框 1048949"/>
          <p:cNvSpPr txBox="1"/>
          <p:nvPr/>
        </p:nvSpPr>
        <p:spPr>
          <a:xfrm>
            <a:off x="4021137" y="9721850"/>
            <a:ext cx="3076575" cy="511175"/>
          </a:xfrm>
          <a:prstGeom prst="rect">
            <a:avLst/>
          </a:prstGeom>
          <a:noFill/>
          <a:ln>
            <a:noFill/>
          </a:ln>
        </p:spPr>
        <p:txBody>
          <a:bodyPr vert="horz" lIns="99048" tIns="49524" rIns="99048" bIns="49524" anchor="b"/>
          <a:lstStyle/>
          <a:p>
            <a:pPr marL="0" marR="0" lvl="0" indent="0" algn="r" defTabSz="914400" rtl="0" eaLnBrk="1" fontAlgn="base" latinLnBrk="1" hangingPunct="1">
              <a:lnSpc>
                <a:spcPct val="100000"/>
              </a:lnSpc>
              <a:spcBef>
                <a:spcPct val="0"/>
              </a:spcBef>
              <a:spcAft>
                <a:spcPct val="0"/>
              </a:spcAft>
              <a:buClrTx/>
              <a:buSzTx/>
              <a:buFontTx/>
              <a:buNone/>
              <a:defRPr/>
            </a:pPr>
            <a:fld id="{566ABCEB-ACFC-4714-9973-3DA970169C29}" type="slidenum">
              <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rPr>
              <a:t>84</a:t>
            </a:fld>
            <a:endPar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endParaRPr>
          </a:p>
        </p:txBody>
      </p:sp>
    </p:spTree>
    <p:extLst>
      <p:ext uri="{BB962C8B-B14F-4D97-AF65-F5344CB8AC3E}">
        <p14:creationId xmlns:p14="http://schemas.microsoft.com/office/powerpoint/2010/main" val="2240604526"/>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8" name="幻灯片图像占位符 1048947"/>
          <p:cNvSpPr>
            <a:spLocks noGrp="1" noRot="1" noChangeAspect="1"/>
          </p:cNvSpPr>
          <p:nvPr>
            <p:ph type="sldImg"/>
          </p:nvPr>
        </p:nvSpPr>
        <p:spPr>
          <a:xfrm>
            <a:off x="992188" y="768350"/>
            <a:ext cx="5114925" cy="3836988"/>
          </a:xfrm>
          <a:prstGeom prst="rect">
            <a:avLst/>
          </a:prstGeom>
        </p:spPr>
        <p:txBody>
          <a:bodyPr vert="horz" lIns="91440" tIns="45720" rIns="91440" bIns="45720" anchor="t"/>
          <a:lstStyle/>
          <a:p>
            <a:endParaRPr/>
          </a:p>
        </p:txBody>
      </p:sp>
      <p:sp>
        <p:nvSpPr>
          <p:cNvPr id="1048949" name="备注占位符 1048948"/>
          <p:cNvSpPr>
            <a:spLocks noGrp="1"/>
          </p:cNvSpPr>
          <p:nvPr>
            <p:ph type="body" idx="1"/>
          </p:nvPr>
        </p:nvSpPr>
        <p:spPr>
          <a:xfrm>
            <a:off x="709612" y="4860925"/>
            <a:ext cx="5680075" cy="4605337"/>
          </a:xfrm>
          <a:prstGeom prst="rect">
            <a:avLst/>
          </a:prstGeom>
          <a:noFill/>
          <a:ln>
            <a:noFill/>
          </a:ln>
        </p:spPr>
        <p:txBody>
          <a:bodyPr vert="horz" lIns="99048" tIns="49524" rIns="99048" bIns="49524" anchor="t"/>
          <a:lstStyle/>
          <a:p>
            <a:pPr lvl="0">
              <a:lnSpc>
                <a:spcPct val="130000"/>
              </a:lnSpc>
              <a:spcBef>
                <a:spcPts val="600"/>
              </a:spcBef>
            </a:pPr>
            <a:endParaRPr lang="zh-CN" altLang="en-US" dirty="0"/>
          </a:p>
        </p:txBody>
      </p:sp>
      <p:sp>
        <p:nvSpPr>
          <p:cNvPr id="1048950" name="文本框 1048949"/>
          <p:cNvSpPr txBox="1"/>
          <p:nvPr/>
        </p:nvSpPr>
        <p:spPr>
          <a:xfrm>
            <a:off x="4021137" y="9721850"/>
            <a:ext cx="3076575" cy="511175"/>
          </a:xfrm>
          <a:prstGeom prst="rect">
            <a:avLst/>
          </a:prstGeom>
          <a:noFill/>
          <a:ln>
            <a:noFill/>
          </a:ln>
        </p:spPr>
        <p:txBody>
          <a:bodyPr vert="horz" lIns="99048" tIns="49524" rIns="99048" bIns="49524" anchor="b"/>
          <a:lstStyle/>
          <a:p>
            <a:pPr marL="0" marR="0" lvl="0" indent="0" algn="r" defTabSz="914400" rtl="0" eaLnBrk="1" fontAlgn="base" latinLnBrk="1" hangingPunct="1">
              <a:lnSpc>
                <a:spcPct val="100000"/>
              </a:lnSpc>
              <a:spcBef>
                <a:spcPct val="0"/>
              </a:spcBef>
              <a:spcAft>
                <a:spcPct val="0"/>
              </a:spcAft>
              <a:buClrTx/>
              <a:buSzTx/>
              <a:buFontTx/>
              <a:buNone/>
              <a:defRPr/>
            </a:pPr>
            <a:fld id="{566ABCEB-ACFC-4714-9973-3DA970169C29}" type="slidenum">
              <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rPr>
              <a:t>85</a:t>
            </a:fld>
            <a:endPar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endParaRPr>
          </a:p>
        </p:txBody>
      </p:sp>
    </p:spTree>
    <p:extLst>
      <p:ext uri="{BB962C8B-B14F-4D97-AF65-F5344CB8AC3E}">
        <p14:creationId xmlns:p14="http://schemas.microsoft.com/office/powerpoint/2010/main" val="295713461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8" name="幻灯片图像占位符 1048947"/>
          <p:cNvSpPr>
            <a:spLocks noGrp="1" noRot="1" noChangeAspect="1"/>
          </p:cNvSpPr>
          <p:nvPr>
            <p:ph type="sldImg"/>
          </p:nvPr>
        </p:nvSpPr>
        <p:spPr>
          <a:xfrm>
            <a:off x="992188" y="768350"/>
            <a:ext cx="5114925" cy="3836988"/>
          </a:xfrm>
          <a:prstGeom prst="rect">
            <a:avLst/>
          </a:prstGeom>
        </p:spPr>
        <p:txBody>
          <a:bodyPr vert="horz" lIns="91440" tIns="45720" rIns="91440" bIns="45720" anchor="t"/>
          <a:lstStyle/>
          <a:p>
            <a:endParaRPr/>
          </a:p>
        </p:txBody>
      </p:sp>
      <p:sp>
        <p:nvSpPr>
          <p:cNvPr id="1048949" name="备注占位符 1048948"/>
          <p:cNvSpPr>
            <a:spLocks noGrp="1"/>
          </p:cNvSpPr>
          <p:nvPr>
            <p:ph type="body" idx="1"/>
          </p:nvPr>
        </p:nvSpPr>
        <p:spPr>
          <a:xfrm>
            <a:off x="709612" y="4860925"/>
            <a:ext cx="5680075" cy="4605337"/>
          </a:xfrm>
          <a:prstGeom prst="rect">
            <a:avLst/>
          </a:prstGeom>
          <a:noFill/>
          <a:ln>
            <a:noFill/>
          </a:ln>
        </p:spPr>
        <p:txBody>
          <a:bodyPr vert="horz" lIns="99048" tIns="49524" rIns="99048" bIns="49524" anchor="t"/>
          <a:lstStyle/>
          <a:p>
            <a:pPr lvl="0">
              <a:lnSpc>
                <a:spcPct val="130000"/>
              </a:lnSpc>
              <a:spcBef>
                <a:spcPts val="600"/>
              </a:spcBef>
            </a:pPr>
            <a:endParaRPr lang="zh-CN" altLang="en-US" dirty="0"/>
          </a:p>
        </p:txBody>
      </p:sp>
      <p:sp>
        <p:nvSpPr>
          <p:cNvPr id="1048950" name="文本框 1048949"/>
          <p:cNvSpPr txBox="1"/>
          <p:nvPr/>
        </p:nvSpPr>
        <p:spPr>
          <a:xfrm>
            <a:off x="4021137" y="9721850"/>
            <a:ext cx="3076575" cy="511175"/>
          </a:xfrm>
          <a:prstGeom prst="rect">
            <a:avLst/>
          </a:prstGeom>
          <a:noFill/>
          <a:ln>
            <a:noFill/>
          </a:ln>
        </p:spPr>
        <p:txBody>
          <a:bodyPr vert="horz" lIns="99048" tIns="49524" rIns="99048" bIns="49524" anchor="b"/>
          <a:lstStyle/>
          <a:p>
            <a:pPr marL="0" marR="0" lvl="0" indent="0" algn="r" defTabSz="914400" rtl="0" eaLnBrk="1" fontAlgn="base" latinLnBrk="1" hangingPunct="1">
              <a:lnSpc>
                <a:spcPct val="100000"/>
              </a:lnSpc>
              <a:spcBef>
                <a:spcPct val="0"/>
              </a:spcBef>
              <a:spcAft>
                <a:spcPct val="0"/>
              </a:spcAft>
              <a:buClrTx/>
              <a:buSzTx/>
              <a:buFontTx/>
              <a:buNone/>
              <a:defRPr/>
            </a:pPr>
            <a:fld id="{566ABCEB-ACFC-4714-9973-3DA970169C29}" type="slidenum">
              <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rPr>
              <a:t>86</a:t>
            </a:fld>
            <a:endPar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endParaRPr>
          </a:p>
        </p:txBody>
      </p:sp>
    </p:spTree>
    <p:extLst>
      <p:ext uri="{BB962C8B-B14F-4D97-AF65-F5344CB8AC3E}">
        <p14:creationId xmlns:p14="http://schemas.microsoft.com/office/powerpoint/2010/main" val="2362450172"/>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8" name="幻灯片图像占位符 1048947"/>
          <p:cNvSpPr>
            <a:spLocks noGrp="1" noRot="1" noChangeAspect="1"/>
          </p:cNvSpPr>
          <p:nvPr>
            <p:ph type="sldImg"/>
          </p:nvPr>
        </p:nvSpPr>
        <p:spPr>
          <a:xfrm>
            <a:off x="992188" y="768350"/>
            <a:ext cx="5114925" cy="3836988"/>
          </a:xfrm>
          <a:prstGeom prst="rect">
            <a:avLst/>
          </a:prstGeom>
        </p:spPr>
        <p:txBody>
          <a:bodyPr vert="horz" lIns="91440" tIns="45720" rIns="91440" bIns="45720" anchor="t"/>
          <a:lstStyle/>
          <a:p>
            <a:endParaRPr/>
          </a:p>
        </p:txBody>
      </p:sp>
      <p:sp>
        <p:nvSpPr>
          <p:cNvPr id="1048949" name="备注占位符 1048948"/>
          <p:cNvSpPr>
            <a:spLocks noGrp="1"/>
          </p:cNvSpPr>
          <p:nvPr>
            <p:ph type="body" idx="1"/>
          </p:nvPr>
        </p:nvSpPr>
        <p:spPr>
          <a:xfrm>
            <a:off x="709612" y="4860925"/>
            <a:ext cx="5680075" cy="4605337"/>
          </a:xfrm>
          <a:prstGeom prst="rect">
            <a:avLst/>
          </a:prstGeom>
          <a:noFill/>
          <a:ln>
            <a:noFill/>
          </a:ln>
        </p:spPr>
        <p:txBody>
          <a:bodyPr vert="horz" lIns="99048" tIns="49524" rIns="99048" bIns="49524" anchor="t"/>
          <a:lstStyle/>
          <a:p>
            <a:pPr lvl="0">
              <a:lnSpc>
                <a:spcPct val="130000"/>
              </a:lnSpc>
              <a:spcBef>
                <a:spcPts val="600"/>
              </a:spcBef>
            </a:pPr>
            <a:endParaRPr lang="zh-CN" altLang="en-US" dirty="0"/>
          </a:p>
        </p:txBody>
      </p:sp>
      <p:sp>
        <p:nvSpPr>
          <p:cNvPr id="1048950" name="文本框 1048949"/>
          <p:cNvSpPr txBox="1"/>
          <p:nvPr/>
        </p:nvSpPr>
        <p:spPr>
          <a:xfrm>
            <a:off x="4021137" y="9721850"/>
            <a:ext cx="3076575" cy="511175"/>
          </a:xfrm>
          <a:prstGeom prst="rect">
            <a:avLst/>
          </a:prstGeom>
          <a:noFill/>
          <a:ln>
            <a:noFill/>
          </a:ln>
        </p:spPr>
        <p:txBody>
          <a:bodyPr vert="horz" lIns="99048" tIns="49524" rIns="99048" bIns="49524" anchor="b"/>
          <a:lstStyle/>
          <a:p>
            <a:pPr marL="0" marR="0" lvl="0" indent="0" algn="r" defTabSz="914400" rtl="0" eaLnBrk="1" fontAlgn="base" latinLnBrk="1" hangingPunct="1">
              <a:lnSpc>
                <a:spcPct val="100000"/>
              </a:lnSpc>
              <a:spcBef>
                <a:spcPct val="0"/>
              </a:spcBef>
              <a:spcAft>
                <a:spcPct val="0"/>
              </a:spcAft>
              <a:buClrTx/>
              <a:buSzTx/>
              <a:buFontTx/>
              <a:buNone/>
              <a:defRPr/>
            </a:pPr>
            <a:fld id="{566ABCEB-ACFC-4714-9973-3DA970169C29}" type="slidenum">
              <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rPr>
              <a:t>87</a:t>
            </a:fld>
            <a:endPar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endParaRPr>
          </a:p>
        </p:txBody>
      </p:sp>
    </p:spTree>
    <p:extLst>
      <p:ext uri="{BB962C8B-B14F-4D97-AF65-F5344CB8AC3E}">
        <p14:creationId xmlns:p14="http://schemas.microsoft.com/office/powerpoint/2010/main" val="3805409910"/>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8" name="幻灯片图像占位符 1048947"/>
          <p:cNvSpPr>
            <a:spLocks noGrp="1" noRot="1" noChangeAspect="1"/>
          </p:cNvSpPr>
          <p:nvPr>
            <p:ph type="sldImg"/>
          </p:nvPr>
        </p:nvSpPr>
        <p:spPr>
          <a:xfrm>
            <a:off x="992188" y="768350"/>
            <a:ext cx="5114925" cy="3836988"/>
          </a:xfrm>
          <a:prstGeom prst="rect">
            <a:avLst/>
          </a:prstGeom>
        </p:spPr>
        <p:txBody>
          <a:bodyPr vert="horz" lIns="91440" tIns="45720" rIns="91440" bIns="45720" anchor="t"/>
          <a:lstStyle/>
          <a:p>
            <a:endParaRPr/>
          </a:p>
        </p:txBody>
      </p:sp>
      <p:sp>
        <p:nvSpPr>
          <p:cNvPr id="1048949" name="备注占位符 1048948"/>
          <p:cNvSpPr>
            <a:spLocks noGrp="1"/>
          </p:cNvSpPr>
          <p:nvPr>
            <p:ph type="body" idx="1"/>
          </p:nvPr>
        </p:nvSpPr>
        <p:spPr>
          <a:xfrm>
            <a:off x="709612" y="4860925"/>
            <a:ext cx="5680075" cy="4605337"/>
          </a:xfrm>
          <a:prstGeom prst="rect">
            <a:avLst/>
          </a:prstGeom>
          <a:noFill/>
          <a:ln>
            <a:noFill/>
          </a:ln>
        </p:spPr>
        <p:txBody>
          <a:bodyPr vert="horz" lIns="99048" tIns="49524" rIns="99048" bIns="49524" anchor="t"/>
          <a:lstStyle/>
          <a:p>
            <a:pPr lvl="0">
              <a:lnSpc>
                <a:spcPct val="130000"/>
              </a:lnSpc>
              <a:spcBef>
                <a:spcPts val="600"/>
              </a:spcBef>
            </a:pPr>
            <a:endParaRPr lang="zh-CN" altLang="en-US" dirty="0"/>
          </a:p>
        </p:txBody>
      </p:sp>
      <p:sp>
        <p:nvSpPr>
          <p:cNvPr id="1048950" name="文本框 1048949"/>
          <p:cNvSpPr txBox="1"/>
          <p:nvPr/>
        </p:nvSpPr>
        <p:spPr>
          <a:xfrm>
            <a:off x="4021137" y="9721850"/>
            <a:ext cx="3076575" cy="511175"/>
          </a:xfrm>
          <a:prstGeom prst="rect">
            <a:avLst/>
          </a:prstGeom>
          <a:noFill/>
          <a:ln>
            <a:noFill/>
          </a:ln>
        </p:spPr>
        <p:txBody>
          <a:bodyPr vert="horz" lIns="99048" tIns="49524" rIns="99048" bIns="49524" anchor="b"/>
          <a:lstStyle/>
          <a:p>
            <a:pPr marL="0" marR="0" lvl="0" indent="0" algn="r" defTabSz="914400" rtl="0" eaLnBrk="1" fontAlgn="base" latinLnBrk="1" hangingPunct="1">
              <a:lnSpc>
                <a:spcPct val="100000"/>
              </a:lnSpc>
              <a:spcBef>
                <a:spcPct val="0"/>
              </a:spcBef>
              <a:spcAft>
                <a:spcPct val="0"/>
              </a:spcAft>
              <a:buClrTx/>
              <a:buSzTx/>
              <a:buFontTx/>
              <a:buNone/>
              <a:defRPr/>
            </a:pPr>
            <a:fld id="{566ABCEB-ACFC-4714-9973-3DA970169C29}" type="slidenum">
              <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rPr>
              <a:t>88</a:t>
            </a:fld>
            <a:endPar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endParaRPr>
          </a:p>
        </p:txBody>
      </p:sp>
    </p:spTree>
    <p:extLst>
      <p:ext uri="{BB962C8B-B14F-4D97-AF65-F5344CB8AC3E}">
        <p14:creationId xmlns:p14="http://schemas.microsoft.com/office/powerpoint/2010/main" val="31319455"/>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25" name="幻灯片图像占位符 1048924"/>
          <p:cNvSpPr>
            <a:spLocks noGrp="1" noRot="1" noChangeAspect="1"/>
          </p:cNvSpPr>
          <p:nvPr>
            <p:ph type="sldImg"/>
          </p:nvPr>
        </p:nvSpPr>
        <p:spPr>
          <a:xfrm>
            <a:off x="992188" y="768350"/>
            <a:ext cx="5114925" cy="3836988"/>
          </a:xfrm>
          <a:prstGeom prst="rect">
            <a:avLst/>
          </a:prstGeom>
        </p:spPr>
        <p:txBody>
          <a:bodyPr vert="horz" lIns="91440" tIns="45720" rIns="91440" bIns="45720" anchor="t"/>
          <a:lstStyle/>
          <a:p>
            <a:endParaRPr/>
          </a:p>
        </p:txBody>
      </p:sp>
      <p:sp>
        <p:nvSpPr>
          <p:cNvPr id="1048926" name="备注占位符 1048925"/>
          <p:cNvSpPr>
            <a:spLocks noGrp="1"/>
          </p:cNvSpPr>
          <p:nvPr>
            <p:ph type="body" idx="1"/>
          </p:nvPr>
        </p:nvSpPr>
        <p:spPr>
          <a:xfrm>
            <a:off x="709612" y="4860925"/>
            <a:ext cx="5680075" cy="4605337"/>
          </a:xfrm>
          <a:prstGeom prst="rect">
            <a:avLst/>
          </a:prstGeom>
          <a:noFill/>
          <a:ln>
            <a:noFill/>
          </a:ln>
        </p:spPr>
        <p:txBody>
          <a:bodyPr vert="horz" lIns="99048" tIns="49524" rIns="99048" bIns="49524" anchor="t"/>
          <a:lstStyle/>
          <a:p>
            <a:pPr marL="0" marR="0" indent="0" algn="l" defTabSz="914400" rtl="0" eaLnBrk="1" fontAlgn="base" latinLnBrk="1" hangingPunct="1">
              <a:lnSpc>
                <a:spcPct val="100000"/>
              </a:lnSpc>
              <a:spcBef>
                <a:spcPct val="30000"/>
              </a:spcBef>
              <a:spcAft>
                <a:spcPct val="0"/>
              </a:spcAft>
              <a:buClrTx/>
              <a:buSzTx/>
              <a:buFontTx/>
              <a:buNone/>
              <a:defRPr/>
            </a:pPr>
            <a:endParaRPr lang="zh-CN" altLang="en-US" dirty="0"/>
          </a:p>
        </p:txBody>
      </p:sp>
      <p:sp>
        <p:nvSpPr>
          <p:cNvPr id="1048927" name="文本框 1048926"/>
          <p:cNvSpPr txBox="1"/>
          <p:nvPr/>
        </p:nvSpPr>
        <p:spPr>
          <a:xfrm>
            <a:off x="4021137" y="9721850"/>
            <a:ext cx="3076575" cy="511175"/>
          </a:xfrm>
          <a:prstGeom prst="rect">
            <a:avLst/>
          </a:prstGeom>
          <a:noFill/>
          <a:ln>
            <a:noFill/>
          </a:ln>
        </p:spPr>
        <p:txBody>
          <a:bodyPr vert="horz" lIns="99048" tIns="49524" rIns="99048" bIns="49524" anchor="b"/>
          <a:lstStyle/>
          <a:p>
            <a:pPr lvl="0" algn="r" eaLnBrk="1" latinLnBrk="1" hangingPunct="1">
              <a:buNone/>
            </a:pPr>
            <a:fld id="{566ABCEB-ACFC-4714-9973-3DA970169C29}" type="slidenum">
              <a:rPr lang="zh-CN" altLang="zh-CN" sz="1300"/>
              <a:t>89</a:t>
            </a:fld>
            <a:endParaRPr lang="zh-CN" altLang="zh-CN" sz="1300"/>
          </a:p>
        </p:txBody>
      </p:sp>
    </p:spTree>
    <p:extLst>
      <p:ext uri="{BB962C8B-B14F-4D97-AF65-F5344CB8AC3E}">
        <p14:creationId xmlns:p14="http://schemas.microsoft.com/office/powerpoint/2010/main" val="1760510064"/>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8" name="幻灯片图像占位符 1048947"/>
          <p:cNvSpPr>
            <a:spLocks noGrp="1" noRot="1" noChangeAspect="1"/>
          </p:cNvSpPr>
          <p:nvPr>
            <p:ph type="sldImg"/>
          </p:nvPr>
        </p:nvSpPr>
        <p:spPr>
          <a:xfrm>
            <a:off x="992188" y="768350"/>
            <a:ext cx="5114925" cy="3836988"/>
          </a:xfrm>
          <a:prstGeom prst="rect">
            <a:avLst/>
          </a:prstGeom>
        </p:spPr>
        <p:txBody>
          <a:bodyPr vert="horz" lIns="91440" tIns="45720" rIns="91440" bIns="45720" anchor="t"/>
          <a:lstStyle/>
          <a:p>
            <a:endParaRPr/>
          </a:p>
        </p:txBody>
      </p:sp>
      <p:sp>
        <p:nvSpPr>
          <p:cNvPr id="1048949" name="备注占位符 1048948"/>
          <p:cNvSpPr>
            <a:spLocks noGrp="1"/>
          </p:cNvSpPr>
          <p:nvPr>
            <p:ph type="body" idx="1"/>
          </p:nvPr>
        </p:nvSpPr>
        <p:spPr>
          <a:xfrm>
            <a:off x="709612" y="4860925"/>
            <a:ext cx="5680075" cy="4605337"/>
          </a:xfrm>
          <a:prstGeom prst="rect">
            <a:avLst/>
          </a:prstGeom>
          <a:noFill/>
          <a:ln>
            <a:noFill/>
          </a:ln>
        </p:spPr>
        <p:txBody>
          <a:bodyPr vert="horz" lIns="99048" tIns="49524" rIns="99048" bIns="49524" anchor="t"/>
          <a:lstStyle/>
          <a:p>
            <a:pPr lvl="0">
              <a:lnSpc>
                <a:spcPct val="130000"/>
              </a:lnSpc>
              <a:spcBef>
                <a:spcPts val="600"/>
              </a:spcBef>
            </a:pPr>
            <a:endParaRPr lang="zh-CN" altLang="en-US" dirty="0"/>
          </a:p>
        </p:txBody>
      </p:sp>
      <p:sp>
        <p:nvSpPr>
          <p:cNvPr id="1048950" name="文本框 1048949"/>
          <p:cNvSpPr txBox="1"/>
          <p:nvPr/>
        </p:nvSpPr>
        <p:spPr>
          <a:xfrm>
            <a:off x="4021137" y="9721850"/>
            <a:ext cx="3076575" cy="511175"/>
          </a:xfrm>
          <a:prstGeom prst="rect">
            <a:avLst/>
          </a:prstGeom>
          <a:noFill/>
          <a:ln>
            <a:noFill/>
          </a:ln>
        </p:spPr>
        <p:txBody>
          <a:bodyPr vert="horz" lIns="99048" tIns="49524" rIns="99048" bIns="49524" anchor="b"/>
          <a:lstStyle/>
          <a:p>
            <a:pPr marL="0" marR="0" lvl="0" indent="0" algn="r" defTabSz="914400" rtl="0" eaLnBrk="1" fontAlgn="base" latinLnBrk="1" hangingPunct="1">
              <a:lnSpc>
                <a:spcPct val="100000"/>
              </a:lnSpc>
              <a:spcBef>
                <a:spcPct val="0"/>
              </a:spcBef>
              <a:spcAft>
                <a:spcPct val="0"/>
              </a:spcAft>
              <a:buClrTx/>
              <a:buSzTx/>
              <a:buFontTx/>
              <a:buNone/>
              <a:defRPr/>
            </a:pPr>
            <a:fld id="{566ABCEB-ACFC-4714-9973-3DA970169C29}" type="slidenum">
              <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rPr>
              <a:t>90</a:t>
            </a:fld>
            <a:endPar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endParaRPr>
          </a:p>
        </p:txBody>
      </p:sp>
    </p:spTree>
    <p:extLst>
      <p:ext uri="{BB962C8B-B14F-4D97-AF65-F5344CB8AC3E}">
        <p14:creationId xmlns:p14="http://schemas.microsoft.com/office/powerpoint/2010/main" val="2558008309"/>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8" name="幻灯片图像占位符 1048947"/>
          <p:cNvSpPr>
            <a:spLocks noGrp="1" noRot="1" noChangeAspect="1"/>
          </p:cNvSpPr>
          <p:nvPr>
            <p:ph type="sldImg"/>
          </p:nvPr>
        </p:nvSpPr>
        <p:spPr>
          <a:xfrm>
            <a:off x="992188" y="768350"/>
            <a:ext cx="5114925" cy="3836988"/>
          </a:xfrm>
          <a:prstGeom prst="rect">
            <a:avLst/>
          </a:prstGeom>
        </p:spPr>
        <p:txBody>
          <a:bodyPr vert="horz" lIns="91440" tIns="45720" rIns="91440" bIns="45720" anchor="t"/>
          <a:lstStyle/>
          <a:p>
            <a:endParaRPr/>
          </a:p>
        </p:txBody>
      </p:sp>
      <p:sp>
        <p:nvSpPr>
          <p:cNvPr id="1048949" name="备注占位符 1048948"/>
          <p:cNvSpPr>
            <a:spLocks noGrp="1"/>
          </p:cNvSpPr>
          <p:nvPr>
            <p:ph type="body" idx="1"/>
          </p:nvPr>
        </p:nvSpPr>
        <p:spPr>
          <a:xfrm>
            <a:off x="709612" y="4860925"/>
            <a:ext cx="5680075" cy="4605337"/>
          </a:xfrm>
          <a:prstGeom prst="rect">
            <a:avLst/>
          </a:prstGeom>
          <a:noFill/>
          <a:ln>
            <a:noFill/>
          </a:ln>
        </p:spPr>
        <p:txBody>
          <a:bodyPr vert="horz" lIns="99048" tIns="49524" rIns="99048" bIns="49524" anchor="t"/>
          <a:lstStyle/>
          <a:p>
            <a:pPr lvl="0">
              <a:lnSpc>
                <a:spcPct val="130000"/>
              </a:lnSpc>
              <a:spcBef>
                <a:spcPts val="600"/>
              </a:spcBef>
            </a:pPr>
            <a:endParaRPr lang="zh-CN" altLang="en-US" dirty="0"/>
          </a:p>
        </p:txBody>
      </p:sp>
      <p:sp>
        <p:nvSpPr>
          <p:cNvPr id="1048950" name="文本框 1048949"/>
          <p:cNvSpPr txBox="1"/>
          <p:nvPr/>
        </p:nvSpPr>
        <p:spPr>
          <a:xfrm>
            <a:off x="4021137" y="9721850"/>
            <a:ext cx="3076575" cy="511175"/>
          </a:xfrm>
          <a:prstGeom prst="rect">
            <a:avLst/>
          </a:prstGeom>
          <a:noFill/>
          <a:ln>
            <a:noFill/>
          </a:ln>
        </p:spPr>
        <p:txBody>
          <a:bodyPr vert="horz" lIns="99048" tIns="49524" rIns="99048" bIns="49524" anchor="b"/>
          <a:lstStyle/>
          <a:p>
            <a:pPr marL="0" marR="0" lvl="0" indent="0" algn="r" defTabSz="914400" rtl="0" eaLnBrk="1" fontAlgn="base" latinLnBrk="1" hangingPunct="1">
              <a:lnSpc>
                <a:spcPct val="100000"/>
              </a:lnSpc>
              <a:spcBef>
                <a:spcPct val="0"/>
              </a:spcBef>
              <a:spcAft>
                <a:spcPct val="0"/>
              </a:spcAft>
              <a:buClrTx/>
              <a:buSzTx/>
              <a:buFontTx/>
              <a:buNone/>
              <a:defRPr/>
            </a:pPr>
            <a:fld id="{566ABCEB-ACFC-4714-9973-3DA970169C29}" type="slidenum">
              <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rPr>
              <a:t>91</a:t>
            </a:fld>
            <a:endPar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endParaRPr>
          </a:p>
        </p:txBody>
      </p:sp>
    </p:spTree>
    <p:extLst>
      <p:ext uri="{BB962C8B-B14F-4D97-AF65-F5344CB8AC3E}">
        <p14:creationId xmlns:p14="http://schemas.microsoft.com/office/powerpoint/2010/main" val="4034466413"/>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8" name="幻灯片图像占位符 1048947"/>
          <p:cNvSpPr>
            <a:spLocks noGrp="1" noRot="1" noChangeAspect="1"/>
          </p:cNvSpPr>
          <p:nvPr>
            <p:ph type="sldImg"/>
          </p:nvPr>
        </p:nvSpPr>
        <p:spPr>
          <a:xfrm>
            <a:off x="992188" y="768350"/>
            <a:ext cx="5114925" cy="3836988"/>
          </a:xfrm>
          <a:prstGeom prst="rect">
            <a:avLst/>
          </a:prstGeom>
        </p:spPr>
        <p:txBody>
          <a:bodyPr vert="horz" lIns="91440" tIns="45720" rIns="91440" bIns="45720" anchor="t"/>
          <a:lstStyle/>
          <a:p>
            <a:endParaRPr/>
          </a:p>
        </p:txBody>
      </p:sp>
      <p:sp>
        <p:nvSpPr>
          <p:cNvPr id="1048949" name="备注占位符 1048948"/>
          <p:cNvSpPr>
            <a:spLocks noGrp="1"/>
          </p:cNvSpPr>
          <p:nvPr>
            <p:ph type="body" idx="1"/>
          </p:nvPr>
        </p:nvSpPr>
        <p:spPr>
          <a:xfrm>
            <a:off x="709612" y="4860925"/>
            <a:ext cx="5680075" cy="4605337"/>
          </a:xfrm>
          <a:prstGeom prst="rect">
            <a:avLst/>
          </a:prstGeom>
          <a:noFill/>
          <a:ln>
            <a:noFill/>
          </a:ln>
        </p:spPr>
        <p:txBody>
          <a:bodyPr vert="horz" lIns="99048" tIns="49524" rIns="99048" bIns="49524" anchor="t"/>
          <a:lstStyle/>
          <a:p>
            <a:pPr lvl="0">
              <a:lnSpc>
                <a:spcPct val="130000"/>
              </a:lnSpc>
              <a:spcBef>
                <a:spcPts val="600"/>
              </a:spcBef>
            </a:pPr>
            <a:endParaRPr lang="zh-CN" altLang="en-US" dirty="0"/>
          </a:p>
        </p:txBody>
      </p:sp>
      <p:sp>
        <p:nvSpPr>
          <p:cNvPr id="1048950" name="文本框 1048949"/>
          <p:cNvSpPr txBox="1"/>
          <p:nvPr/>
        </p:nvSpPr>
        <p:spPr>
          <a:xfrm>
            <a:off x="4021137" y="9721850"/>
            <a:ext cx="3076575" cy="511175"/>
          </a:xfrm>
          <a:prstGeom prst="rect">
            <a:avLst/>
          </a:prstGeom>
          <a:noFill/>
          <a:ln>
            <a:noFill/>
          </a:ln>
        </p:spPr>
        <p:txBody>
          <a:bodyPr vert="horz" lIns="99048" tIns="49524" rIns="99048" bIns="49524" anchor="b"/>
          <a:lstStyle/>
          <a:p>
            <a:pPr marL="0" marR="0" lvl="0" indent="0" algn="r" defTabSz="914400" rtl="0" eaLnBrk="1" fontAlgn="base" latinLnBrk="1" hangingPunct="1">
              <a:lnSpc>
                <a:spcPct val="100000"/>
              </a:lnSpc>
              <a:spcBef>
                <a:spcPct val="0"/>
              </a:spcBef>
              <a:spcAft>
                <a:spcPct val="0"/>
              </a:spcAft>
              <a:buClrTx/>
              <a:buSzTx/>
              <a:buFontTx/>
              <a:buNone/>
              <a:defRPr/>
            </a:pPr>
            <a:fld id="{566ABCEB-ACFC-4714-9973-3DA970169C29}" type="slidenum">
              <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rPr>
              <a:t>92</a:t>
            </a:fld>
            <a:endPar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endParaRPr>
          </a:p>
        </p:txBody>
      </p:sp>
    </p:spTree>
    <p:extLst>
      <p:ext uri="{BB962C8B-B14F-4D97-AF65-F5344CB8AC3E}">
        <p14:creationId xmlns:p14="http://schemas.microsoft.com/office/powerpoint/2010/main" val="37287917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25" name="幻灯片图像占位符 1048924"/>
          <p:cNvSpPr>
            <a:spLocks noGrp="1" noRot="1" noChangeAspect="1"/>
          </p:cNvSpPr>
          <p:nvPr>
            <p:ph type="sldImg"/>
          </p:nvPr>
        </p:nvSpPr>
        <p:spPr>
          <a:xfrm>
            <a:off x="992188" y="768350"/>
            <a:ext cx="5114925" cy="3836988"/>
          </a:xfrm>
          <a:prstGeom prst="rect">
            <a:avLst/>
          </a:prstGeom>
        </p:spPr>
        <p:txBody>
          <a:bodyPr vert="horz" lIns="91440" tIns="45720" rIns="91440" bIns="45720" anchor="t"/>
          <a:lstStyle/>
          <a:p>
            <a:endParaRPr/>
          </a:p>
        </p:txBody>
      </p:sp>
      <p:sp>
        <p:nvSpPr>
          <p:cNvPr id="1048926" name="备注占位符 1048925"/>
          <p:cNvSpPr>
            <a:spLocks noGrp="1"/>
          </p:cNvSpPr>
          <p:nvPr>
            <p:ph type="body" idx="1"/>
          </p:nvPr>
        </p:nvSpPr>
        <p:spPr>
          <a:xfrm>
            <a:off x="709612" y="4860925"/>
            <a:ext cx="5680075" cy="4605337"/>
          </a:xfrm>
          <a:prstGeom prst="rect">
            <a:avLst/>
          </a:prstGeom>
          <a:noFill/>
          <a:ln>
            <a:noFill/>
          </a:ln>
        </p:spPr>
        <p:txBody>
          <a:bodyPr vert="horz" lIns="99048" tIns="49524" rIns="99048" bIns="49524" anchor="t"/>
          <a:lstStyle/>
          <a:p>
            <a:pPr marL="0" marR="0" indent="0" algn="l" defTabSz="914400" rtl="0" eaLnBrk="1" fontAlgn="base" latinLnBrk="1" hangingPunct="1">
              <a:lnSpc>
                <a:spcPct val="100000"/>
              </a:lnSpc>
              <a:spcBef>
                <a:spcPct val="30000"/>
              </a:spcBef>
              <a:spcAft>
                <a:spcPct val="0"/>
              </a:spcAft>
              <a:buClrTx/>
              <a:buSzTx/>
              <a:buFontTx/>
              <a:buNone/>
              <a:defRPr/>
            </a:pPr>
            <a:endParaRPr lang="zh-CN" altLang="en-US" dirty="0"/>
          </a:p>
        </p:txBody>
      </p:sp>
      <p:sp>
        <p:nvSpPr>
          <p:cNvPr id="1048927" name="文本框 1048926"/>
          <p:cNvSpPr txBox="1"/>
          <p:nvPr/>
        </p:nvSpPr>
        <p:spPr>
          <a:xfrm>
            <a:off x="4021137" y="9721850"/>
            <a:ext cx="3076575" cy="511175"/>
          </a:xfrm>
          <a:prstGeom prst="rect">
            <a:avLst/>
          </a:prstGeom>
          <a:noFill/>
          <a:ln>
            <a:noFill/>
          </a:ln>
        </p:spPr>
        <p:txBody>
          <a:bodyPr vert="horz" lIns="99048" tIns="49524" rIns="99048" bIns="49524" anchor="b"/>
          <a:lstStyle/>
          <a:p>
            <a:pPr lvl="0" algn="r" eaLnBrk="1" latinLnBrk="1" hangingPunct="1">
              <a:buNone/>
            </a:pPr>
            <a:fld id="{566ABCEB-ACFC-4714-9973-3DA970169C29}" type="slidenum">
              <a:rPr lang="zh-CN" altLang="zh-CN" sz="1300"/>
              <a:t>12</a:t>
            </a:fld>
            <a:endParaRPr lang="zh-CN" altLang="zh-CN" sz="1300"/>
          </a:p>
        </p:txBody>
      </p:sp>
    </p:spTree>
    <p:extLst>
      <p:ext uri="{BB962C8B-B14F-4D97-AF65-F5344CB8AC3E}">
        <p14:creationId xmlns:p14="http://schemas.microsoft.com/office/powerpoint/2010/main" val="959621403"/>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8" name="幻灯片图像占位符 1048947"/>
          <p:cNvSpPr>
            <a:spLocks noGrp="1" noRot="1" noChangeAspect="1"/>
          </p:cNvSpPr>
          <p:nvPr>
            <p:ph type="sldImg"/>
          </p:nvPr>
        </p:nvSpPr>
        <p:spPr>
          <a:xfrm>
            <a:off x="992188" y="768350"/>
            <a:ext cx="5114925" cy="3836988"/>
          </a:xfrm>
          <a:prstGeom prst="rect">
            <a:avLst/>
          </a:prstGeom>
        </p:spPr>
        <p:txBody>
          <a:bodyPr vert="horz" lIns="91440" tIns="45720" rIns="91440" bIns="45720" anchor="t"/>
          <a:lstStyle/>
          <a:p>
            <a:endParaRPr/>
          </a:p>
        </p:txBody>
      </p:sp>
      <p:sp>
        <p:nvSpPr>
          <p:cNvPr id="1048949" name="备注占位符 1048948"/>
          <p:cNvSpPr>
            <a:spLocks noGrp="1"/>
          </p:cNvSpPr>
          <p:nvPr>
            <p:ph type="body" idx="1"/>
          </p:nvPr>
        </p:nvSpPr>
        <p:spPr>
          <a:xfrm>
            <a:off x="709612" y="4860925"/>
            <a:ext cx="5680075" cy="4605337"/>
          </a:xfrm>
          <a:prstGeom prst="rect">
            <a:avLst/>
          </a:prstGeom>
          <a:noFill/>
          <a:ln>
            <a:noFill/>
          </a:ln>
        </p:spPr>
        <p:txBody>
          <a:bodyPr vert="horz" lIns="99048" tIns="49524" rIns="99048" bIns="49524" anchor="t"/>
          <a:lstStyle/>
          <a:p>
            <a:pPr lvl="0">
              <a:lnSpc>
                <a:spcPct val="130000"/>
              </a:lnSpc>
              <a:spcBef>
                <a:spcPts val="600"/>
              </a:spcBef>
            </a:pPr>
            <a:endParaRPr lang="zh-CN" altLang="en-US" dirty="0"/>
          </a:p>
        </p:txBody>
      </p:sp>
      <p:sp>
        <p:nvSpPr>
          <p:cNvPr id="1048950" name="文本框 1048949"/>
          <p:cNvSpPr txBox="1"/>
          <p:nvPr/>
        </p:nvSpPr>
        <p:spPr>
          <a:xfrm>
            <a:off x="4021137" y="9721850"/>
            <a:ext cx="3076575" cy="511175"/>
          </a:xfrm>
          <a:prstGeom prst="rect">
            <a:avLst/>
          </a:prstGeom>
          <a:noFill/>
          <a:ln>
            <a:noFill/>
          </a:ln>
        </p:spPr>
        <p:txBody>
          <a:bodyPr vert="horz" lIns="99048" tIns="49524" rIns="99048" bIns="49524" anchor="b"/>
          <a:lstStyle/>
          <a:p>
            <a:pPr marL="0" marR="0" lvl="0" indent="0" algn="r" defTabSz="914400" rtl="0" eaLnBrk="1" fontAlgn="base" latinLnBrk="1" hangingPunct="1">
              <a:lnSpc>
                <a:spcPct val="100000"/>
              </a:lnSpc>
              <a:spcBef>
                <a:spcPct val="0"/>
              </a:spcBef>
              <a:spcAft>
                <a:spcPct val="0"/>
              </a:spcAft>
              <a:buClrTx/>
              <a:buSzTx/>
              <a:buFontTx/>
              <a:buNone/>
              <a:defRPr/>
            </a:pPr>
            <a:fld id="{566ABCEB-ACFC-4714-9973-3DA970169C29}" type="slidenum">
              <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rPr>
              <a:t>93</a:t>
            </a:fld>
            <a:endPar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endParaRPr>
          </a:p>
        </p:txBody>
      </p:sp>
    </p:spTree>
    <p:extLst>
      <p:ext uri="{BB962C8B-B14F-4D97-AF65-F5344CB8AC3E}">
        <p14:creationId xmlns:p14="http://schemas.microsoft.com/office/powerpoint/2010/main" val="736068421"/>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8" name="幻灯片图像占位符 1048947"/>
          <p:cNvSpPr>
            <a:spLocks noGrp="1" noRot="1" noChangeAspect="1"/>
          </p:cNvSpPr>
          <p:nvPr>
            <p:ph type="sldImg"/>
          </p:nvPr>
        </p:nvSpPr>
        <p:spPr>
          <a:xfrm>
            <a:off x="992188" y="768350"/>
            <a:ext cx="5114925" cy="3836988"/>
          </a:xfrm>
          <a:prstGeom prst="rect">
            <a:avLst/>
          </a:prstGeom>
        </p:spPr>
        <p:txBody>
          <a:bodyPr vert="horz" lIns="91440" tIns="45720" rIns="91440" bIns="45720" anchor="t"/>
          <a:lstStyle/>
          <a:p>
            <a:endParaRPr/>
          </a:p>
        </p:txBody>
      </p:sp>
      <p:sp>
        <p:nvSpPr>
          <p:cNvPr id="1048949" name="备注占位符 1048948"/>
          <p:cNvSpPr>
            <a:spLocks noGrp="1"/>
          </p:cNvSpPr>
          <p:nvPr>
            <p:ph type="body" idx="1"/>
          </p:nvPr>
        </p:nvSpPr>
        <p:spPr>
          <a:xfrm>
            <a:off x="709612" y="4860925"/>
            <a:ext cx="5680075" cy="4605337"/>
          </a:xfrm>
          <a:prstGeom prst="rect">
            <a:avLst/>
          </a:prstGeom>
          <a:noFill/>
          <a:ln>
            <a:noFill/>
          </a:ln>
        </p:spPr>
        <p:txBody>
          <a:bodyPr vert="horz" lIns="99048" tIns="49524" rIns="99048" bIns="49524" anchor="t"/>
          <a:lstStyle/>
          <a:p>
            <a:pPr lvl="0">
              <a:lnSpc>
                <a:spcPct val="130000"/>
              </a:lnSpc>
              <a:spcBef>
                <a:spcPts val="600"/>
              </a:spcBef>
            </a:pPr>
            <a:endParaRPr lang="zh-CN" altLang="en-US" dirty="0"/>
          </a:p>
        </p:txBody>
      </p:sp>
      <p:sp>
        <p:nvSpPr>
          <p:cNvPr id="1048950" name="文本框 1048949"/>
          <p:cNvSpPr txBox="1"/>
          <p:nvPr/>
        </p:nvSpPr>
        <p:spPr>
          <a:xfrm>
            <a:off x="4021137" y="9721850"/>
            <a:ext cx="3076575" cy="511175"/>
          </a:xfrm>
          <a:prstGeom prst="rect">
            <a:avLst/>
          </a:prstGeom>
          <a:noFill/>
          <a:ln>
            <a:noFill/>
          </a:ln>
        </p:spPr>
        <p:txBody>
          <a:bodyPr vert="horz" lIns="99048" tIns="49524" rIns="99048" bIns="49524" anchor="b"/>
          <a:lstStyle/>
          <a:p>
            <a:pPr marL="0" marR="0" lvl="0" indent="0" algn="r" defTabSz="914400" rtl="0" eaLnBrk="1" fontAlgn="base" latinLnBrk="1" hangingPunct="1">
              <a:lnSpc>
                <a:spcPct val="100000"/>
              </a:lnSpc>
              <a:spcBef>
                <a:spcPct val="0"/>
              </a:spcBef>
              <a:spcAft>
                <a:spcPct val="0"/>
              </a:spcAft>
              <a:buClrTx/>
              <a:buSzTx/>
              <a:buFontTx/>
              <a:buNone/>
              <a:defRPr/>
            </a:pPr>
            <a:fld id="{566ABCEB-ACFC-4714-9973-3DA970169C29}" type="slidenum">
              <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rPr>
              <a:t>94</a:t>
            </a:fld>
            <a:endPar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endParaRPr>
          </a:p>
        </p:txBody>
      </p:sp>
    </p:spTree>
    <p:extLst>
      <p:ext uri="{BB962C8B-B14F-4D97-AF65-F5344CB8AC3E}">
        <p14:creationId xmlns:p14="http://schemas.microsoft.com/office/powerpoint/2010/main" val="230482041"/>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8" name="幻灯片图像占位符 1048947"/>
          <p:cNvSpPr>
            <a:spLocks noGrp="1" noRot="1" noChangeAspect="1"/>
          </p:cNvSpPr>
          <p:nvPr>
            <p:ph type="sldImg"/>
          </p:nvPr>
        </p:nvSpPr>
        <p:spPr>
          <a:xfrm>
            <a:off x="992188" y="768350"/>
            <a:ext cx="5114925" cy="3836988"/>
          </a:xfrm>
          <a:prstGeom prst="rect">
            <a:avLst/>
          </a:prstGeom>
        </p:spPr>
        <p:txBody>
          <a:bodyPr vert="horz" lIns="91440" tIns="45720" rIns="91440" bIns="45720" anchor="t"/>
          <a:lstStyle/>
          <a:p>
            <a:endParaRPr/>
          </a:p>
        </p:txBody>
      </p:sp>
      <p:sp>
        <p:nvSpPr>
          <p:cNvPr id="1048949" name="备注占位符 1048948"/>
          <p:cNvSpPr>
            <a:spLocks noGrp="1"/>
          </p:cNvSpPr>
          <p:nvPr>
            <p:ph type="body" idx="1"/>
          </p:nvPr>
        </p:nvSpPr>
        <p:spPr>
          <a:xfrm>
            <a:off x="709612" y="4860925"/>
            <a:ext cx="5680075" cy="4605337"/>
          </a:xfrm>
          <a:prstGeom prst="rect">
            <a:avLst/>
          </a:prstGeom>
          <a:noFill/>
          <a:ln>
            <a:noFill/>
          </a:ln>
        </p:spPr>
        <p:txBody>
          <a:bodyPr vert="horz" lIns="99048" tIns="49524" rIns="99048" bIns="49524" anchor="t"/>
          <a:lstStyle/>
          <a:p>
            <a:pPr lvl="0">
              <a:lnSpc>
                <a:spcPct val="130000"/>
              </a:lnSpc>
              <a:spcBef>
                <a:spcPts val="600"/>
              </a:spcBef>
            </a:pPr>
            <a:endParaRPr lang="zh-CN" altLang="en-US" dirty="0"/>
          </a:p>
        </p:txBody>
      </p:sp>
      <p:sp>
        <p:nvSpPr>
          <p:cNvPr id="1048950" name="文本框 1048949"/>
          <p:cNvSpPr txBox="1"/>
          <p:nvPr/>
        </p:nvSpPr>
        <p:spPr>
          <a:xfrm>
            <a:off x="4021137" y="9721850"/>
            <a:ext cx="3076575" cy="511175"/>
          </a:xfrm>
          <a:prstGeom prst="rect">
            <a:avLst/>
          </a:prstGeom>
          <a:noFill/>
          <a:ln>
            <a:noFill/>
          </a:ln>
        </p:spPr>
        <p:txBody>
          <a:bodyPr vert="horz" lIns="99048" tIns="49524" rIns="99048" bIns="49524" anchor="b"/>
          <a:lstStyle/>
          <a:p>
            <a:pPr marL="0" marR="0" lvl="0" indent="0" algn="r" defTabSz="914400" rtl="0" eaLnBrk="1" fontAlgn="base" latinLnBrk="1" hangingPunct="1">
              <a:lnSpc>
                <a:spcPct val="100000"/>
              </a:lnSpc>
              <a:spcBef>
                <a:spcPct val="0"/>
              </a:spcBef>
              <a:spcAft>
                <a:spcPct val="0"/>
              </a:spcAft>
              <a:buClrTx/>
              <a:buSzTx/>
              <a:buFontTx/>
              <a:buNone/>
              <a:defRPr/>
            </a:pPr>
            <a:fld id="{566ABCEB-ACFC-4714-9973-3DA970169C29}" type="slidenum">
              <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rPr>
              <a:t>95</a:t>
            </a:fld>
            <a:endPar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endParaRPr>
          </a:p>
        </p:txBody>
      </p:sp>
    </p:spTree>
    <p:extLst>
      <p:ext uri="{BB962C8B-B14F-4D97-AF65-F5344CB8AC3E}">
        <p14:creationId xmlns:p14="http://schemas.microsoft.com/office/powerpoint/2010/main" val="2696490229"/>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8" name="幻灯片图像占位符 1048947"/>
          <p:cNvSpPr>
            <a:spLocks noGrp="1" noRot="1" noChangeAspect="1"/>
          </p:cNvSpPr>
          <p:nvPr>
            <p:ph type="sldImg"/>
          </p:nvPr>
        </p:nvSpPr>
        <p:spPr>
          <a:xfrm>
            <a:off x="992188" y="768350"/>
            <a:ext cx="5114925" cy="3836988"/>
          </a:xfrm>
          <a:prstGeom prst="rect">
            <a:avLst/>
          </a:prstGeom>
        </p:spPr>
        <p:txBody>
          <a:bodyPr vert="horz" lIns="91440" tIns="45720" rIns="91440" bIns="45720" anchor="t"/>
          <a:lstStyle/>
          <a:p>
            <a:endParaRPr/>
          </a:p>
        </p:txBody>
      </p:sp>
      <p:sp>
        <p:nvSpPr>
          <p:cNvPr id="1048949" name="备注占位符 1048948"/>
          <p:cNvSpPr>
            <a:spLocks noGrp="1"/>
          </p:cNvSpPr>
          <p:nvPr>
            <p:ph type="body" idx="1"/>
          </p:nvPr>
        </p:nvSpPr>
        <p:spPr>
          <a:xfrm>
            <a:off x="709612" y="4860925"/>
            <a:ext cx="5680075" cy="4605337"/>
          </a:xfrm>
          <a:prstGeom prst="rect">
            <a:avLst/>
          </a:prstGeom>
          <a:noFill/>
          <a:ln>
            <a:noFill/>
          </a:ln>
        </p:spPr>
        <p:txBody>
          <a:bodyPr vert="horz" lIns="99048" tIns="49524" rIns="99048" bIns="49524" anchor="t"/>
          <a:lstStyle/>
          <a:p>
            <a:pPr lvl="0">
              <a:lnSpc>
                <a:spcPct val="130000"/>
              </a:lnSpc>
              <a:spcBef>
                <a:spcPts val="600"/>
              </a:spcBef>
            </a:pPr>
            <a:endParaRPr lang="zh-CN" altLang="en-US" dirty="0"/>
          </a:p>
        </p:txBody>
      </p:sp>
      <p:sp>
        <p:nvSpPr>
          <p:cNvPr id="1048950" name="文本框 1048949"/>
          <p:cNvSpPr txBox="1"/>
          <p:nvPr/>
        </p:nvSpPr>
        <p:spPr>
          <a:xfrm>
            <a:off x="4021137" y="9721850"/>
            <a:ext cx="3076575" cy="511175"/>
          </a:xfrm>
          <a:prstGeom prst="rect">
            <a:avLst/>
          </a:prstGeom>
          <a:noFill/>
          <a:ln>
            <a:noFill/>
          </a:ln>
        </p:spPr>
        <p:txBody>
          <a:bodyPr vert="horz" lIns="99048" tIns="49524" rIns="99048" bIns="49524" anchor="b"/>
          <a:lstStyle/>
          <a:p>
            <a:pPr marL="0" marR="0" lvl="0" indent="0" algn="r" defTabSz="914400" rtl="0" eaLnBrk="1" fontAlgn="base" latinLnBrk="1" hangingPunct="1">
              <a:lnSpc>
                <a:spcPct val="100000"/>
              </a:lnSpc>
              <a:spcBef>
                <a:spcPct val="0"/>
              </a:spcBef>
              <a:spcAft>
                <a:spcPct val="0"/>
              </a:spcAft>
              <a:buClrTx/>
              <a:buSzTx/>
              <a:buFontTx/>
              <a:buNone/>
              <a:defRPr/>
            </a:pPr>
            <a:fld id="{566ABCEB-ACFC-4714-9973-3DA970169C29}" type="slidenum">
              <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rPr>
              <a:t>96</a:t>
            </a:fld>
            <a:endPar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endParaRPr>
          </a:p>
        </p:txBody>
      </p:sp>
    </p:spTree>
    <p:extLst>
      <p:ext uri="{BB962C8B-B14F-4D97-AF65-F5344CB8AC3E}">
        <p14:creationId xmlns:p14="http://schemas.microsoft.com/office/powerpoint/2010/main" val="348482062"/>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8" name="幻灯片图像占位符 1048947"/>
          <p:cNvSpPr>
            <a:spLocks noGrp="1" noRot="1" noChangeAspect="1"/>
          </p:cNvSpPr>
          <p:nvPr>
            <p:ph type="sldImg"/>
          </p:nvPr>
        </p:nvSpPr>
        <p:spPr>
          <a:xfrm>
            <a:off x="992188" y="768350"/>
            <a:ext cx="5114925" cy="3836988"/>
          </a:xfrm>
          <a:prstGeom prst="rect">
            <a:avLst/>
          </a:prstGeom>
        </p:spPr>
        <p:txBody>
          <a:bodyPr vert="horz" lIns="91440" tIns="45720" rIns="91440" bIns="45720" anchor="t"/>
          <a:lstStyle/>
          <a:p>
            <a:endParaRPr/>
          </a:p>
        </p:txBody>
      </p:sp>
      <p:sp>
        <p:nvSpPr>
          <p:cNvPr id="1048949" name="备注占位符 1048948"/>
          <p:cNvSpPr>
            <a:spLocks noGrp="1"/>
          </p:cNvSpPr>
          <p:nvPr>
            <p:ph type="body" idx="1"/>
          </p:nvPr>
        </p:nvSpPr>
        <p:spPr>
          <a:xfrm>
            <a:off x="709612" y="4860925"/>
            <a:ext cx="5680075" cy="4605337"/>
          </a:xfrm>
          <a:prstGeom prst="rect">
            <a:avLst/>
          </a:prstGeom>
          <a:noFill/>
          <a:ln>
            <a:noFill/>
          </a:ln>
        </p:spPr>
        <p:txBody>
          <a:bodyPr vert="horz" lIns="99048" tIns="49524" rIns="99048" bIns="49524" anchor="t"/>
          <a:lstStyle/>
          <a:p>
            <a:pPr lvl="0">
              <a:lnSpc>
                <a:spcPct val="130000"/>
              </a:lnSpc>
              <a:spcBef>
                <a:spcPts val="600"/>
              </a:spcBef>
            </a:pPr>
            <a:endParaRPr lang="zh-CN" altLang="en-US" dirty="0"/>
          </a:p>
        </p:txBody>
      </p:sp>
      <p:sp>
        <p:nvSpPr>
          <p:cNvPr id="1048950" name="文本框 1048949"/>
          <p:cNvSpPr txBox="1"/>
          <p:nvPr/>
        </p:nvSpPr>
        <p:spPr>
          <a:xfrm>
            <a:off x="4021137" y="9721850"/>
            <a:ext cx="3076575" cy="511175"/>
          </a:xfrm>
          <a:prstGeom prst="rect">
            <a:avLst/>
          </a:prstGeom>
          <a:noFill/>
          <a:ln>
            <a:noFill/>
          </a:ln>
        </p:spPr>
        <p:txBody>
          <a:bodyPr vert="horz" lIns="99048" tIns="49524" rIns="99048" bIns="49524" anchor="b"/>
          <a:lstStyle/>
          <a:p>
            <a:pPr marL="0" marR="0" lvl="0" indent="0" algn="r" defTabSz="914400" rtl="0" eaLnBrk="1" fontAlgn="base" latinLnBrk="1" hangingPunct="1">
              <a:lnSpc>
                <a:spcPct val="100000"/>
              </a:lnSpc>
              <a:spcBef>
                <a:spcPct val="0"/>
              </a:spcBef>
              <a:spcAft>
                <a:spcPct val="0"/>
              </a:spcAft>
              <a:buClrTx/>
              <a:buSzTx/>
              <a:buFontTx/>
              <a:buNone/>
              <a:defRPr/>
            </a:pPr>
            <a:fld id="{566ABCEB-ACFC-4714-9973-3DA970169C29}" type="slidenum">
              <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rPr>
              <a:t>97</a:t>
            </a:fld>
            <a:endPar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endParaRPr>
          </a:p>
        </p:txBody>
      </p:sp>
    </p:spTree>
    <p:extLst>
      <p:ext uri="{BB962C8B-B14F-4D97-AF65-F5344CB8AC3E}">
        <p14:creationId xmlns:p14="http://schemas.microsoft.com/office/powerpoint/2010/main" val="3569492416"/>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8" name="幻灯片图像占位符 1048947"/>
          <p:cNvSpPr>
            <a:spLocks noGrp="1" noRot="1" noChangeAspect="1"/>
          </p:cNvSpPr>
          <p:nvPr>
            <p:ph type="sldImg"/>
          </p:nvPr>
        </p:nvSpPr>
        <p:spPr>
          <a:xfrm>
            <a:off x="992188" y="768350"/>
            <a:ext cx="5114925" cy="3836988"/>
          </a:xfrm>
          <a:prstGeom prst="rect">
            <a:avLst/>
          </a:prstGeom>
        </p:spPr>
        <p:txBody>
          <a:bodyPr vert="horz" lIns="91440" tIns="45720" rIns="91440" bIns="45720" anchor="t"/>
          <a:lstStyle/>
          <a:p>
            <a:endParaRPr/>
          </a:p>
        </p:txBody>
      </p:sp>
      <p:sp>
        <p:nvSpPr>
          <p:cNvPr id="1048949" name="备注占位符 1048948"/>
          <p:cNvSpPr>
            <a:spLocks noGrp="1"/>
          </p:cNvSpPr>
          <p:nvPr>
            <p:ph type="body" idx="1"/>
          </p:nvPr>
        </p:nvSpPr>
        <p:spPr>
          <a:xfrm>
            <a:off x="709612" y="4860925"/>
            <a:ext cx="5680075" cy="4605337"/>
          </a:xfrm>
          <a:prstGeom prst="rect">
            <a:avLst/>
          </a:prstGeom>
          <a:noFill/>
          <a:ln>
            <a:noFill/>
          </a:ln>
        </p:spPr>
        <p:txBody>
          <a:bodyPr vert="horz" lIns="99048" tIns="49524" rIns="99048" bIns="49524" anchor="t"/>
          <a:lstStyle/>
          <a:p>
            <a:pPr lvl="0">
              <a:lnSpc>
                <a:spcPct val="130000"/>
              </a:lnSpc>
              <a:spcBef>
                <a:spcPts val="600"/>
              </a:spcBef>
            </a:pPr>
            <a:endParaRPr lang="zh-CN" altLang="en-US" dirty="0"/>
          </a:p>
        </p:txBody>
      </p:sp>
      <p:sp>
        <p:nvSpPr>
          <p:cNvPr id="1048950" name="文本框 1048949"/>
          <p:cNvSpPr txBox="1"/>
          <p:nvPr/>
        </p:nvSpPr>
        <p:spPr>
          <a:xfrm>
            <a:off x="4021137" y="9721850"/>
            <a:ext cx="3076575" cy="511175"/>
          </a:xfrm>
          <a:prstGeom prst="rect">
            <a:avLst/>
          </a:prstGeom>
          <a:noFill/>
          <a:ln>
            <a:noFill/>
          </a:ln>
        </p:spPr>
        <p:txBody>
          <a:bodyPr vert="horz" lIns="99048" tIns="49524" rIns="99048" bIns="49524" anchor="b"/>
          <a:lstStyle/>
          <a:p>
            <a:pPr marL="0" marR="0" lvl="0" indent="0" algn="r" defTabSz="914400" rtl="0" eaLnBrk="1" fontAlgn="base" latinLnBrk="1" hangingPunct="1">
              <a:lnSpc>
                <a:spcPct val="100000"/>
              </a:lnSpc>
              <a:spcBef>
                <a:spcPct val="0"/>
              </a:spcBef>
              <a:spcAft>
                <a:spcPct val="0"/>
              </a:spcAft>
              <a:buClrTx/>
              <a:buSzTx/>
              <a:buFontTx/>
              <a:buNone/>
              <a:defRPr/>
            </a:pPr>
            <a:fld id="{566ABCEB-ACFC-4714-9973-3DA970169C29}" type="slidenum">
              <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rPr>
              <a:t>98</a:t>
            </a:fld>
            <a:endPar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endParaRPr>
          </a:p>
        </p:txBody>
      </p:sp>
    </p:spTree>
    <p:extLst>
      <p:ext uri="{BB962C8B-B14F-4D97-AF65-F5344CB8AC3E}">
        <p14:creationId xmlns:p14="http://schemas.microsoft.com/office/powerpoint/2010/main" val="4047406179"/>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8" name="幻灯片图像占位符 1048947"/>
          <p:cNvSpPr>
            <a:spLocks noGrp="1" noRot="1" noChangeAspect="1"/>
          </p:cNvSpPr>
          <p:nvPr>
            <p:ph type="sldImg"/>
          </p:nvPr>
        </p:nvSpPr>
        <p:spPr>
          <a:xfrm>
            <a:off x="992188" y="768350"/>
            <a:ext cx="5114925" cy="3836988"/>
          </a:xfrm>
          <a:prstGeom prst="rect">
            <a:avLst/>
          </a:prstGeom>
        </p:spPr>
        <p:txBody>
          <a:bodyPr vert="horz" lIns="91440" tIns="45720" rIns="91440" bIns="45720" anchor="t"/>
          <a:lstStyle/>
          <a:p>
            <a:endParaRPr/>
          </a:p>
        </p:txBody>
      </p:sp>
      <p:sp>
        <p:nvSpPr>
          <p:cNvPr id="1048949" name="备注占位符 1048948"/>
          <p:cNvSpPr>
            <a:spLocks noGrp="1"/>
          </p:cNvSpPr>
          <p:nvPr>
            <p:ph type="body" idx="1"/>
          </p:nvPr>
        </p:nvSpPr>
        <p:spPr>
          <a:xfrm>
            <a:off x="709612" y="4860925"/>
            <a:ext cx="5680075" cy="4605337"/>
          </a:xfrm>
          <a:prstGeom prst="rect">
            <a:avLst/>
          </a:prstGeom>
          <a:noFill/>
          <a:ln>
            <a:noFill/>
          </a:ln>
        </p:spPr>
        <p:txBody>
          <a:bodyPr vert="horz" lIns="99048" tIns="49524" rIns="99048" bIns="49524" anchor="t"/>
          <a:lstStyle/>
          <a:p>
            <a:pPr lvl="0">
              <a:lnSpc>
                <a:spcPct val="130000"/>
              </a:lnSpc>
              <a:spcBef>
                <a:spcPts val="600"/>
              </a:spcBef>
            </a:pPr>
            <a:endParaRPr lang="zh-CN" altLang="en-US" dirty="0"/>
          </a:p>
        </p:txBody>
      </p:sp>
      <p:sp>
        <p:nvSpPr>
          <p:cNvPr id="1048950" name="文本框 1048949"/>
          <p:cNvSpPr txBox="1"/>
          <p:nvPr/>
        </p:nvSpPr>
        <p:spPr>
          <a:xfrm>
            <a:off x="4021137" y="9721850"/>
            <a:ext cx="3076575" cy="511175"/>
          </a:xfrm>
          <a:prstGeom prst="rect">
            <a:avLst/>
          </a:prstGeom>
          <a:noFill/>
          <a:ln>
            <a:noFill/>
          </a:ln>
        </p:spPr>
        <p:txBody>
          <a:bodyPr vert="horz" lIns="99048" tIns="49524" rIns="99048" bIns="49524" anchor="b"/>
          <a:lstStyle/>
          <a:p>
            <a:pPr marL="0" marR="0" lvl="0" indent="0" algn="r" defTabSz="914400" rtl="0" eaLnBrk="1" fontAlgn="base" latinLnBrk="1" hangingPunct="1">
              <a:lnSpc>
                <a:spcPct val="100000"/>
              </a:lnSpc>
              <a:spcBef>
                <a:spcPct val="0"/>
              </a:spcBef>
              <a:spcAft>
                <a:spcPct val="0"/>
              </a:spcAft>
              <a:buClrTx/>
              <a:buSzTx/>
              <a:buFontTx/>
              <a:buNone/>
              <a:defRPr/>
            </a:pPr>
            <a:fld id="{566ABCEB-ACFC-4714-9973-3DA970169C29}" type="slidenum">
              <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rPr>
              <a:t>99</a:t>
            </a:fld>
            <a:endPar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endParaRPr>
          </a:p>
        </p:txBody>
      </p:sp>
    </p:spTree>
    <p:extLst>
      <p:ext uri="{BB962C8B-B14F-4D97-AF65-F5344CB8AC3E}">
        <p14:creationId xmlns:p14="http://schemas.microsoft.com/office/powerpoint/2010/main" val="413612356"/>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8" name="幻灯片图像占位符 1048947"/>
          <p:cNvSpPr>
            <a:spLocks noGrp="1" noRot="1" noChangeAspect="1"/>
          </p:cNvSpPr>
          <p:nvPr>
            <p:ph type="sldImg"/>
          </p:nvPr>
        </p:nvSpPr>
        <p:spPr>
          <a:xfrm>
            <a:off x="992188" y="768350"/>
            <a:ext cx="5114925" cy="3836988"/>
          </a:xfrm>
          <a:prstGeom prst="rect">
            <a:avLst/>
          </a:prstGeom>
        </p:spPr>
        <p:txBody>
          <a:bodyPr vert="horz" lIns="91440" tIns="45720" rIns="91440" bIns="45720" anchor="t"/>
          <a:lstStyle/>
          <a:p>
            <a:endParaRPr/>
          </a:p>
        </p:txBody>
      </p:sp>
      <p:sp>
        <p:nvSpPr>
          <p:cNvPr id="1048949" name="备注占位符 1048948"/>
          <p:cNvSpPr>
            <a:spLocks noGrp="1"/>
          </p:cNvSpPr>
          <p:nvPr>
            <p:ph type="body" idx="1"/>
          </p:nvPr>
        </p:nvSpPr>
        <p:spPr>
          <a:xfrm>
            <a:off x="709612" y="4860925"/>
            <a:ext cx="5680075" cy="4605337"/>
          </a:xfrm>
          <a:prstGeom prst="rect">
            <a:avLst/>
          </a:prstGeom>
          <a:noFill/>
          <a:ln>
            <a:noFill/>
          </a:ln>
        </p:spPr>
        <p:txBody>
          <a:bodyPr vert="horz" lIns="99048" tIns="49524" rIns="99048" bIns="49524" anchor="t"/>
          <a:lstStyle/>
          <a:p>
            <a:pPr lvl="0">
              <a:lnSpc>
                <a:spcPct val="130000"/>
              </a:lnSpc>
              <a:spcBef>
                <a:spcPts val="600"/>
              </a:spcBef>
            </a:pPr>
            <a:endParaRPr lang="zh-CN" altLang="en-US" dirty="0"/>
          </a:p>
        </p:txBody>
      </p:sp>
      <p:sp>
        <p:nvSpPr>
          <p:cNvPr id="1048950" name="文本框 1048949"/>
          <p:cNvSpPr txBox="1"/>
          <p:nvPr/>
        </p:nvSpPr>
        <p:spPr>
          <a:xfrm>
            <a:off x="4021137" y="9721850"/>
            <a:ext cx="3076575" cy="511175"/>
          </a:xfrm>
          <a:prstGeom prst="rect">
            <a:avLst/>
          </a:prstGeom>
          <a:noFill/>
          <a:ln>
            <a:noFill/>
          </a:ln>
        </p:spPr>
        <p:txBody>
          <a:bodyPr vert="horz" lIns="99048" tIns="49524" rIns="99048" bIns="49524" anchor="b"/>
          <a:lstStyle/>
          <a:p>
            <a:pPr marL="0" marR="0" lvl="0" indent="0" algn="r" defTabSz="914400" rtl="0" eaLnBrk="1" fontAlgn="base" latinLnBrk="1" hangingPunct="1">
              <a:lnSpc>
                <a:spcPct val="100000"/>
              </a:lnSpc>
              <a:spcBef>
                <a:spcPct val="0"/>
              </a:spcBef>
              <a:spcAft>
                <a:spcPct val="0"/>
              </a:spcAft>
              <a:buClrTx/>
              <a:buSzTx/>
              <a:buFontTx/>
              <a:buNone/>
              <a:defRPr/>
            </a:pPr>
            <a:fld id="{566ABCEB-ACFC-4714-9973-3DA970169C29}" type="slidenum">
              <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rPr>
              <a:t>100</a:t>
            </a:fld>
            <a:endPar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endParaRPr>
          </a:p>
        </p:txBody>
      </p:sp>
    </p:spTree>
    <p:extLst>
      <p:ext uri="{BB962C8B-B14F-4D97-AF65-F5344CB8AC3E}">
        <p14:creationId xmlns:p14="http://schemas.microsoft.com/office/powerpoint/2010/main" val="1782782680"/>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8" name="幻灯片图像占位符 1048947"/>
          <p:cNvSpPr>
            <a:spLocks noGrp="1" noRot="1" noChangeAspect="1"/>
          </p:cNvSpPr>
          <p:nvPr>
            <p:ph type="sldImg"/>
          </p:nvPr>
        </p:nvSpPr>
        <p:spPr>
          <a:xfrm>
            <a:off x="992188" y="768350"/>
            <a:ext cx="5114925" cy="3836988"/>
          </a:xfrm>
          <a:prstGeom prst="rect">
            <a:avLst/>
          </a:prstGeom>
        </p:spPr>
        <p:txBody>
          <a:bodyPr vert="horz" lIns="91440" tIns="45720" rIns="91440" bIns="45720" anchor="t"/>
          <a:lstStyle/>
          <a:p>
            <a:endParaRPr/>
          </a:p>
        </p:txBody>
      </p:sp>
      <p:sp>
        <p:nvSpPr>
          <p:cNvPr id="1048949" name="备注占位符 1048948"/>
          <p:cNvSpPr>
            <a:spLocks noGrp="1"/>
          </p:cNvSpPr>
          <p:nvPr>
            <p:ph type="body" idx="1"/>
          </p:nvPr>
        </p:nvSpPr>
        <p:spPr>
          <a:xfrm>
            <a:off x="709612" y="4860925"/>
            <a:ext cx="5680075" cy="4605337"/>
          </a:xfrm>
          <a:prstGeom prst="rect">
            <a:avLst/>
          </a:prstGeom>
          <a:noFill/>
          <a:ln>
            <a:noFill/>
          </a:ln>
        </p:spPr>
        <p:txBody>
          <a:bodyPr vert="horz" lIns="99048" tIns="49524" rIns="99048" bIns="49524" anchor="t"/>
          <a:lstStyle/>
          <a:p>
            <a:pPr lvl="0">
              <a:lnSpc>
                <a:spcPct val="130000"/>
              </a:lnSpc>
              <a:spcBef>
                <a:spcPts val="600"/>
              </a:spcBef>
            </a:pPr>
            <a:endParaRPr lang="zh-CN" altLang="en-US" dirty="0"/>
          </a:p>
        </p:txBody>
      </p:sp>
      <p:sp>
        <p:nvSpPr>
          <p:cNvPr id="1048950" name="文本框 1048949"/>
          <p:cNvSpPr txBox="1"/>
          <p:nvPr/>
        </p:nvSpPr>
        <p:spPr>
          <a:xfrm>
            <a:off x="4021137" y="9721850"/>
            <a:ext cx="3076575" cy="511175"/>
          </a:xfrm>
          <a:prstGeom prst="rect">
            <a:avLst/>
          </a:prstGeom>
          <a:noFill/>
          <a:ln>
            <a:noFill/>
          </a:ln>
        </p:spPr>
        <p:txBody>
          <a:bodyPr vert="horz" lIns="99048" tIns="49524" rIns="99048" bIns="49524" anchor="b"/>
          <a:lstStyle/>
          <a:p>
            <a:pPr marL="0" marR="0" lvl="0" indent="0" algn="r" defTabSz="914400" rtl="0" eaLnBrk="1" fontAlgn="base" latinLnBrk="1" hangingPunct="1">
              <a:lnSpc>
                <a:spcPct val="100000"/>
              </a:lnSpc>
              <a:spcBef>
                <a:spcPct val="0"/>
              </a:spcBef>
              <a:spcAft>
                <a:spcPct val="0"/>
              </a:spcAft>
              <a:buClrTx/>
              <a:buSzTx/>
              <a:buFontTx/>
              <a:buNone/>
              <a:defRPr/>
            </a:pPr>
            <a:fld id="{566ABCEB-ACFC-4714-9973-3DA970169C29}" type="slidenum">
              <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rPr>
              <a:t>101</a:t>
            </a:fld>
            <a:endPar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endParaRPr>
          </a:p>
        </p:txBody>
      </p:sp>
    </p:spTree>
    <p:extLst>
      <p:ext uri="{BB962C8B-B14F-4D97-AF65-F5344CB8AC3E}">
        <p14:creationId xmlns:p14="http://schemas.microsoft.com/office/powerpoint/2010/main" val="1740381818"/>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8" name="幻灯片图像占位符 1048947"/>
          <p:cNvSpPr>
            <a:spLocks noGrp="1" noRot="1" noChangeAspect="1"/>
          </p:cNvSpPr>
          <p:nvPr>
            <p:ph type="sldImg"/>
          </p:nvPr>
        </p:nvSpPr>
        <p:spPr>
          <a:xfrm>
            <a:off x="992188" y="768350"/>
            <a:ext cx="5114925" cy="3836988"/>
          </a:xfrm>
          <a:prstGeom prst="rect">
            <a:avLst/>
          </a:prstGeom>
        </p:spPr>
        <p:txBody>
          <a:bodyPr vert="horz" lIns="91440" tIns="45720" rIns="91440" bIns="45720" anchor="t"/>
          <a:lstStyle/>
          <a:p>
            <a:endParaRPr/>
          </a:p>
        </p:txBody>
      </p:sp>
      <p:sp>
        <p:nvSpPr>
          <p:cNvPr id="1048949" name="备注占位符 1048948"/>
          <p:cNvSpPr>
            <a:spLocks noGrp="1"/>
          </p:cNvSpPr>
          <p:nvPr>
            <p:ph type="body" idx="1"/>
          </p:nvPr>
        </p:nvSpPr>
        <p:spPr>
          <a:xfrm>
            <a:off x="709612" y="4860925"/>
            <a:ext cx="5680075" cy="4605337"/>
          </a:xfrm>
          <a:prstGeom prst="rect">
            <a:avLst/>
          </a:prstGeom>
          <a:noFill/>
          <a:ln>
            <a:noFill/>
          </a:ln>
        </p:spPr>
        <p:txBody>
          <a:bodyPr vert="horz" lIns="99048" tIns="49524" rIns="99048" bIns="49524" anchor="t"/>
          <a:lstStyle/>
          <a:p>
            <a:pPr lvl="0">
              <a:lnSpc>
                <a:spcPct val="130000"/>
              </a:lnSpc>
              <a:spcBef>
                <a:spcPts val="600"/>
              </a:spcBef>
            </a:pPr>
            <a:endParaRPr lang="zh-CN" altLang="en-US" dirty="0"/>
          </a:p>
        </p:txBody>
      </p:sp>
      <p:sp>
        <p:nvSpPr>
          <p:cNvPr id="1048950" name="文本框 1048949"/>
          <p:cNvSpPr txBox="1"/>
          <p:nvPr/>
        </p:nvSpPr>
        <p:spPr>
          <a:xfrm>
            <a:off x="4021137" y="9721850"/>
            <a:ext cx="3076575" cy="511175"/>
          </a:xfrm>
          <a:prstGeom prst="rect">
            <a:avLst/>
          </a:prstGeom>
          <a:noFill/>
          <a:ln>
            <a:noFill/>
          </a:ln>
        </p:spPr>
        <p:txBody>
          <a:bodyPr vert="horz" lIns="99048" tIns="49524" rIns="99048" bIns="49524" anchor="b"/>
          <a:lstStyle/>
          <a:p>
            <a:pPr marL="0" marR="0" lvl="0" indent="0" algn="r" defTabSz="914400" rtl="0" eaLnBrk="1" fontAlgn="base" latinLnBrk="1" hangingPunct="1">
              <a:lnSpc>
                <a:spcPct val="100000"/>
              </a:lnSpc>
              <a:spcBef>
                <a:spcPct val="0"/>
              </a:spcBef>
              <a:spcAft>
                <a:spcPct val="0"/>
              </a:spcAft>
              <a:buClrTx/>
              <a:buSzTx/>
              <a:buFontTx/>
              <a:buNone/>
              <a:defRPr/>
            </a:pPr>
            <a:fld id="{566ABCEB-ACFC-4714-9973-3DA970169C29}" type="slidenum">
              <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rPr>
              <a:t>102</a:t>
            </a:fld>
            <a:endPar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endParaRPr>
          </a:p>
        </p:txBody>
      </p:sp>
    </p:spTree>
    <p:extLst>
      <p:ext uri="{BB962C8B-B14F-4D97-AF65-F5344CB8AC3E}">
        <p14:creationId xmlns:p14="http://schemas.microsoft.com/office/powerpoint/2010/main" val="229477773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cSld>
    <p:bg>
      <p:bgPr>
        <a:solidFill>
          <a:srgbClr val="F2F2F2"/>
        </a:solidFill>
        <a:effectLst/>
      </p:bgPr>
    </p:bg>
    <p:spTree>
      <p:nvGrpSpPr>
        <p:cNvPr id="1" name=""/>
        <p:cNvGrpSpPr/>
        <p:nvPr/>
      </p:nvGrpSpPr>
      <p:grpSpPr>
        <a:xfrm>
          <a:off x="0" y="0"/>
          <a:ext cx="0" cy="0"/>
          <a:chOff x="0" y="0"/>
          <a:chExt cx="0" cy="0"/>
        </a:xfrm>
      </p:grpSpPr>
      <p:pic>
        <p:nvPicPr>
          <p:cNvPr id="2097259" name="图片 2097258"/>
          <p:cNvPicPr/>
          <p:nvPr/>
        </p:nvPicPr>
        <p:blipFill>
          <a:blip r:embed="rId2" cstate="print"/>
          <a:srcRect/>
          <a:stretch>
            <a:fillRect/>
          </a:stretch>
        </p:blipFill>
        <p:spPr>
          <a:xfrm>
            <a:off x="0" y="0"/>
            <a:ext cx="6838950" cy="787400"/>
          </a:xfrm>
          <a:prstGeom prst="rect">
            <a:avLst/>
          </a:prstGeom>
          <a:noFill/>
          <a:ln>
            <a:noFill/>
          </a:ln>
        </p:spPr>
      </p:pic>
      <p:sp>
        <p:nvSpPr>
          <p:cNvPr id="1049204" name="日期占位符 1049203"/>
          <p:cNvSpPr>
            <a:spLocks noGrp="1"/>
          </p:cNvSpPr>
          <p:nvPr>
            <p:ph type="dt" sz="half" idx="2"/>
          </p:nvPr>
        </p:nvSpPr>
        <p:spPr>
          <a:xfrm>
            <a:off x="341948" y="4754562"/>
            <a:ext cx="1595755" cy="273050"/>
          </a:xfrm>
          <a:prstGeom prst="rect">
            <a:avLst/>
          </a:prstGeom>
          <a:noFill/>
          <a:ln>
            <a:noFill/>
          </a:ln>
        </p:spPr>
        <p:txBody>
          <a:bodyPr vert="horz" lIns="91440" tIns="45720" rIns="91440" bIns="45720" anchor="t"/>
          <a:lstStyle>
            <a:lvl1pPr marL="0" indent="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1pPr>
            <a:lvl2pPr marL="255270" indent="8636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2pPr>
            <a:lvl3pPr marL="510540" indent="173355"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3pPr>
            <a:lvl4pPr marL="767080" indent="25908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4pPr>
            <a:lvl5pPr marL="1022350" indent="34544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5pPr>
          </a:lstStyle>
          <a:p>
            <a:pPr lvl="0" eaLnBrk="1" latinLnBrk="1" hangingPunct="1"/>
            <a:endParaRPr lang="zh-CN" altLang="en-US"/>
          </a:p>
        </p:txBody>
      </p:sp>
      <p:sp>
        <p:nvSpPr>
          <p:cNvPr id="1049205" name="页脚占位符 1049204"/>
          <p:cNvSpPr>
            <a:spLocks noGrp="1"/>
          </p:cNvSpPr>
          <p:nvPr>
            <p:ph type="ftr" sz="quarter" idx="3"/>
          </p:nvPr>
        </p:nvSpPr>
        <p:spPr>
          <a:xfrm>
            <a:off x="2336642" y="4754562"/>
            <a:ext cx="2165668" cy="273050"/>
          </a:xfrm>
          <a:prstGeom prst="rect">
            <a:avLst/>
          </a:prstGeom>
          <a:noFill/>
          <a:ln>
            <a:noFill/>
          </a:ln>
        </p:spPr>
        <p:txBody>
          <a:bodyPr vert="horz" lIns="91440" tIns="45720" rIns="91440" bIns="45720" anchor="t"/>
          <a:lstStyle>
            <a:lvl1pPr marL="0" indent="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1pPr>
            <a:lvl2pPr marL="255270" indent="8636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2pPr>
            <a:lvl3pPr marL="510540" indent="173355"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3pPr>
            <a:lvl4pPr marL="767080" indent="25908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4pPr>
            <a:lvl5pPr marL="1022350" indent="34544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5pPr>
          </a:lstStyle>
          <a:p>
            <a:pPr lvl="0" eaLnBrk="1" latinLnBrk="1" hangingPunct="1"/>
            <a:endParaRPr lang="zh-CN" altLang="en-US"/>
          </a:p>
        </p:txBody>
      </p:sp>
      <p:sp>
        <p:nvSpPr>
          <p:cNvPr id="1049206" name="灯片编号占位符 1049205"/>
          <p:cNvSpPr>
            <a:spLocks noGrp="1"/>
          </p:cNvSpPr>
          <p:nvPr>
            <p:ph type="sldNum" sz="quarter" idx="4"/>
          </p:nvPr>
        </p:nvSpPr>
        <p:spPr>
          <a:xfrm>
            <a:off x="4901248" y="4754562"/>
            <a:ext cx="1595755" cy="273050"/>
          </a:xfrm>
          <a:prstGeom prst="rect">
            <a:avLst/>
          </a:prstGeom>
          <a:noFill/>
          <a:ln>
            <a:noFill/>
          </a:ln>
        </p:spPr>
        <p:txBody>
          <a:bodyPr vert="horz" lIns="91440" tIns="45720" rIns="91440" bIns="45720" anchor="t"/>
          <a:lstStyle>
            <a:lvl1pPr marL="0" indent="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1pPr>
            <a:lvl2pPr marL="255270" indent="8636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2pPr>
            <a:lvl3pPr marL="510540" indent="173355"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3pPr>
            <a:lvl4pPr marL="767080" indent="25908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4pPr>
            <a:lvl5pPr marL="1022350" indent="34544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5pPr>
          </a:lstStyle>
          <a:p>
            <a:pPr lvl="0" eaLnBrk="1" latinLnBrk="1" hangingPunct="1">
              <a:buNone/>
            </a:pPr>
            <a:fld id="{566ABCEB-ACFC-4714-9973-3DA970169C29}" type="slidenum">
              <a:rPr lang="zh-CN" altLang="en-US"/>
              <a:t>‹#›</a:t>
            </a:fld>
            <a:endParaRPr lang="zh-CN" altLang="en-US"/>
          </a:p>
        </p:txBody>
      </p:sp>
      <p:sp>
        <p:nvSpPr>
          <p:cNvPr id="1049208" name="副标题 2"/>
          <p:cNvSpPr>
            <a:spLocks noGrp="1"/>
          </p:cNvSpPr>
          <p:nvPr>
            <p:ph type="subTitle" idx="1"/>
          </p:nvPr>
        </p:nvSpPr>
        <p:spPr>
          <a:xfrm>
            <a:off x="1025949" y="2907000"/>
            <a:ext cx="4786873" cy="1311000"/>
          </a:xfrm>
          <a:prstGeom prst="rect">
            <a:avLst/>
          </a:prstGeom>
        </p:spPr>
        <p:txBody>
          <a:bodyPr/>
          <a:lstStyle>
            <a:lvl1pPr marL="0" indent="0" algn="ctr">
              <a:buNone/>
              <a:defRPr>
                <a:solidFill>
                  <a:schemeClr val="tx1">
                    <a:tint val="75000"/>
                  </a:schemeClr>
                </a:solidFill>
              </a:defRPr>
            </a:lvl1pPr>
            <a:lvl2pPr marL="255905" indent="0" algn="ctr">
              <a:buNone/>
              <a:defRPr>
                <a:solidFill>
                  <a:schemeClr val="tx1">
                    <a:tint val="75000"/>
                  </a:schemeClr>
                </a:solidFill>
              </a:defRPr>
            </a:lvl2pPr>
            <a:lvl3pPr marL="511175" indent="0" algn="ctr">
              <a:buNone/>
              <a:defRPr>
                <a:solidFill>
                  <a:schemeClr val="tx1">
                    <a:tint val="75000"/>
                  </a:schemeClr>
                </a:solidFill>
              </a:defRPr>
            </a:lvl3pPr>
            <a:lvl4pPr marL="767080" indent="0" algn="ctr">
              <a:buNone/>
              <a:defRPr>
                <a:solidFill>
                  <a:schemeClr val="tx1">
                    <a:tint val="75000"/>
                  </a:schemeClr>
                </a:solidFill>
              </a:defRPr>
            </a:lvl4pPr>
            <a:lvl5pPr marL="1022985" indent="0" algn="ctr">
              <a:buNone/>
              <a:defRPr>
                <a:solidFill>
                  <a:schemeClr val="tx1">
                    <a:tint val="75000"/>
                  </a:schemeClr>
                </a:solidFill>
              </a:defRPr>
            </a:lvl5pPr>
            <a:lvl6pPr marL="1278890" indent="0" algn="ctr">
              <a:buNone/>
              <a:defRPr>
                <a:solidFill>
                  <a:schemeClr val="tx1">
                    <a:tint val="75000"/>
                  </a:schemeClr>
                </a:solidFill>
              </a:defRPr>
            </a:lvl6pPr>
            <a:lvl7pPr marL="1534160" indent="0" algn="ctr">
              <a:buNone/>
              <a:defRPr>
                <a:solidFill>
                  <a:schemeClr val="tx1">
                    <a:tint val="75000"/>
                  </a:schemeClr>
                </a:solidFill>
              </a:defRPr>
            </a:lvl7pPr>
            <a:lvl8pPr marL="1790065" indent="0" algn="ctr">
              <a:buNone/>
              <a:defRPr>
                <a:solidFill>
                  <a:schemeClr val="tx1">
                    <a:tint val="75000"/>
                  </a:schemeClr>
                </a:solidFill>
              </a:defRPr>
            </a:lvl8pPr>
            <a:lvl9pPr marL="2045970" indent="0" algn="ctr">
              <a:buNone/>
              <a:defRPr>
                <a:solidFill>
                  <a:schemeClr val="tx1">
                    <a:tint val="75000"/>
                  </a:schemeClr>
                </a:solidFill>
              </a:defRPr>
            </a:lvl9pPr>
          </a:lstStyle>
          <a:p>
            <a:r>
              <a:rPr lang="zh-CN" altLang="en-US" noProof="1"/>
              <a:t>单击此处编辑母版副标题样式</a:t>
            </a:r>
          </a:p>
        </p:txBody>
      </p:sp>
      <p:sp>
        <p:nvSpPr>
          <p:cNvPr id="1049207" name="标题 1"/>
          <p:cNvSpPr>
            <a:spLocks noGrp="1"/>
          </p:cNvSpPr>
          <p:nvPr>
            <p:ph type="ctrTitle"/>
          </p:nvPr>
        </p:nvSpPr>
        <p:spPr>
          <a:xfrm>
            <a:off x="512974" y="1593632"/>
            <a:ext cx="5812823" cy="1099625"/>
          </a:xfrm>
          <a:prstGeom prst="rect">
            <a:avLst/>
          </a:prstGeom>
        </p:spPr>
        <p:txBody>
          <a:bodyPr/>
          <a:lstStyle/>
          <a:p>
            <a:r>
              <a:rPr lang="zh-CN" altLang="en-US" noProof="1"/>
              <a:t>单击此处编辑母版标题样式</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cSld>
    <p:bg>
      <p:bgPr>
        <a:solidFill>
          <a:srgbClr val="F2F2F2"/>
        </a:solidFill>
        <a:effectLst/>
      </p:bgPr>
    </p:bg>
    <p:spTree>
      <p:nvGrpSpPr>
        <p:cNvPr id="1" name=""/>
        <p:cNvGrpSpPr/>
        <p:nvPr/>
      </p:nvGrpSpPr>
      <p:grpSpPr>
        <a:xfrm>
          <a:off x="0" y="0"/>
          <a:ext cx="0" cy="0"/>
          <a:chOff x="0" y="0"/>
          <a:chExt cx="0" cy="0"/>
        </a:xfrm>
      </p:grpSpPr>
      <p:pic>
        <p:nvPicPr>
          <p:cNvPr id="2097268" name="图片 2097267"/>
          <p:cNvPicPr/>
          <p:nvPr/>
        </p:nvPicPr>
        <p:blipFill>
          <a:blip r:embed="rId2" cstate="print"/>
          <a:srcRect/>
          <a:stretch>
            <a:fillRect/>
          </a:stretch>
        </p:blipFill>
        <p:spPr>
          <a:xfrm>
            <a:off x="0" y="0"/>
            <a:ext cx="6838950" cy="787400"/>
          </a:xfrm>
          <a:prstGeom prst="rect">
            <a:avLst/>
          </a:prstGeom>
          <a:noFill/>
          <a:ln>
            <a:noFill/>
          </a:ln>
        </p:spPr>
      </p:pic>
      <p:sp>
        <p:nvSpPr>
          <p:cNvPr id="1049252" name="日期占位符 1049251"/>
          <p:cNvSpPr>
            <a:spLocks noGrp="1"/>
          </p:cNvSpPr>
          <p:nvPr>
            <p:ph type="dt" sz="half" idx="2"/>
          </p:nvPr>
        </p:nvSpPr>
        <p:spPr>
          <a:xfrm>
            <a:off x="341948" y="4754562"/>
            <a:ext cx="1595755" cy="273050"/>
          </a:xfrm>
          <a:prstGeom prst="rect">
            <a:avLst/>
          </a:prstGeom>
          <a:noFill/>
          <a:ln>
            <a:noFill/>
          </a:ln>
        </p:spPr>
        <p:txBody>
          <a:bodyPr vert="horz" lIns="91440" tIns="45720" rIns="91440" bIns="45720" anchor="t"/>
          <a:lstStyle>
            <a:lvl1pPr marL="0" indent="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1pPr>
            <a:lvl2pPr marL="255270" indent="8636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2pPr>
            <a:lvl3pPr marL="510540" indent="173355"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3pPr>
            <a:lvl4pPr marL="767080" indent="25908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4pPr>
            <a:lvl5pPr marL="1022350" indent="34544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5pPr>
          </a:lstStyle>
          <a:p>
            <a:pPr lvl="0" eaLnBrk="1" latinLnBrk="1" hangingPunct="1"/>
            <a:endParaRPr lang="zh-CN" altLang="en-US"/>
          </a:p>
        </p:txBody>
      </p:sp>
      <p:sp>
        <p:nvSpPr>
          <p:cNvPr id="1049253" name="页脚占位符 1049252"/>
          <p:cNvSpPr>
            <a:spLocks noGrp="1"/>
          </p:cNvSpPr>
          <p:nvPr>
            <p:ph type="ftr" sz="quarter" idx="3"/>
          </p:nvPr>
        </p:nvSpPr>
        <p:spPr>
          <a:xfrm>
            <a:off x="2336642" y="4754562"/>
            <a:ext cx="2165668" cy="273050"/>
          </a:xfrm>
          <a:prstGeom prst="rect">
            <a:avLst/>
          </a:prstGeom>
          <a:noFill/>
          <a:ln>
            <a:noFill/>
          </a:ln>
        </p:spPr>
        <p:txBody>
          <a:bodyPr vert="horz" lIns="91440" tIns="45720" rIns="91440" bIns="45720" anchor="t"/>
          <a:lstStyle>
            <a:lvl1pPr marL="0" indent="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1pPr>
            <a:lvl2pPr marL="255270" indent="8636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2pPr>
            <a:lvl3pPr marL="510540" indent="173355"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3pPr>
            <a:lvl4pPr marL="767080" indent="25908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4pPr>
            <a:lvl5pPr marL="1022350" indent="34544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5pPr>
          </a:lstStyle>
          <a:p>
            <a:pPr lvl="0" eaLnBrk="1" latinLnBrk="1" hangingPunct="1"/>
            <a:endParaRPr lang="zh-CN" altLang="en-US"/>
          </a:p>
        </p:txBody>
      </p:sp>
      <p:sp>
        <p:nvSpPr>
          <p:cNvPr id="1049254" name="灯片编号占位符 1049253"/>
          <p:cNvSpPr>
            <a:spLocks noGrp="1"/>
          </p:cNvSpPr>
          <p:nvPr>
            <p:ph type="sldNum" sz="quarter" idx="4"/>
          </p:nvPr>
        </p:nvSpPr>
        <p:spPr>
          <a:xfrm>
            <a:off x="4901248" y="4754562"/>
            <a:ext cx="1595755" cy="273050"/>
          </a:xfrm>
          <a:prstGeom prst="rect">
            <a:avLst/>
          </a:prstGeom>
          <a:noFill/>
          <a:ln>
            <a:noFill/>
          </a:ln>
        </p:spPr>
        <p:txBody>
          <a:bodyPr vert="horz" lIns="91440" tIns="45720" rIns="91440" bIns="45720" anchor="t"/>
          <a:lstStyle>
            <a:lvl1pPr marL="0" indent="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1pPr>
            <a:lvl2pPr marL="255270" indent="8636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2pPr>
            <a:lvl3pPr marL="510540" indent="173355"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3pPr>
            <a:lvl4pPr marL="767080" indent="25908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4pPr>
            <a:lvl5pPr marL="1022350" indent="34544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5pPr>
          </a:lstStyle>
          <a:p>
            <a:pPr lvl="0" eaLnBrk="1" latinLnBrk="1" hangingPunct="1">
              <a:buNone/>
            </a:pPr>
            <a:fld id="{566ABCEB-ACFC-4714-9973-3DA970169C29}" type="slidenum">
              <a:rPr lang="zh-CN" altLang="en-US"/>
              <a:t>‹#›</a:t>
            </a:fld>
            <a:endParaRPr lang="zh-CN" altLang="en-US"/>
          </a:p>
        </p:txBody>
      </p:sp>
      <p:sp>
        <p:nvSpPr>
          <p:cNvPr id="1049256" name="竖排文字占位符 2"/>
          <p:cNvSpPr>
            <a:spLocks noGrp="1"/>
          </p:cNvSpPr>
          <p:nvPr>
            <p:ph type="body" orient="vert" idx="1"/>
          </p:nvPr>
        </p:nvSpPr>
        <p:spPr>
          <a:xfrm>
            <a:off x="341984" y="1197007"/>
            <a:ext cx="6154806" cy="3385563"/>
          </a:xfrm>
          <a:prstGeom prst="rect">
            <a:avLst/>
          </a:prstGeo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1049255" name="标题 1"/>
          <p:cNvSpPr>
            <a:spLocks noGrp="1"/>
          </p:cNvSpPr>
          <p:nvPr>
            <p:ph type="title"/>
          </p:nvPr>
        </p:nvSpPr>
        <p:spPr>
          <a:xfrm>
            <a:off x="341984" y="205438"/>
            <a:ext cx="6154806" cy="855000"/>
          </a:xfrm>
          <a:prstGeom prst="rect">
            <a:avLst/>
          </a:prstGeom>
        </p:spPr>
        <p:txBody>
          <a:bodyPr/>
          <a:lstStyle/>
          <a:p>
            <a:r>
              <a:rPr lang="zh-CN" altLang="en-US" noProof="1"/>
              <a:t>单击此处编辑母版标题样式</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cSld>
    <p:bg>
      <p:bgPr>
        <a:solidFill>
          <a:srgbClr val="F2F2F2"/>
        </a:solidFill>
        <a:effectLst/>
      </p:bgPr>
    </p:bg>
    <p:spTree>
      <p:nvGrpSpPr>
        <p:cNvPr id="1" name=""/>
        <p:cNvGrpSpPr/>
        <p:nvPr/>
      </p:nvGrpSpPr>
      <p:grpSpPr>
        <a:xfrm>
          <a:off x="0" y="0"/>
          <a:ext cx="0" cy="0"/>
          <a:chOff x="0" y="0"/>
          <a:chExt cx="0" cy="0"/>
        </a:xfrm>
      </p:grpSpPr>
      <p:pic>
        <p:nvPicPr>
          <p:cNvPr id="2097269" name="图片 2097268"/>
          <p:cNvPicPr/>
          <p:nvPr/>
        </p:nvPicPr>
        <p:blipFill>
          <a:blip r:embed="rId2" cstate="print"/>
          <a:srcRect/>
          <a:stretch>
            <a:fillRect/>
          </a:stretch>
        </p:blipFill>
        <p:spPr>
          <a:xfrm>
            <a:off x="0" y="0"/>
            <a:ext cx="6838950" cy="787400"/>
          </a:xfrm>
          <a:prstGeom prst="rect">
            <a:avLst/>
          </a:prstGeom>
          <a:noFill/>
          <a:ln>
            <a:noFill/>
          </a:ln>
        </p:spPr>
      </p:pic>
      <p:sp>
        <p:nvSpPr>
          <p:cNvPr id="1049257" name="日期占位符 1049256"/>
          <p:cNvSpPr>
            <a:spLocks noGrp="1"/>
          </p:cNvSpPr>
          <p:nvPr>
            <p:ph type="dt" sz="half" idx="2"/>
          </p:nvPr>
        </p:nvSpPr>
        <p:spPr>
          <a:xfrm>
            <a:off x="341948" y="4754562"/>
            <a:ext cx="1595755" cy="273050"/>
          </a:xfrm>
          <a:prstGeom prst="rect">
            <a:avLst/>
          </a:prstGeom>
          <a:noFill/>
          <a:ln>
            <a:noFill/>
          </a:ln>
        </p:spPr>
        <p:txBody>
          <a:bodyPr vert="horz" lIns="91440" tIns="45720" rIns="91440" bIns="45720" anchor="t"/>
          <a:lstStyle>
            <a:lvl1pPr marL="0" indent="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1pPr>
            <a:lvl2pPr marL="255270" indent="8636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2pPr>
            <a:lvl3pPr marL="510540" indent="173355"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3pPr>
            <a:lvl4pPr marL="767080" indent="25908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4pPr>
            <a:lvl5pPr marL="1022350" indent="34544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5pPr>
          </a:lstStyle>
          <a:p>
            <a:pPr lvl="0" eaLnBrk="1" latinLnBrk="1" hangingPunct="1"/>
            <a:endParaRPr lang="zh-CN" altLang="en-US"/>
          </a:p>
        </p:txBody>
      </p:sp>
      <p:sp>
        <p:nvSpPr>
          <p:cNvPr id="1049258" name="页脚占位符 1049257"/>
          <p:cNvSpPr>
            <a:spLocks noGrp="1"/>
          </p:cNvSpPr>
          <p:nvPr>
            <p:ph type="ftr" sz="quarter" idx="3"/>
          </p:nvPr>
        </p:nvSpPr>
        <p:spPr>
          <a:xfrm>
            <a:off x="2336642" y="4754562"/>
            <a:ext cx="2165668" cy="273050"/>
          </a:xfrm>
          <a:prstGeom prst="rect">
            <a:avLst/>
          </a:prstGeom>
          <a:noFill/>
          <a:ln>
            <a:noFill/>
          </a:ln>
        </p:spPr>
        <p:txBody>
          <a:bodyPr vert="horz" lIns="91440" tIns="45720" rIns="91440" bIns="45720" anchor="t"/>
          <a:lstStyle>
            <a:lvl1pPr marL="0" indent="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1pPr>
            <a:lvl2pPr marL="255270" indent="8636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2pPr>
            <a:lvl3pPr marL="510540" indent="173355"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3pPr>
            <a:lvl4pPr marL="767080" indent="25908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4pPr>
            <a:lvl5pPr marL="1022350" indent="34544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5pPr>
          </a:lstStyle>
          <a:p>
            <a:pPr lvl="0" eaLnBrk="1" latinLnBrk="1" hangingPunct="1"/>
            <a:endParaRPr lang="zh-CN" altLang="en-US"/>
          </a:p>
        </p:txBody>
      </p:sp>
      <p:sp>
        <p:nvSpPr>
          <p:cNvPr id="1049259" name="灯片编号占位符 1049258"/>
          <p:cNvSpPr>
            <a:spLocks noGrp="1"/>
          </p:cNvSpPr>
          <p:nvPr>
            <p:ph type="sldNum" sz="quarter" idx="4"/>
          </p:nvPr>
        </p:nvSpPr>
        <p:spPr>
          <a:xfrm>
            <a:off x="4901248" y="4754562"/>
            <a:ext cx="1595755" cy="273050"/>
          </a:xfrm>
          <a:prstGeom prst="rect">
            <a:avLst/>
          </a:prstGeom>
          <a:noFill/>
          <a:ln>
            <a:noFill/>
          </a:ln>
        </p:spPr>
        <p:txBody>
          <a:bodyPr vert="horz" lIns="91440" tIns="45720" rIns="91440" bIns="45720" anchor="t"/>
          <a:lstStyle>
            <a:lvl1pPr marL="0" indent="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1pPr>
            <a:lvl2pPr marL="255270" indent="8636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2pPr>
            <a:lvl3pPr marL="510540" indent="173355"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3pPr>
            <a:lvl4pPr marL="767080" indent="25908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4pPr>
            <a:lvl5pPr marL="1022350" indent="34544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5pPr>
          </a:lstStyle>
          <a:p>
            <a:pPr lvl="0" eaLnBrk="1" latinLnBrk="1" hangingPunct="1">
              <a:buNone/>
            </a:pPr>
            <a:fld id="{566ABCEB-ACFC-4714-9973-3DA970169C29}" type="slidenum">
              <a:rPr lang="zh-CN" altLang="en-US"/>
              <a:t>‹#›</a:t>
            </a:fld>
            <a:endParaRPr lang="zh-CN" altLang="en-US"/>
          </a:p>
        </p:txBody>
      </p:sp>
      <p:sp>
        <p:nvSpPr>
          <p:cNvPr id="1049261" name="竖排文字占位符 2"/>
          <p:cNvSpPr>
            <a:spLocks noGrp="1"/>
          </p:cNvSpPr>
          <p:nvPr>
            <p:ph type="body" orient="vert" idx="1"/>
          </p:nvPr>
        </p:nvSpPr>
        <p:spPr>
          <a:xfrm>
            <a:off x="341985" y="205445"/>
            <a:ext cx="4531276" cy="4377125"/>
          </a:xfrm>
          <a:prstGeom prst="rect">
            <a:avLst/>
          </a:prstGeo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1049260" name="竖排标题 1"/>
          <p:cNvSpPr>
            <a:spLocks noGrp="1"/>
          </p:cNvSpPr>
          <p:nvPr>
            <p:ph type="title" orient="vert"/>
          </p:nvPr>
        </p:nvSpPr>
        <p:spPr>
          <a:xfrm>
            <a:off x="4958755" y="205445"/>
            <a:ext cx="1538034" cy="4377125"/>
          </a:xfrm>
          <a:prstGeom prst="rect">
            <a:avLst/>
          </a:prstGeom>
        </p:spPr>
        <p:txBody>
          <a:bodyPr vert="eaVert"/>
          <a:lstStyle/>
          <a:p>
            <a:r>
              <a:rPr lang="zh-CN" altLang="en-US" noProof="1"/>
              <a:t>单击此处编辑母版标题样式</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p:bg>
      <p:bgPr>
        <a:solidFill>
          <a:schemeClr val="lt1"/>
        </a:solidFill>
        <a:effectLst/>
      </p:bgPr>
    </p:bg>
    <p:spTree>
      <p:nvGrpSpPr>
        <p:cNvPr id="1" name=""/>
        <p:cNvGrpSpPr/>
        <p:nvPr/>
      </p:nvGrpSpPr>
      <p:grpSpPr>
        <a:xfrm>
          <a:off x="0" y="0"/>
          <a:ext cx="0" cy="0"/>
          <a:chOff x="0" y="0"/>
          <a:chExt cx="0" cy="0"/>
        </a:xfrm>
      </p:grpSpPr>
      <p:sp>
        <p:nvSpPr>
          <p:cNvPr id="1048603" name="日期占位符 1048602"/>
          <p:cNvSpPr>
            <a:spLocks noGrp="1"/>
          </p:cNvSpPr>
          <p:nvPr>
            <p:ph type="dt" sz="half" idx="2"/>
          </p:nvPr>
        </p:nvSpPr>
        <p:spPr>
          <a:xfrm>
            <a:off x="470178" y="4754562"/>
            <a:ext cx="1538764" cy="273050"/>
          </a:xfrm>
          <a:prstGeom prst="rect">
            <a:avLst/>
          </a:prstGeom>
          <a:noFill/>
          <a:ln>
            <a:noFill/>
          </a:ln>
        </p:spPr>
        <p:txBody>
          <a:bodyPr vert="horz" lIns="96420" tIns="48210" rIns="96420" bIns="48210" anchor="ctr"/>
          <a:lstStyle>
            <a:lvl1pPr marL="0" indent="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1pPr>
            <a:lvl2pPr marL="255270" indent="8636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2pPr>
            <a:lvl3pPr marL="510540" indent="173355"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3pPr>
            <a:lvl4pPr marL="767080" indent="25908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4pPr>
            <a:lvl5pPr marL="1022350" indent="34544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5pPr>
          </a:lstStyle>
          <a:p>
            <a:pPr lvl="0"/>
            <a:fld id="{566ABCEB-ACFC-4714-9973-3DA970169C29}" type="datetime1">
              <a:rPr lang="zh-CN" altLang="en-US" sz="675">
                <a:solidFill>
                  <a:srgbClr val="898989"/>
                </a:solidFill>
              </a:rPr>
              <a:t>2023/9/27</a:t>
            </a:fld>
            <a:endParaRPr lang="zh-CN" altLang="en-US" sz="675">
              <a:solidFill>
                <a:srgbClr val="898989"/>
              </a:solidFill>
            </a:endParaRPr>
          </a:p>
        </p:txBody>
      </p:sp>
      <p:sp>
        <p:nvSpPr>
          <p:cNvPr id="1048604" name="页脚占位符 1048603"/>
          <p:cNvSpPr>
            <a:spLocks noGrp="1"/>
          </p:cNvSpPr>
          <p:nvPr>
            <p:ph type="ftr" sz="quarter" idx="3"/>
          </p:nvPr>
        </p:nvSpPr>
        <p:spPr>
          <a:xfrm>
            <a:off x="2265403" y="4754562"/>
            <a:ext cx="2308146" cy="273050"/>
          </a:xfrm>
          <a:prstGeom prst="rect">
            <a:avLst/>
          </a:prstGeom>
          <a:noFill/>
          <a:ln>
            <a:noFill/>
          </a:ln>
        </p:spPr>
        <p:txBody>
          <a:bodyPr vert="horz" lIns="96420" tIns="48210" rIns="96420" bIns="48210" anchor="ctr"/>
          <a:lstStyle>
            <a:lvl1pPr marL="0" indent="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1pPr>
            <a:lvl2pPr marL="255270" indent="8636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2pPr>
            <a:lvl3pPr marL="510540" indent="173355"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3pPr>
            <a:lvl4pPr marL="767080" indent="25908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4pPr>
            <a:lvl5pPr marL="1022350" indent="34544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5pPr>
          </a:lstStyle>
          <a:p>
            <a:pPr lvl="0" algn="ctr"/>
            <a:endParaRPr lang="zh-CN" altLang="en-US" sz="675">
              <a:solidFill>
                <a:srgbClr val="898989"/>
              </a:solidFill>
            </a:endParaRPr>
          </a:p>
        </p:txBody>
      </p:sp>
      <p:sp>
        <p:nvSpPr>
          <p:cNvPr id="1048605" name="灯片编号占位符 1048604"/>
          <p:cNvSpPr>
            <a:spLocks noGrp="1"/>
          </p:cNvSpPr>
          <p:nvPr>
            <p:ph type="sldNum" sz="quarter" idx="4"/>
          </p:nvPr>
        </p:nvSpPr>
        <p:spPr>
          <a:xfrm>
            <a:off x="4830008" y="4754562"/>
            <a:ext cx="1538764" cy="273050"/>
          </a:xfrm>
          <a:prstGeom prst="rect">
            <a:avLst/>
          </a:prstGeom>
          <a:noFill/>
          <a:ln>
            <a:noFill/>
          </a:ln>
        </p:spPr>
        <p:txBody>
          <a:bodyPr vert="horz" lIns="96420" tIns="48210" rIns="96420" bIns="48210" anchor="ctr"/>
          <a:lstStyle>
            <a:lvl1pPr marL="0" indent="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1pPr>
            <a:lvl2pPr marL="255270" indent="8636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2pPr>
            <a:lvl3pPr marL="510540" indent="173355"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3pPr>
            <a:lvl4pPr marL="767080" indent="25908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4pPr>
            <a:lvl5pPr marL="1022350" indent="34544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5pPr>
          </a:lstStyle>
          <a:p>
            <a:pPr lvl="0" algn="r"/>
            <a:fld id="{566ABCEB-ACFC-4714-9973-3DA970169C29}" type="slidenum">
              <a:rPr lang="zh-CN" altLang="en-US" sz="675">
                <a:solidFill>
                  <a:srgbClr val="898989"/>
                </a:solidFill>
              </a:rPr>
              <a:t>‹#›</a:t>
            </a:fld>
            <a:endParaRPr lang="zh-CN" altLang="en-US" sz="675">
              <a:solidFill>
                <a:srgbClr val="898989"/>
              </a:solidFill>
            </a:endParaRPr>
          </a:p>
        </p:txBody>
      </p:sp>
      <p:sp>
        <p:nvSpPr>
          <p:cNvPr id="1048607" name="副标题 2"/>
          <p:cNvSpPr>
            <a:spLocks noGrp="1"/>
          </p:cNvSpPr>
          <p:nvPr>
            <p:ph type="subTitle" idx="1"/>
          </p:nvPr>
        </p:nvSpPr>
        <p:spPr>
          <a:xfrm>
            <a:off x="854872" y="2694025"/>
            <a:ext cx="5129213" cy="1238372"/>
          </a:xfrm>
        </p:spPr>
        <p:txBody>
          <a:bodyPr/>
          <a:lstStyle>
            <a:lvl1pPr marL="0" indent="0" algn="ctr">
              <a:buNone/>
              <a:defRPr sz="1325"/>
            </a:lvl1pPr>
            <a:lvl2pPr marL="255905" indent="0" algn="ctr">
              <a:buNone/>
              <a:defRPr sz="1115"/>
            </a:lvl2pPr>
            <a:lvl3pPr marL="511175" indent="0" algn="ctr">
              <a:buNone/>
              <a:defRPr sz="1005"/>
            </a:lvl3pPr>
            <a:lvl4pPr marL="767080" indent="0" algn="ctr">
              <a:buNone/>
              <a:defRPr sz="900"/>
            </a:lvl4pPr>
            <a:lvl5pPr marL="1022985" indent="0" algn="ctr">
              <a:buNone/>
              <a:defRPr sz="900"/>
            </a:lvl5pPr>
            <a:lvl6pPr marL="1278255" indent="0" algn="ctr">
              <a:buNone/>
              <a:defRPr sz="900"/>
            </a:lvl6pPr>
            <a:lvl7pPr marL="1534160" indent="0" algn="ctr">
              <a:buNone/>
              <a:defRPr sz="900"/>
            </a:lvl7pPr>
            <a:lvl8pPr marL="1790065" indent="0" algn="ctr">
              <a:buNone/>
              <a:defRPr sz="900"/>
            </a:lvl8pPr>
            <a:lvl9pPr marL="2045335" indent="0" algn="ctr">
              <a:buNone/>
              <a:defRPr sz="900"/>
            </a:lvl9pPr>
          </a:lstStyle>
          <a:p>
            <a:r>
              <a:rPr lang="zh-CN" altLang="en-US"/>
              <a:t>单击此处编辑母版副标题样式</a:t>
            </a:r>
          </a:p>
        </p:txBody>
      </p:sp>
      <p:sp>
        <p:nvSpPr>
          <p:cNvPr id="1048606" name="标题 1"/>
          <p:cNvSpPr>
            <a:spLocks noGrp="1"/>
          </p:cNvSpPr>
          <p:nvPr>
            <p:ph type="ctrTitle"/>
          </p:nvPr>
        </p:nvSpPr>
        <p:spPr>
          <a:xfrm>
            <a:off x="854872" y="839434"/>
            <a:ext cx="5129213" cy="1785726"/>
          </a:xfrm>
        </p:spPr>
        <p:txBody>
          <a:bodyPr anchor="b"/>
          <a:lstStyle>
            <a:lvl1pPr algn="ctr">
              <a:defRPr sz="3340"/>
            </a:lvl1pPr>
          </a:lstStyle>
          <a:p>
            <a:r>
              <a:rPr lang="zh-CN" altLang="en-US"/>
              <a:t>单击此处编辑母版标题样式</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cSld>
    <p:bg>
      <p:bgPr>
        <a:solidFill>
          <a:schemeClr val="lt1"/>
        </a:solidFill>
        <a:effectLst/>
      </p:bgPr>
    </p:bg>
    <p:spTree>
      <p:nvGrpSpPr>
        <p:cNvPr id="1" name=""/>
        <p:cNvGrpSpPr/>
        <p:nvPr/>
      </p:nvGrpSpPr>
      <p:grpSpPr>
        <a:xfrm>
          <a:off x="0" y="0"/>
          <a:ext cx="0" cy="0"/>
          <a:chOff x="0" y="0"/>
          <a:chExt cx="0" cy="0"/>
        </a:xfrm>
      </p:grpSpPr>
      <p:sp>
        <p:nvSpPr>
          <p:cNvPr id="1049321" name="日期占位符 1049320"/>
          <p:cNvSpPr>
            <a:spLocks noGrp="1"/>
          </p:cNvSpPr>
          <p:nvPr>
            <p:ph type="dt" sz="half" idx="2"/>
          </p:nvPr>
        </p:nvSpPr>
        <p:spPr>
          <a:xfrm>
            <a:off x="470178" y="4754562"/>
            <a:ext cx="1538764" cy="273050"/>
          </a:xfrm>
          <a:prstGeom prst="rect">
            <a:avLst/>
          </a:prstGeom>
          <a:noFill/>
          <a:ln>
            <a:noFill/>
          </a:ln>
        </p:spPr>
        <p:txBody>
          <a:bodyPr vert="horz" lIns="96420" tIns="48210" rIns="96420" bIns="48210" anchor="ctr"/>
          <a:lstStyle>
            <a:lvl1pPr marL="0" indent="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1pPr>
            <a:lvl2pPr marL="255270" indent="8636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2pPr>
            <a:lvl3pPr marL="510540" indent="173355"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3pPr>
            <a:lvl4pPr marL="767080" indent="25908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4pPr>
            <a:lvl5pPr marL="1022350" indent="34544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5pPr>
          </a:lstStyle>
          <a:p>
            <a:pPr lvl="0"/>
            <a:fld id="{566ABCEB-ACFC-4714-9973-3DA970169C29}" type="datetime1">
              <a:rPr lang="zh-CN" altLang="en-US" sz="675">
                <a:solidFill>
                  <a:srgbClr val="898989"/>
                </a:solidFill>
              </a:rPr>
              <a:t>2023/9/27</a:t>
            </a:fld>
            <a:endParaRPr lang="zh-CN" altLang="en-US" sz="675">
              <a:solidFill>
                <a:srgbClr val="898989"/>
              </a:solidFill>
            </a:endParaRPr>
          </a:p>
        </p:txBody>
      </p:sp>
      <p:sp>
        <p:nvSpPr>
          <p:cNvPr id="1049322" name="页脚占位符 1049321"/>
          <p:cNvSpPr>
            <a:spLocks noGrp="1"/>
          </p:cNvSpPr>
          <p:nvPr>
            <p:ph type="ftr" sz="quarter" idx="3"/>
          </p:nvPr>
        </p:nvSpPr>
        <p:spPr>
          <a:xfrm>
            <a:off x="2265403" y="4754562"/>
            <a:ext cx="2308146" cy="273050"/>
          </a:xfrm>
          <a:prstGeom prst="rect">
            <a:avLst/>
          </a:prstGeom>
          <a:noFill/>
          <a:ln>
            <a:noFill/>
          </a:ln>
        </p:spPr>
        <p:txBody>
          <a:bodyPr vert="horz" lIns="96420" tIns="48210" rIns="96420" bIns="48210" anchor="ctr"/>
          <a:lstStyle>
            <a:lvl1pPr marL="0" indent="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1pPr>
            <a:lvl2pPr marL="255270" indent="8636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2pPr>
            <a:lvl3pPr marL="510540" indent="173355"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3pPr>
            <a:lvl4pPr marL="767080" indent="25908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4pPr>
            <a:lvl5pPr marL="1022350" indent="34544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5pPr>
          </a:lstStyle>
          <a:p>
            <a:pPr lvl="0" algn="ctr"/>
            <a:endParaRPr lang="zh-CN" altLang="en-US" sz="675">
              <a:solidFill>
                <a:srgbClr val="898989"/>
              </a:solidFill>
            </a:endParaRPr>
          </a:p>
        </p:txBody>
      </p:sp>
      <p:sp>
        <p:nvSpPr>
          <p:cNvPr id="1049323" name="灯片编号占位符 1049322"/>
          <p:cNvSpPr>
            <a:spLocks noGrp="1"/>
          </p:cNvSpPr>
          <p:nvPr>
            <p:ph type="sldNum" sz="quarter" idx="4"/>
          </p:nvPr>
        </p:nvSpPr>
        <p:spPr>
          <a:xfrm>
            <a:off x="4830008" y="4754562"/>
            <a:ext cx="1538764" cy="273050"/>
          </a:xfrm>
          <a:prstGeom prst="rect">
            <a:avLst/>
          </a:prstGeom>
          <a:noFill/>
          <a:ln>
            <a:noFill/>
          </a:ln>
        </p:spPr>
        <p:txBody>
          <a:bodyPr vert="horz" lIns="96420" tIns="48210" rIns="96420" bIns="48210" anchor="ctr"/>
          <a:lstStyle>
            <a:lvl1pPr marL="0" indent="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1pPr>
            <a:lvl2pPr marL="255270" indent="8636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2pPr>
            <a:lvl3pPr marL="510540" indent="173355"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3pPr>
            <a:lvl4pPr marL="767080" indent="25908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4pPr>
            <a:lvl5pPr marL="1022350" indent="34544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5pPr>
          </a:lstStyle>
          <a:p>
            <a:pPr lvl="0" algn="r"/>
            <a:fld id="{566ABCEB-ACFC-4714-9973-3DA970169C29}" type="slidenum">
              <a:rPr lang="zh-CN" altLang="en-US" sz="675">
                <a:solidFill>
                  <a:srgbClr val="898989"/>
                </a:solidFill>
              </a:rPr>
              <a:t>‹#›</a:t>
            </a:fld>
            <a:endParaRPr lang="zh-CN" altLang="en-US" sz="675">
              <a:solidFill>
                <a:srgbClr val="898989"/>
              </a:solidFill>
            </a:endParaRPr>
          </a:p>
        </p:txBody>
      </p:sp>
      <p:sp>
        <p:nvSpPr>
          <p:cNvPr id="1049325" name="文本占位符 2"/>
          <p:cNvSpPr>
            <a:spLocks noGrp="1"/>
          </p:cNvSpPr>
          <p:nvPr>
            <p:ph type="body" idx="1"/>
          </p:nvPr>
        </p:nvSpPr>
        <p:spPr>
          <a:xfrm>
            <a:off x="466616" y="3432544"/>
            <a:ext cx="5898594" cy="1122015"/>
          </a:xfrm>
        </p:spPr>
        <p:txBody>
          <a:bodyPr/>
          <a:lstStyle>
            <a:lvl1pPr marL="0" indent="0">
              <a:buNone/>
              <a:defRPr sz="1325">
                <a:solidFill>
                  <a:schemeClr val="tx1">
                    <a:tint val="75000"/>
                  </a:schemeClr>
                </a:solidFill>
              </a:defRPr>
            </a:lvl1pPr>
            <a:lvl2pPr marL="255905" indent="0">
              <a:buNone/>
              <a:defRPr sz="1115">
                <a:solidFill>
                  <a:schemeClr val="tx1">
                    <a:tint val="75000"/>
                  </a:schemeClr>
                </a:solidFill>
              </a:defRPr>
            </a:lvl2pPr>
            <a:lvl3pPr marL="511175" indent="0">
              <a:buNone/>
              <a:defRPr sz="1005">
                <a:solidFill>
                  <a:schemeClr val="tx1">
                    <a:tint val="75000"/>
                  </a:schemeClr>
                </a:solidFill>
              </a:defRPr>
            </a:lvl3pPr>
            <a:lvl4pPr marL="767080" indent="0">
              <a:buNone/>
              <a:defRPr sz="900">
                <a:solidFill>
                  <a:schemeClr val="tx1">
                    <a:tint val="75000"/>
                  </a:schemeClr>
                </a:solidFill>
              </a:defRPr>
            </a:lvl4pPr>
            <a:lvl5pPr marL="1022985" indent="0">
              <a:buNone/>
              <a:defRPr sz="900">
                <a:solidFill>
                  <a:schemeClr val="tx1">
                    <a:tint val="75000"/>
                  </a:schemeClr>
                </a:solidFill>
              </a:defRPr>
            </a:lvl5pPr>
            <a:lvl6pPr marL="1278255" indent="0">
              <a:buNone/>
              <a:defRPr sz="900">
                <a:solidFill>
                  <a:schemeClr val="tx1">
                    <a:tint val="75000"/>
                  </a:schemeClr>
                </a:solidFill>
              </a:defRPr>
            </a:lvl6pPr>
            <a:lvl7pPr marL="1534160" indent="0">
              <a:buNone/>
              <a:defRPr sz="900">
                <a:solidFill>
                  <a:schemeClr val="tx1">
                    <a:tint val="75000"/>
                  </a:schemeClr>
                </a:solidFill>
              </a:defRPr>
            </a:lvl7pPr>
            <a:lvl8pPr marL="1790065" indent="0">
              <a:buNone/>
              <a:defRPr sz="900">
                <a:solidFill>
                  <a:schemeClr val="tx1">
                    <a:tint val="75000"/>
                  </a:schemeClr>
                </a:solidFill>
              </a:defRPr>
            </a:lvl8pPr>
            <a:lvl9pPr marL="2045335" indent="0">
              <a:buNone/>
              <a:defRPr sz="900">
                <a:solidFill>
                  <a:schemeClr val="tx1">
                    <a:tint val="75000"/>
                  </a:schemeClr>
                </a:solidFill>
              </a:defRPr>
            </a:lvl9pPr>
          </a:lstStyle>
          <a:p>
            <a:pPr lvl="0"/>
            <a:r>
              <a:rPr lang="zh-CN" altLang="en-US"/>
              <a:t>单击此处编辑母版文本样式</a:t>
            </a:r>
          </a:p>
        </p:txBody>
      </p:sp>
      <p:sp>
        <p:nvSpPr>
          <p:cNvPr id="1049324" name="标题 1"/>
          <p:cNvSpPr>
            <a:spLocks noGrp="1"/>
          </p:cNvSpPr>
          <p:nvPr>
            <p:ph type="title"/>
          </p:nvPr>
        </p:nvSpPr>
        <p:spPr>
          <a:xfrm>
            <a:off x="466616" y="1278743"/>
            <a:ext cx="5898594" cy="2133610"/>
          </a:xfrm>
        </p:spPr>
        <p:txBody>
          <a:bodyPr anchor="b"/>
          <a:lstStyle>
            <a:lvl1pPr>
              <a:defRPr sz="3340"/>
            </a:lvl1pPr>
          </a:lstStyle>
          <a:p>
            <a:r>
              <a:rPr lang="zh-CN" altLang="en-US"/>
              <a:t>单击此处编辑母版标题样式</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cSld>
    <p:bg>
      <p:bgPr>
        <a:solidFill>
          <a:schemeClr val="lt1"/>
        </a:solidFill>
        <a:effectLst/>
      </p:bgPr>
    </p:bg>
    <p:spTree>
      <p:nvGrpSpPr>
        <p:cNvPr id="1" name=""/>
        <p:cNvGrpSpPr/>
        <p:nvPr/>
      </p:nvGrpSpPr>
      <p:grpSpPr>
        <a:xfrm>
          <a:off x="0" y="0"/>
          <a:ext cx="0" cy="0"/>
          <a:chOff x="0" y="0"/>
          <a:chExt cx="0" cy="0"/>
        </a:xfrm>
      </p:grpSpPr>
      <p:sp>
        <p:nvSpPr>
          <p:cNvPr id="1049328" name="日期占位符 1049327"/>
          <p:cNvSpPr>
            <a:spLocks noGrp="1"/>
          </p:cNvSpPr>
          <p:nvPr>
            <p:ph type="dt" sz="half" idx="2"/>
          </p:nvPr>
        </p:nvSpPr>
        <p:spPr>
          <a:xfrm>
            <a:off x="470178" y="4754562"/>
            <a:ext cx="1538764" cy="273050"/>
          </a:xfrm>
          <a:prstGeom prst="rect">
            <a:avLst/>
          </a:prstGeom>
          <a:noFill/>
          <a:ln>
            <a:noFill/>
          </a:ln>
        </p:spPr>
        <p:txBody>
          <a:bodyPr vert="horz" lIns="96420" tIns="48210" rIns="96420" bIns="48210" anchor="ctr"/>
          <a:lstStyle>
            <a:lvl1pPr marL="0" indent="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1pPr>
            <a:lvl2pPr marL="255270" indent="8636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2pPr>
            <a:lvl3pPr marL="510540" indent="173355"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3pPr>
            <a:lvl4pPr marL="767080" indent="25908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4pPr>
            <a:lvl5pPr marL="1022350" indent="34544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5pPr>
          </a:lstStyle>
          <a:p>
            <a:pPr lvl="0"/>
            <a:fld id="{566ABCEB-ACFC-4714-9973-3DA970169C29}" type="datetime1">
              <a:rPr lang="zh-CN" altLang="en-US" sz="675">
                <a:solidFill>
                  <a:srgbClr val="898989"/>
                </a:solidFill>
              </a:rPr>
              <a:t>2023/9/27</a:t>
            </a:fld>
            <a:endParaRPr lang="zh-CN" altLang="en-US" sz="675">
              <a:solidFill>
                <a:srgbClr val="898989"/>
              </a:solidFill>
            </a:endParaRPr>
          </a:p>
        </p:txBody>
      </p:sp>
      <p:sp>
        <p:nvSpPr>
          <p:cNvPr id="1049329" name="页脚占位符 1049328"/>
          <p:cNvSpPr>
            <a:spLocks noGrp="1"/>
          </p:cNvSpPr>
          <p:nvPr>
            <p:ph type="ftr" sz="quarter" idx="3"/>
          </p:nvPr>
        </p:nvSpPr>
        <p:spPr>
          <a:xfrm>
            <a:off x="2265403" y="4754562"/>
            <a:ext cx="2308146" cy="273050"/>
          </a:xfrm>
          <a:prstGeom prst="rect">
            <a:avLst/>
          </a:prstGeom>
          <a:noFill/>
          <a:ln>
            <a:noFill/>
          </a:ln>
        </p:spPr>
        <p:txBody>
          <a:bodyPr vert="horz" lIns="96420" tIns="48210" rIns="96420" bIns="48210" anchor="ctr"/>
          <a:lstStyle>
            <a:lvl1pPr marL="0" indent="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1pPr>
            <a:lvl2pPr marL="255270" indent="8636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2pPr>
            <a:lvl3pPr marL="510540" indent="173355"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3pPr>
            <a:lvl4pPr marL="767080" indent="25908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4pPr>
            <a:lvl5pPr marL="1022350" indent="34544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5pPr>
          </a:lstStyle>
          <a:p>
            <a:pPr lvl="0" algn="ctr"/>
            <a:endParaRPr lang="zh-CN" altLang="en-US" sz="675">
              <a:solidFill>
                <a:srgbClr val="898989"/>
              </a:solidFill>
            </a:endParaRPr>
          </a:p>
        </p:txBody>
      </p:sp>
      <p:sp>
        <p:nvSpPr>
          <p:cNvPr id="1049330" name="灯片编号占位符 1049329"/>
          <p:cNvSpPr>
            <a:spLocks noGrp="1"/>
          </p:cNvSpPr>
          <p:nvPr>
            <p:ph type="sldNum" sz="quarter" idx="4"/>
          </p:nvPr>
        </p:nvSpPr>
        <p:spPr>
          <a:xfrm>
            <a:off x="4830008" y="4754562"/>
            <a:ext cx="1538764" cy="273050"/>
          </a:xfrm>
          <a:prstGeom prst="rect">
            <a:avLst/>
          </a:prstGeom>
          <a:noFill/>
          <a:ln>
            <a:noFill/>
          </a:ln>
        </p:spPr>
        <p:txBody>
          <a:bodyPr vert="horz" lIns="96420" tIns="48210" rIns="96420" bIns="48210" anchor="ctr"/>
          <a:lstStyle>
            <a:lvl1pPr marL="0" indent="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1pPr>
            <a:lvl2pPr marL="255270" indent="8636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2pPr>
            <a:lvl3pPr marL="510540" indent="173355"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3pPr>
            <a:lvl4pPr marL="767080" indent="25908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4pPr>
            <a:lvl5pPr marL="1022350" indent="34544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5pPr>
          </a:lstStyle>
          <a:p>
            <a:pPr lvl="0" algn="r"/>
            <a:fld id="{566ABCEB-ACFC-4714-9973-3DA970169C29}" type="slidenum">
              <a:rPr lang="zh-CN" altLang="en-US" sz="675">
                <a:solidFill>
                  <a:srgbClr val="898989"/>
                </a:solidFill>
              </a:rPr>
              <a:t>‹#›</a:t>
            </a:fld>
            <a:endParaRPr lang="zh-CN" altLang="en-US" sz="675">
              <a:solidFill>
                <a:srgbClr val="898989"/>
              </a:solidFill>
            </a:endParaRPr>
          </a:p>
        </p:txBody>
      </p:sp>
      <p:sp>
        <p:nvSpPr>
          <p:cNvPr id="1049333" name="内容占位符 3"/>
          <p:cNvSpPr>
            <a:spLocks noGrp="1"/>
          </p:cNvSpPr>
          <p:nvPr>
            <p:ph sz="half" idx="12"/>
          </p:nvPr>
        </p:nvSpPr>
        <p:spPr>
          <a:xfrm>
            <a:off x="3462218" y="1365418"/>
            <a:ext cx="2906554" cy="3254439"/>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49332" name="内容占位符 2"/>
          <p:cNvSpPr>
            <a:spLocks noGrp="1"/>
          </p:cNvSpPr>
          <p:nvPr>
            <p:ph sz="half" idx="1"/>
          </p:nvPr>
        </p:nvSpPr>
        <p:spPr>
          <a:xfrm>
            <a:off x="470178" y="1365418"/>
            <a:ext cx="2906554" cy="3254439"/>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49331" name="标题 1"/>
          <p:cNvSpPr>
            <a:spLocks noGrp="1"/>
          </p:cNvSpPr>
          <p:nvPr>
            <p:ph type="title"/>
          </p:nvPr>
        </p:nvSpPr>
        <p:spPr/>
        <p:txBody>
          <a:bodyPr/>
          <a:lstStyle/>
          <a:p>
            <a:r>
              <a:rPr lang="zh-CN" altLang="en-US"/>
              <a:t>单击此处编辑母版标题样式</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cSld>
    <p:bg>
      <p:bgPr>
        <a:solidFill>
          <a:schemeClr val="lt1"/>
        </a:solidFill>
        <a:effectLst/>
      </p:bgPr>
    </p:bg>
    <p:spTree>
      <p:nvGrpSpPr>
        <p:cNvPr id="1" name=""/>
        <p:cNvGrpSpPr/>
        <p:nvPr/>
      </p:nvGrpSpPr>
      <p:grpSpPr>
        <a:xfrm>
          <a:off x="0" y="0"/>
          <a:ext cx="0" cy="0"/>
          <a:chOff x="0" y="0"/>
          <a:chExt cx="0" cy="0"/>
        </a:xfrm>
      </p:grpSpPr>
      <p:sp>
        <p:nvSpPr>
          <p:cNvPr id="1049336" name="日期占位符 1049335"/>
          <p:cNvSpPr>
            <a:spLocks noGrp="1"/>
          </p:cNvSpPr>
          <p:nvPr>
            <p:ph type="dt" sz="half" idx="2"/>
          </p:nvPr>
        </p:nvSpPr>
        <p:spPr>
          <a:xfrm>
            <a:off x="470178" y="4754562"/>
            <a:ext cx="1538764" cy="273050"/>
          </a:xfrm>
          <a:prstGeom prst="rect">
            <a:avLst/>
          </a:prstGeom>
          <a:noFill/>
          <a:ln>
            <a:noFill/>
          </a:ln>
        </p:spPr>
        <p:txBody>
          <a:bodyPr vert="horz" lIns="96420" tIns="48210" rIns="96420" bIns="48210" anchor="ctr"/>
          <a:lstStyle>
            <a:lvl1pPr marL="0" indent="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1pPr>
            <a:lvl2pPr marL="255270" indent="8636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2pPr>
            <a:lvl3pPr marL="510540" indent="173355"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3pPr>
            <a:lvl4pPr marL="767080" indent="25908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4pPr>
            <a:lvl5pPr marL="1022350" indent="34544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5pPr>
          </a:lstStyle>
          <a:p>
            <a:pPr lvl="0"/>
            <a:fld id="{566ABCEB-ACFC-4714-9973-3DA970169C29}" type="datetime1">
              <a:rPr lang="zh-CN" altLang="en-US" sz="675">
                <a:solidFill>
                  <a:srgbClr val="898989"/>
                </a:solidFill>
              </a:rPr>
              <a:t>2023/9/27</a:t>
            </a:fld>
            <a:endParaRPr lang="zh-CN" altLang="en-US" sz="675">
              <a:solidFill>
                <a:srgbClr val="898989"/>
              </a:solidFill>
            </a:endParaRPr>
          </a:p>
        </p:txBody>
      </p:sp>
      <p:sp>
        <p:nvSpPr>
          <p:cNvPr id="1049337" name="页脚占位符 1049336"/>
          <p:cNvSpPr>
            <a:spLocks noGrp="1"/>
          </p:cNvSpPr>
          <p:nvPr>
            <p:ph type="ftr" sz="quarter" idx="3"/>
          </p:nvPr>
        </p:nvSpPr>
        <p:spPr>
          <a:xfrm>
            <a:off x="2265403" y="4754562"/>
            <a:ext cx="2308146" cy="273050"/>
          </a:xfrm>
          <a:prstGeom prst="rect">
            <a:avLst/>
          </a:prstGeom>
          <a:noFill/>
          <a:ln>
            <a:noFill/>
          </a:ln>
        </p:spPr>
        <p:txBody>
          <a:bodyPr vert="horz" lIns="96420" tIns="48210" rIns="96420" bIns="48210" anchor="ctr"/>
          <a:lstStyle>
            <a:lvl1pPr marL="0" indent="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1pPr>
            <a:lvl2pPr marL="255270" indent="8636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2pPr>
            <a:lvl3pPr marL="510540" indent="173355"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3pPr>
            <a:lvl4pPr marL="767080" indent="25908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4pPr>
            <a:lvl5pPr marL="1022350" indent="34544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5pPr>
          </a:lstStyle>
          <a:p>
            <a:pPr lvl="0" algn="ctr"/>
            <a:endParaRPr lang="zh-CN" altLang="en-US" sz="675">
              <a:solidFill>
                <a:srgbClr val="898989"/>
              </a:solidFill>
            </a:endParaRPr>
          </a:p>
        </p:txBody>
      </p:sp>
      <p:sp>
        <p:nvSpPr>
          <p:cNvPr id="1049338" name="灯片编号占位符 1049337"/>
          <p:cNvSpPr>
            <a:spLocks noGrp="1"/>
          </p:cNvSpPr>
          <p:nvPr>
            <p:ph type="sldNum" sz="quarter" idx="4"/>
          </p:nvPr>
        </p:nvSpPr>
        <p:spPr>
          <a:xfrm>
            <a:off x="4830008" y="4754562"/>
            <a:ext cx="1538764" cy="273050"/>
          </a:xfrm>
          <a:prstGeom prst="rect">
            <a:avLst/>
          </a:prstGeom>
          <a:noFill/>
          <a:ln>
            <a:noFill/>
          </a:ln>
        </p:spPr>
        <p:txBody>
          <a:bodyPr vert="horz" lIns="96420" tIns="48210" rIns="96420" bIns="48210" anchor="ctr"/>
          <a:lstStyle>
            <a:lvl1pPr marL="0" indent="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1pPr>
            <a:lvl2pPr marL="255270" indent="8636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2pPr>
            <a:lvl3pPr marL="510540" indent="173355"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3pPr>
            <a:lvl4pPr marL="767080" indent="25908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4pPr>
            <a:lvl5pPr marL="1022350" indent="34544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5pPr>
          </a:lstStyle>
          <a:p>
            <a:pPr lvl="0" algn="r"/>
            <a:fld id="{566ABCEB-ACFC-4714-9973-3DA970169C29}" type="slidenum">
              <a:rPr lang="zh-CN" altLang="en-US" sz="675">
                <a:solidFill>
                  <a:srgbClr val="898989"/>
                </a:solidFill>
              </a:rPr>
              <a:t>‹#›</a:t>
            </a:fld>
            <a:endParaRPr lang="zh-CN" altLang="en-US" sz="675">
              <a:solidFill>
                <a:srgbClr val="898989"/>
              </a:solidFill>
            </a:endParaRPr>
          </a:p>
        </p:txBody>
      </p:sp>
      <p:sp>
        <p:nvSpPr>
          <p:cNvPr id="1049343" name="内容占位符 5"/>
          <p:cNvSpPr>
            <a:spLocks noGrp="1"/>
          </p:cNvSpPr>
          <p:nvPr>
            <p:ph sz="quarter" idx="14"/>
          </p:nvPr>
        </p:nvSpPr>
        <p:spPr>
          <a:xfrm>
            <a:off x="3462219" y="1873589"/>
            <a:ext cx="2907445" cy="275576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49342" name="文本占位符 4"/>
          <p:cNvSpPr>
            <a:spLocks noGrp="1"/>
          </p:cNvSpPr>
          <p:nvPr>
            <p:ph type="body" sz="quarter" idx="13"/>
          </p:nvPr>
        </p:nvSpPr>
        <p:spPr>
          <a:xfrm>
            <a:off x="3462219" y="1257370"/>
            <a:ext cx="2907445" cy="616218"/>
          </a:xfrm>
        </p:spPr>
        <p:txBody>
          <a:bodyPr anchor="b"/>
          <a:lstStyle>
            <a:lvl1pPr marL="0" indent="0">
              <a:buNone/>
              <a:defRPr sz="1325" b="1"/>
            </a:lvl1pPr>
            <a:lvl2pPr marL="255905" indent="0">
              <a:buNone/>
              <a:defRPr sz="1115" b="1"/>
            </a:lvl2pPr>
            <a:lvl3pPr marL="511175" indent="0">
              <a:buNone/>
              <a:defRPr sz="1005" b="1"/>
            </a:lvl3pPr>
            <a:lvl4pPr marL="767080" indent="0">
              <a:buNone/>
              <a:defRPr sz="900" b="1"/>
            </a:lvl4pPr>
            <a:lvl5pPr marL="1022985" indent="0">
              <a:buNone/>
              <a:defRPr sz="900" b="1"/>
            </a:lvl5pPr>
            <a:lvl6pPr marL="1278255" indent="0">
              <a:buNone/>
              <a:defRPr sz="900" b="1"/>
            </a:lvl6pPr>
            <a:lvl7pPr marL="1534160" indent="0">
              <a:buNone/>
              <a:defRPr sz="900" b="1"/>
            </a:lvl7pPr>
            <a:lvl8pPr marL="1790065" indent="0">
              <a:buNone/>
              <a:defRPr sz="900" b="1"/>
            </a:lvl8pPr>
            <a:lvl9pPr marL="2045335" indent="0">
              <a:buNone/>
              <a:defRPr sz="900" b="1"/>
            </a:lvl9pPr>
          </a:lstStyle>
          <a:p>
            <a:pPr lvl="0"/>
            <a:r>
              <a:rPr lang="zh-CN" altLang="en-US"/>
              <a:t>单击此处编辑母版文本样式</a:t>
            </a:r>
          </a:p>
        </p:txBody>
      </p:sp>
      <p:sp>
        <p:nvSpPr>
          <p:cNvPr id="1049341" name="内容占位符 3"/>
          <p:cNvSpPr>
            <a:spLocks noGrp="1"/>
          </p:cNvSpPr>
          <p:nvPr>
            <p:ph sz="half" idx="12"/>
          </p:nvPr>
        </p:nvSpPr>
        <p:spPr>
          <a:xfrm>
            <a:off x="471070" y="1873589"/>
            <a:ext cx="2893196" cy="275576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49340" name="文本占位符 2"/>
          <p:cNvSpPr>
            <a:spLocks noGrp="1"/>
          </p:cNvSpPr>
          <p:nvPr>
            <p:ph type="body" idx="1"/>
          </p:nvPr>
        </p:nvSpPr>
        <p:spPr>
          <a:xfrm>
            <a:off x="471070" y="1257370"/>
            <a:ext cx="2893196" cy="616218"/>
          </a:xfrm>
        </p:spPr>
        <p:txBody>
          <a:bodyPr anchor="b"/>
          <a:lstStyle>
            <a:lvl1pPr marL="0" indent="0">
              <a:buNone/>
              <a:defRPr sz="1325" b="1"/>
            </a:lvl1pPr>
            <a:lvl2pPr marL="255905" indent="0">
              <a:buNone/>
              <a:defRPr sz="1115" b="1"/>
            </a:lvl2pPr>
            <a:lvl3pPr marL="511175" indent="0">
              <a:buNone/>
              <a:defRPr sz="1005" b="1"/>
            </a:lvl3pPr>
            <a:lvl4pPr marL="767080" indent="0">
              <a:buNone/>
              <a:defRPr sz="900" b="1"/>
            </a:lvl4pPr>
            <a:lvl5pPr marL="1022985" indent="0">
              <a:buNone/>
              <a:defRPr sz="900" b="1"/>
            </a:lvl5pPr>
            <a:lvl6pPr marL="1278255" indent="0">
              <a:buNone/>
              <a:defRPr sz="900" b="1"/>
            </a:lvl6pPr>
            <a:lvl7pPr marL="1534160" indent="0">
              <a:buNone/>
              <a:defRPr sz="900" b="1"/>
            </a:lvl7pPr>
            <a:lvl8pPr marL="1790065" indent="0">
              <a:buNone/>
              <a:defRPr sz="900" b="1"/>
            </a:lvl8pPr>
            <a:lvl9pPr marL="2045335" indent="0">
              <a:buNone/>
              <a:defRPr sz="900" b="1"/>
            </a:lvl9pPr>
          </a:lstStyle>
          <a:p>
            <a:pPr lvl="0"/>
            <a:r>
              <a:rPr lang="zh-CN" altLang="en-US"/>
              <a:t>单击此处编辑母版文本样式</a:t>
            </a:r>
          </a:p>
        </p:txBody>
      </p:sp>
      <p:sp>
        <p:nvSpPr>
          <p:cNvPr id="1049339" name="标题 1"/>
          <p:cNvSpPr>
            <a:spLocks noGrp="1"/>
          </p:cNvSpPr>
          <p:nvPr>
            <p:ph type="title"/>
          </p:nvPr>
        </p:nvSpPr>
        <p:spPr>
          <a:xfrm>
            <a:off x="471070" y="273087"/>
            <a:ext cx="5898594" cy="991411"/>
          </a:xfrm>
        </p:spPr>
        <p:txBody>
          <a:bodyPr/>
          <a:lstStyle/>
          <a:p>
            <a:r>
              <a:rPr lang="zh-CN" altLang="en-US"/>
              <a:t>单击此处编辑母版标题样式</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cSld>
    <p:bg>
      <p:bgPr>
        <a:solidFill>
          <a:schemeClr val="lt1"/>
        </a:solidFill>
        <a:effectLst/>
      </p:bgPr>
    </p:bg>
    <p:spTree>
      <p:nvGrpSpPr>
        <p:cNvPr id="1" name=""/>
        <p:cNvGrpSpPr/>
        <p:nvPr/>
      </p:nvGrpSpPr>
      <p:grpSpPr>
        <a:xfrm>
          <a:off x="0" y="0"/>
          <a:ext cx="0" cy="0"/>
          <a:chOff x="0" y="0"/>
          <a:chExt cx="0" cy="0"/>
        </a:xfrm>
      </p:grpSpPr>
      <p:sp>
        <p:nvSpPr>
          <p:cNvPr id="1049346" name="日期占位符 1049345"/>
          <p:cNvSpPr>
            <a:spLocks noGrp="1"/>
          </p:cNvSpPr>
          <p:nvPr>
            <p:ph type="dt" sz="half" idx="2"/>
          </p:nvPr>
        </p:nvSpPr>
        <p:spPr>
          <a:xfrm>
            <a:off x="470178" y="4754562"/>
            <a:ext cx="1538764" cy="273050"/>
          </a:xfrm>
          <a:prstGeom prst="rect">
            <a:avLst/>
          </a:prstGeom>
          <a:noFill/>
          <a:ln>
            <a:noFill/>
          </a:ln>
        </p:spPr>
        <p:txBody>
          <a:bodyPr vert="horz" lIns="96420" tIns="48210" rIns="96420" bIns="48210" anchor="ctr"/>
          <a:lstStyle>
            <a:lvl1pPr marL="0" indent="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1pPr>
            <a:lvl2pPr marL="255270" indent="8636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2pPr>
            <a:lvl3pPr marL="510540" indent="173355"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3pPr>
            <a:lvl4pPr marL="767080" indent="25908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4pPr>
            <a:lvl5pPr marL="1022350" indent="34544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5pPr>
          </a:lstStyle>
          <a:p>
            <a:pPr lvl="0"/>
            <a:fld id="{566ABCEB-ACFC-4714-9973-3DA970169C29}" type="datetime1">
              <a:rPr lang="zh-CN" altLang="en-US" sz="675">
                <a:solidFill>
                  <a:srgbClr val="898989"/>
                </a:solidFill>
              </a:rPr>
              <a:t>2023/9/27</a:t>
            </a:fld>
            <a:endParaRPr lang="zh-CN" altLang="en-US" sz="675">
              <a:solidFill>
                <a:srgbClr val="898989"/>
              </a:solidFill>
            </a:endParaRPr>
          </a:p>
        </p:txBody>
      </p:sp>
      <p:sp>
        <p:nvSpPr>
          <p:cNvPr id="1049347" name="页脚占位符 1049346"/>
          <p:cNvSpPr>
            <a:spLocks noGrp="1"/>
          </p:cNvSpPr>
          <p:nvPr>
            <p:ph type="ftr" sz="quarter" idx="3"/>
          </p:nvPr>
        </p:nvSpPr>
        <p:spPr>
          <a:xfrm>
            <a:off x="2265403" y="4754562"/>
            <a:ext cx="2308146" cy="273050"/>
          </a:xfrm>
          <a:prstGeom prst="rect">
            <a:avLst/>
          </a:prstGeom>
          <a:noFill/>
          <a:ln>
            <a:noFill/>
          </a:ln>
        </p:spPr>
        <p:txBody>
          <a:bodyPr vert="horz" lIns="96420" tIns="48210" rIns="96420" bIns="48210" anchor="ctr"/>
          <a:lstStyle>
            <a:lvl1pPr marL="0" indent="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1pPr>
            <a:lvl2pPr marL="255270" indent="8636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2pPr>
            <a:lvl3pPr marL="510540" indent="173355"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3pPr>
            <a:lvl4pPr marL="767080" indent="25908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4pPr>
            <a:lvl5pPr marL="1022350" indent="34544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5pPr>
          </a:lstStyle>
          <a:p>
            <a:pPr lvl="0" algn="ctr"/>
            <a:endParaRPr lang="zh-CN" altLang="en-US" sz="675">
              <a:solidFill>
                <a:srgbClr val="898989"/>
              </a:solidFill>
            </a:endParaRPr>
          </a:p>
        </p:txBody>
      </p:sp>
      <p:sp>
        <p:nvSpPr>
          <p:cNvPr id="1049348" name="灯片编号占位符 1049347"/>
          <p:cNvSpPr>
            <a:spLocks noGrp="1"/>
          </p:cNvSpPr>
          <p:nvPr>
            <p:ph type="sldNum" sz="quarter" idx="4"/>
          </p:nvPr>
        </p:nvSpPr>
        <p:spPr>
          <a:xfrm>
            <a:off x="4830008" y="4754562"/>
            <a:ext cx="1538764" cy="273050"/>
          </a:xfrm>
          <a:prstGeom prst="rect">
            <a:avLst/>
          </a:prstGeom>
          <a:noFill/>
          <a:ln>
            <a:noFill/>
          </a:ln>
        </p:spPr>
        <p:txBody>
          <a:bodyPr vert="horz" lIns="96420" tIns="48210" rIns="96420" bIns="48210" anchor="ctr"/>
          <a:lstStyle>
            <a:lvl1pPr marL="0" indent="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1pPr>
            <a:lvl2pPr marL="255270" indent="8636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2pPr>
            <a:lvl3pPr marL="510540" indent="173355"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3pPr>
            <a:lvl4pPr marL="767080" indent="25908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4pPr>
            <a:lvl5pPr marL="1022350" indent="34544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5pPr>
          </a:lstStyle>
          <a:p>
            <a:pPr lvl="0" algn="r"/>
            <a:fld id="{566ABCEB-ACFC-4714-9973-3DA970169C29}" type="slidenum">
              <a:rPr lang="zh-CN" altLang="en-US" sz="675">
                <a:solidFill>
                  <a:srgbClr val="898989"/>
                </a:solidFill>
              </a:rPr>
              <a:t>‹#›</a:t>
            </a:fld>
            <a:endParaRPr lang="zh-CN" altLang="en-US" sz="675">
              <a:solidFill>
                <a:srgbClr val="898989"/>
              </a:solidFill>
            </a:endParaRPr>
          </a:p>
        </p:txBody>
      </p:sp>
      <p:sp>
        <p:nvSpPr>
          <p:cNvPr id="1049349" name="标题 1"/>
          <p:cNvSpPr>
            <a:spLocks noGrp="1"/>
          </p:cNvSpPr>
          <p:nvPr>
            <p:ph type="title"/>
          </p:nvPr>
        </p:nvSpPr>
        <p:spPr/>
        <p:txBody>
          <a:bodyPr/>
          <a:lstStyle/>
          <a:p>
            <a:r>
              <a:rPr lang="zh-CN" altLang="en-US"/>
              <a:t>单击此处编辑母版标题样式</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cSld>
    <p:bg>
      <p:bgPr>
        <a:solidFill>
          <a:schemeClr val="lt1"/>
        </a:solidFill>
        <a:effectLst/>
      </p:bgPr>
    </p:bg>
    <p:spTree>
      <p:nvGrpSpPr>
        <p:cNvPr id="1" name=""/>
        <p:cNvGrpSpPr/>
        <p:nvPr/>
      </p:nvGrpSpPr>
      <p:grpSpPr>
        <a:xfrm>
          <a:off x="0" y="0"/>
          <a:ext cx="0" cy="0"/>
          <a:chOff x="0" y="0"/>
          <a:chExt cx="0" cy="0"/>
        </a:xfrm>
      </p:grpSpPr>
      <p:sp>
        <p:nvSpPr>
          <p:cNvPr id="1049352" name="日期占位符 1049351"/>
          <p:cNvSpPr>
            <a:spLocks noGrp="1"/>
          </p:cNvSpPr>
          <p:nvPr>
            <p:ph type="dt" sz="half" idx="2"/>
          </p:nvPr>
        </p:nvSpPr>
        <p:spPr>
          <a:xfrm>
            <a:off x="470178" y="4754562"/>
            <a:ext cx="1538764" cy="273050"/>
          </a:xfrm>
          <a:prstGeom prst="rect">
            <a:avLst/>
          </a:prstGeom>
          <a:noFill/>
          <a:ln>
            <a:noFill/>
          </a:ln>
        </p:spPr>
        <p:txBody>
          <a:bodyPr vert="horz" lIns="96420" tIns="48210" rIns="96420" bIns="48210" anchor="ctr"/>
          <a:lstStyle>
            <a:lvl1pPr marL="0" indent="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1pPr>
            <a:lvl2pPr marL="255270" indent="8636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2pPr>
            <a:lvl3pPr marL="510540" indent="173355"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3pPr>
            <a:lvl4pPr marL="767080" indent="25908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4pPr>
            <a:lvl5pPr marL="1022350" indent="34544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5pPr>
          </a:lstStyle>
          <a:p>
            <a:pPr lvl="0"/>
            <a:fld id="{566ABCEB-ACFC-4714-9973-3DA970169C29}" type="datetime1">
              <a:rPr lang="zh-CN" altLang="en-US" sz="675">
                <a:solidFill>
                  <a:srgbClr val="898989"/>
                </a:solidFill>
              </a:rPr>
              <a:t>2023/9/27</a:t>
            </a:fld>
            <a:endParaRPr lang="zh-CN" altLang="en-US" sz="675">
              <a:solidFill>
                <a:srgbClr val="898989"/>
              </a:solidFill>
            </a:endParaRPr>
          </a:p>
        </p:txBody>
      </p:sp>
      <p:sp>
        <p:nvSpPr>
          <p:cNvPr id="1049353" name="页脚占位符 1049352"/>
          <p:cNvSpPr>
            <a:spLocks noGrp="1"/>
          </p:cNvSpPr>
          <p:nvPr>
            <p:ph type="ftr" sz="quarter" idx="3"/>
          </p:nvPr>
        </p:nvSpPr>
        <p:spPr>
          <a:xfrm>
            <a:off x="2265403" y="4754562"/>
            <a:ext cx="2308146" cy="273050"/>
          </a:xfrm>
          <a:prstGeom prst="rect">
            <a:avLst/>
          </a:prstGeom>
          <a:noFill/>
          <a:ln>
            <a:noFill/>
          </a:ln>
        </p:spPr>
        <p:txBody>
          <a:bodyPr vert="horz" lIns="96420" tIns="48210" rIns="96420" bIns="48210" anchor="ctr"/>
          <a:lstStyle>
            <a:lvl1pPr marL="0" indent="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1pPr>
            <a:lvl2pPr marL="255270" indent="8636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2pPr>
            <a:lvl3pPr marL="510540" indent="173355"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3pPr>
            <a:lvl4pPr marL="767080" indent="25908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4pPr>
            <a:lvl5pPr marL="1022350" indent="34544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5pPr>
          </a:lstStyle>
          <a:p>
            <a:pPr lvl="0" algn="ctr"/>
            <a:endParaRPr lang="zh-CN" altLang="en-US" sz="675">
              <a:solidFill>
                <a:srgbClr val="898989"/>
              </a:solidFill>
            </a:endParaRPr>
          </a:p>
        </p:txBody>
      </p:sp>
      <p:sp>
        <p:nvSpPr>
          <p:cNvPr id="1049354" name="灯片编号占位符 1049353"/>
          <p:cNvSpPr>
            <a:spLocks noGrp="1"/>
          </p:cNvSpPr>
          <p:nvPr>
            <p:ph type="sldNum" sz="quarter" idx="4"/>
          </p:nvPr>
        </p:nvSpPr>
        <p:spPr>
          <a:xfrm>
            <a:off x="4830008" y="4754562"/>
            <a:ext cx="1538764" cy="273050"/>
          </a:xfrm>
          <a:prstGeom prst="rect">
            <a:avLst/>
          </a:prstGeom>
          <a:noFill/>
          <a:ln>
            <a:noFill/>
          </a:ln>
        </p:spPr>
        <p:txBody>
          <a:bodyPr vert="horz" lIns="96420" tIns="48210" rIns="96420" bIns="48210" anchor="ctr"/>
          <a:lstStyle>
            <a:lvl1pPr marL="0" indent="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1pPr>
            <a:lvl2pPr marL="255270" indent="8636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2pPr>
            <a:lvl3pPr marL="510540" indent="173355"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3pPr>
            <a:lvl4pPr marL="767080" indent="25908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4pPr>
            <a:lvl5pPr marL="1022350" indent="34544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5pPr>
          </a:lstStyle>
          <a:p>
            <a:pPr lvl="0" algn="r"/>
            <a:fld id="{566ABCEB-ACFC-4714-9973-3DA970169C29}" type="slidenum">
              <a:rPr lang="zh-CN" altLang="en-US" sz="675">
                <a:solidFill>
                  <a:srgbClr val="898989"/>
                </a:solidFill>
              </a:rPr>
              <a:t>‹#›</a:t>
            </a:fld>
            <a:endParaRPr lang="zh-CN" altLang="en-US" sz="675">
              <a:solidFill>
                <a:srgbClr val="898989"/>
              </a:solidFil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cSld>
    <p:bg>
      <p:bgPr>
        <a:solidFill>
          <a:schemeClr val="lt1"/>
        </a:solidFill>
        <a:effectLst/>
      </p:bgPr>
    </p:bg>
    <p:spTree>
      <p:nvGrpSpPr>
        <p:cNvPr id="1" name=""/>
        <p:cNvGrpSpPr/>
        <p:nvPr/>
      </p:nvGrpSpPr>
      <p:grpSpPr>
        <a:xfrm>
          <a:off x="0" y="0"/>
          <a:ext cx="0" cy="0"/>
          <a:chOff x="0" y="0"/>
          <a:chExt cx="0" cy="0"/>
        </a:xfrm>
      </p:grpSpPr>
      <p:sp>
        <p:nvSpPr>
          <p:cNvPr id="1049357" name="日期占位符 1049356"/>
          <p:cNvSpPr>
            <a:spLocks noGrp="1"/>
          </p:cNvSpPr>
          <p:nvPr>
            <p:ph type="dt" sz="half" idx="2"/>
          </p:nvPr>
        </p:nvSpPr>
        <p:spPr>
          <a:xfrm>
            <a:off x="470178" y="4754562"/>
            <a:ext cx="1538764" cy="273050"/>
          </a:xfrm>
          <a:prstGeom prst="rect">
            <a:avLst/>
          </a:prstGeom>
          <a:noFill/>
          <a:ln>
            <a:noFill/>
          </a:ln>
        </p:spPr>
        <p:txBody>
          <a:bodyPr vert="horz" lIns="96420" tIns="48210" rIns="96420" bIns="48210" anchor="ctr"/>
          <a:lstStyle>
            <a:lvl1pPr marL="0" indent="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1pPr>
            <a:lvl2pPr marL="255270" indent="8636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2pPr>
            <a:lvl3pPr marL="510540" indent="173355"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3pPr>
            <a:lvl4pPr marL="767080" indent="25908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4pPr>
            <a:lvl5pPr marL="1022350" indent="34544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5pPr>
          </a:lstStyle>
          <a:p>
            <a:pPr lvl="0"/>
            <a:fld id="{566ABCEB-ACFC-4714-9973-3DA970169C29}" type="datetime1">
              <a:rPr lang="zh-CN" altLang="en-US" sz="675">
                <a:solidFill>
                  <a:srgbClr val="898989"/>
                </a:solidFill>
              </a:rPr>
              <a:t>2023/9/27</a:t>
            </a:fld>
            <a:endParaRPr lang="zh-CN" altLang="en-US" sz="675">
              <a:solidFill>
                <a:srgbClr val="898989"/>
              </a:solidFill>
            </a:endParaRPr>
          </a:p>
        </p:txBody>
      </p:sp>
      <p:sp>
        <p:nvSpPr>
          <p:cNvPr id="1049358" name="页脚占位符 1049357"/>
          <p:cNvSpPr>
            <a:spLocks noGrp="1"/>
          </p:cNvSpPr>
          <p:nvPr>
            <p:ph type="ftr" sz="quarter" idx="3"/>
          </p:nvPr>
        </p:nvSpPr>
        <p:spPr>
          <a:xfrm>
            <a:off x="2265403" y="4754562"/>
            <a:ext cx="2308146" cy="273050"/>
          </a:xfrm>
          <a:prstGeom prst="rect">
            <a:avLst/>
          </a:prstGeom>
          <a:noFill/>
          <a:ln>
            <a:noFill/>
          </a:ln>
        </p:spPr>
        <p:txBody>
          <a:bodyPr vert="horz" lIns="96420" tIns="48210" rIns="96420" bIns="48210" anchor="ctr"/>
          <a:lstStyle>
            <a:lvl1pPr marL="0" indent="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1pPr>
            <a:lvl2pPr marL="255270" indent="8636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2pPr>
            <a:lvl3pPr marL="510540" indent="173355"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3pPr>
            <a:lvl4pPr marL="767080" indent="25908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4pPr>
            <a:lvl5pPr marL="1022350" indent="34544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5pPr>
          </a:lstStyle>
          <a:p>
            <a:pPr lvl="0" algn="ctr"/>
            <a:endParaRPr lang="zh-CN" altLang="en-US" sz="675">
              <a:solidFill>
                <a:srgbClr val="898989"/>
              </a:solidFill>
            </a:endParaRPr>
          </a:p>
        </p:txBody>
      </p:sp>
      <p:sp>
        <p:nvSpPr>
          <p:cNvPr id="1049359" name="灯片编号占位符 1049358"/>
          <p:cNvSpPr>
            <a:spLocks noGrp="1"/>
          </p:cNvSpPr>
          <p:nvPr>
            <p:ph type="sldNum" sz="quarter" idx="4"/>
          </p:nvPr>
        </p:nvSpPr>
        <p:spPr>
          <a:xfrm>
            <a:off x="4830008" y="4754562"/>
            <a:ext cx="1538764" cy="273050"/>
          </a:xfrm>
          <a:prstGeom prst="rect">
            <a:avLst/>
          </a:prstGeom>
          <a:noFill/>
          <a:ln>
            <a:noFill/>
          </a:ln>
        </p:spPr>
        <p:txBody>
          <a:bodyPr vert="horz" lIns="96420" tIns="48210" rIns="96420" bIns="48210" anchor="ctr"/>
          <a:lstStyle>
            <a:lvl1pPr marL="0" indent="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1pPr>
            <a:lvl2pPr marL="255270" indent="8636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2pPr>
            <a:lvl3pPr marL="510540" indent="173355"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3pPr>
            <a:lvl4pPr marL="767080" indent="25908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4pPr>
            <a:lvl5pPr marL="1022350" indent="34544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5pPr>
          </a:lstStyle>
          <a:p>
            <a:pPr lvl="0" algn="r"/>
            <a:fld id="{566ABCEB-ACFC-4714-9973-3DA970169C29}" type="slidenum">
              <a:rPr lang="zh-CN" altLang="en-US" sz="675">
                <a:solidFill>
                  <a:srgbClr val="898989"/>
                </a:solidFill>
              </a:rPr>
              <a:t>‹#›</a:t>
            </a:fld>
            <a:endParaRPr lang="zh-CN" altLang="en-US" sz="675">
              <a:solidFill>
                <a:srgbClr val="898989"/>
              </a:solidFill>
            </a:endParaRPr>
          </a:p>
        </p:txBody>
      </p:sp>
      <p:sp>
        <p:nvSpPr>
          <p:cNvPr id="1049362" name="文本占位符 3"/>
          <p:cNvSpPr>
            <a:spLocks noGrp="1"/>
          </p:cNvSpPr>
          <p:nvPr>
            <p:ph type="body" sz="half" idx="12"/>
          </p:nvPr>
        </p:nvSpPr>
        <p:spPr>
          <a:xfrm>
            <a:off x="471073" y="1538771"/>
            <a:ext cx="2205739" cy="2850751"/>
          </a:xfrm>
        </p:spPr>
        <p:txBody>
          <a:bodyPr/>
          <a:lstStyle>
            <a:lvl1pPr marL="0" indent="0">
              <a:buNone/>
              <a:defRPr sz="900"/>
            </a:lvl1pPr>
            <a:lvl2pPr marL="255905" indent="0">
              <a:buNone/>
              <a:defRPr sz="795"/>
            </a:lvl2pPr>
            <a:lvl3pPr marL="511175" indent="0">
              <a:buNone/>
              <a:defRPr sz="690"/>
            </a:lvl3pPr>
            <a:lvl4pPr marL="767080" indent="0">
              <a:buNone/>
              <a:defRPr sz="585"/>
            </a:lvl4pPr>
            <a:lvl5pPr marL="1022985" indent="0">
              <a:buNone/>
              <a:defRPr sz="585"/>
            </a:lvl5pPr>
            <a:lvl6pPr marL="1278255" indent="0">
              <a:buNone/>
              <a:defRPr sz="585"/>
            </a:lvl6pPr>
            <a:lvl7pPr marL="1534160" indent="0">
              <a:buNone/>
              <a:defRPr sz="585"/>
            </a:lvl7pPr>
            <a:lvl8pPr marL="1790065" indent="0">
              <a:buNone/>
              <a:defRPr sz="585"/>
            </a:lvl8pPr>
            <a:lvl9pPr marL="2045335" indent="0">
              <a:buNone/>
              <a:defRPr sz="585"/>
            </a:lvl9pPr>
          </a:lstStyle>
          <a:p>
            <a:pPr lvl="0"/>
            <a:r>
              <a:rPr lang="zh-CN" altLang="en-US"/>
              <a:t>单击此处编辑母版文本样式</a:t>
            </a:r>
          </a:p>
        </p:txBody>
      </p:sp>
      <p:sp>
        <p:nvSpPr>
          <p:cNvPr id="1049361" name="内容占位符 2"/>
          <p:cNvSpPr>
            <a:spLocks noGrp="1"/>
          </p:cNvSpPr>
          <p:nvPr>
            <p:ph idx="1"/>
          </p:nvPr>
        </p:nvSpPr>
        <p:spPr>
          <a:xfrm>
            <a:off x="2907445" y="738520"/>
            <a:ext cx="3462218" cy="3645065"/>
          </a:xfrm>
        </p:spPr>
        <p:txBody>
          <a:bodyPr/>
          <a:lstStyle>
            <a:lvl1pPr>
              <a:defRPr sz="1805"/>
            </a:lvl1pPr>
            <a:lvl2pPr>
              <a:defRPr sz="1590"/>
            </a:lvl2pPr>
            <a:lvl3pPr>
              <a:defRPr sz="1325"/>
            </a:lvl3pPr>
            <a:lvl4pPr>
              <a:defRPr sz="1115"/>
            </a:lvl4pPr>
            <a:lvl5pPr>
              <a:defRPr sz="1115"/>
            </a:lvl5pPr>
            <a:lvl6pPr>
              <a:defRPr sz="1115"/>
            </a:lvl6pPr>
            <a:lvl7pPr>
              <a:defRPr sz="1115"/>
            </a:lvl7pPr>
            <a:lvl8pPr>
              <a:defRPr sz="1115"/>
            </a:lvl8pPr>
            <a:lvl9pPr>
              <a:defRPr sz="1115"/>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49360" name="标题 1"/>
          <p:cNvSpPr>
            <a:spLocks noGrp="1"/>
          </p:cNvSpPr>
          <p:nvPr>
            <p:ph type="title"/>
          </p:nvPr>
        </p:nvSpPr>
        <p:spPr>
          <a:xfrm>
            <a:off x="471073" y="341948"/>
            <a:ext cx="2205739" cy="1196816"/>
          </a:xfrm>
        </p:spPr>
        <p:txBody>
          <a:bodyPr anchor="b"/>
          <a:lstStyle>
            <a:lvl1pPr>
              <a:defRPr sz="1805"/>
            </a:lvl1pPr>
          </a:lstStyle>
          <a:p>
            <a:r>
              <a:rPr lang="zh-CN" altLang="en-US"/>
              <a:t>单击此处编辑母版标题样式</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cSld>
    <p:bg>
      <p:bgPr>
        <a:solidFill>
          <a:schemeClr val="lt1"/>
        </a:solidFill>
        <a:effectLst/>
      </p:bgPr>
    </p:bg>
    <p:spTree>
      <p:nvGrpSpPr>
        <p:cNvPr id="1" name=""/>
        <p:cNvGrpSpPr/>
        <p:nvPr/>
      </p:nvGrpSpPr>
      <p:grpSpPr>
        <a:xfrm>
          <a:off x="0" y="0"/>
          <a:ext cx="0" cy="0"/>
          <a:chOff x="0" y="0"/>
          <a:chExt cx="0" cy="0"/>
        </a:xfrm>
      </p:grpSpPr>
      <p:sp>
        <p:nvSpPr>
          <p:cNvPr id="1049365" name="日期占位符 1049364"/>
          <p:cNvSpPr>
            <a:spLocks noGrp="1"/>
          </p:cNvSpPr>
          <p:nvPr>
            <p:ph type="dt" sz="half" idx="2"/>
          </p:nvPr>
        </p:nvSpPr>
        <p:spPr>
          <a:xfrm>
            <a:off x="470178" y="4754562"/>
            <a:ext cx="1538764" cy="273050"/>
          </a:xfrm>
          <a:prstGeom prst="rect">
            <a:avLst/>
          </a:prstGeom>
          <a:noFill/>
          <a:ln>
            <a:noFill/>
          </a:ln>
        </p:spPr>
        <p:txBody>
          <a:bodyPr vert="horz" lIns="96420" tIns="48210" rIns="96420" bIns="48210" anchor="ctr"/>
          <a:lstStyle>
            <a:lvl1pPr marL="0" indent="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1pPr>
            <a:lvl2pPr marL="255270" indent="8636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2pPr>
            <a:lvl3pPr marL="510540" indent="173355"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3pPr>
            <a:lvl4pPr marL="767080" indent="25908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4pPr>
            <a:lvl5pPr marL="1022350" indent="34544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5pPr>
          </a:lstStyle>
          <a:p>
            <a:pPr lvl="0"/>
            <a:fld id="{566ABCEB-ACFC-4714-9973-3DA970169C29}" type="datetime1">
              <a:rPr lang="zh-CN" altLang="en-US" sz="675">
                <a:solidFill>
                  <a:srgbClr val="898989"/>
                </a:solidFill>
              </a:rPr>
              <a:t>2023/9/27</a:t>
            </a:fld>
            <a:endParaRPr lang="zh-CN" altLang="en-US" sz="675">
              <a:solidFill>
                <a:srgbClr val="898989"/>
              </a:solidFill>
            </a:endParaRPr>
          </a:p>
        </p:txBody>
      </p:sp>
      <p:sp>
        <p:nvSpPr>
          <p:cNvPr id="1049366" name="页脚占位符 1049365"/>
          <p:cNvSpPr>
            <a:spLocks noGrp="1"/>
          </p:cNvSpPr>
          <p:nvPr>
            <p:ph type="ftr" sz="quarter" idx="3"/>
          </p:nvPr>
        </p:nvSpPr>
        <p:spPr>
          <a:xfrm>
            <a:off x="2265403" y="4754562"/>
            <a:ext cx="2308146" cy="273050"/>
          </a:xfrm>
          <a:prstGeom prst="rect">
            <a:avLst/>
          </a:prstGeom>
          <a:noFill/>
          <a:ln>
            <a:noFill/>
          </a:ln>
        </p:spPr>
        <p:txBody>
          <a:bodyPr vert="horz" lIns="96420" tIns="48210" rIns="96420" bIns="48210" anchor="ctr"/>
          <a:lstStyle>
            <a:lvl1pPr marL="0" indent="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1pPr>
            <a:lvl2pPr marL="255270" indent="8636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2pPr>
            <a:lvl3pPr marL="510540" indent="173355"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3pPr>
            <a:lvl4pPr marL="767080" indent="25908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4pPr>
            <a:lvl5pPr marL="1022350" indent="34544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5pPr>
          </a:lstStyle>
          <a:p>
            <a:pPr lvl="0" algn="ctr"/>
            <a:endParaRPr lang="zh-CN" altLang="en-US" sz="675">
              <a:solidFill>
                <a:srgbClr val="898989"/>
              </a:solidFill>
            </a:endParaRPr>
          </a:p>
        </p:txBody>
      </p:sp>
      <p:sp>
        <p:nvSpPr>
          <p:cNvPr id="1049367" name="灯片编号占位符 1049366"/>
          <p:cNvSpPr>
            <a:spLocks noGrp="1"/>
          </p:cNvSpPr>
          <p:nvPr>
            <p:ph type="sldNum" sz="quarter" idx="4"/>
          </p:nvPr>
        </p:nvSpPr>
        <p:spPr>
          <a:xfrm>
            <a:off x="4830008" y="4754562"/>
            <a:ext cx="1538764" cy="273050"/>
          </a:xfrm>
          <a:prstGeom prst="rect">
            <a:avLst/>
          </a:prstGeom>
          <a:noFill/>
          <a:ln>
            <a:noFill/>
          </a:ln>
        </p:spPr>
        <p:txBody>
          <a:bodyPr vert="horz" lIns="96420" tIns="48210" rIns="96420" bIns="48210" anchor="ctr"/>
          <a:lstStyle>
            <a:lvl1pPr marL="0" indent="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1pPr>
            <a:lvl2pPr marL="255270" indent="8636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2pPr>
            <a:lvl3pPr marL="510540" indent="173355"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3pPr>
            <a:lvl4pPr marL="767080" indent="25908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4pPr>
            <a:lvl5pPr marL="1022350" indent="34544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5pPr>
          </a:lstStyle>
          <a:p>
            <a:pPr lvl="0" algn="r"/>
            <a:fld id="{566ABCEB-ACFC-4714-9973-3DA970169C29}" type="slidenum">
              <a:rPr lang="zh-CN" altLang="en-US" sz="675">
                <a:solidFill>
                  <a:srgbClr val="898989"/>
                </a:solidFill>
              </a:rPr>
              <a:t>‹#›</a:t>
            </a:fld>
            <a:endParaRPr lang="zh-CN" altLang="en-US" sz="675">
              <a:solidFill>
                <a:srgbClr val="898989"/>
              </a:solidFill>
            </a:endParaRPr>
          </a:p>
        </p:txBody>
      </p:sp>
      <p:sp>
        <p:nvSpPr>
          <p:cNvPr id="1049370" name="文本占位符 3"/>
          <p:cNvSpPr>
            <a:spLocks noGrp="1"/>
          </p:cNvSpPr>
          <p:nvPr>
            <p:ph type="body" sz="half" idx="12"/>
          </p:nvPr>
        </p:nvSpPr>
        <p:spPr>
          <a:xfrm>
            <a:off x="471073" y="1538771"/>
            <a:ext cx="2205739" cy="2850751"/>
          </a:xfrm>
        </p:spPr>
        <p:txBody>
          <a:bodyPr/>
          <a:lstStyle>
            <a:lvl1pPr marL="0" indent="0">
              <a:buNone/>
              <a:defRPr sz="900"/>
            </a:lvl1pPr>
            <a:lvl2pPr marL="255905" indent="0">
              <a:buNone/>
              <a:defRPr sz="795"/>
            </a:lvl2pPr>
            <a:lvl3pPr marL="511175" indent="0">
              <a:buNone/>
              <a:defRPr sz="690"/>
            </a:lvl3pPr>
            <a:lvl4pPr marL="767080" indent="0">
              <a:buNone/>
              <a:defRPr sz="585"/>
            </a:lvl4pPr>
            <a:lvl5pPr marL="1022985" indent="0">
              <a:buNone/>
              <a:defRPr sz="585"/>
            </a:lvl5pPr>
            <a:lvl6pPr marL="1278255" indent="0">
              <a:buNone/>
              <a:defRPr sz="585"/>
            </a:lvl6pPr>
            <a:lvl7pPr marL="1534160" indent="0">
              <a:buNone/>
              <a:defRPr sz="585"/>
            </a:lvl7pPr>
            <a:lvl8pPr marL="1790065" indent="0">
              <a:buNone/>
              <a:defRPr sz="585"/>
            </a:lvl8pPr>
            <a:lvl9pPr marL="2045335" indent="0">
              <a:buNone/>
              <a:defRPr sz="585"/>
            </a:lvl9pPr>
          </a:lstStyle>
          <a:p>
            <a:pPr lvl="0"/>
            <a:r>
              <a:rPr lang="zh-CN" altLang="en-US"/>
              <a:t>单击此处编辑母版文本样式</a:t>
            </a:r>
          </a:p>
        </p:txBody>
      </p:sp>
      <p:sp>
        <p:nvSpPr>
          <p:cNvPr id="1049369" name="图片占位符 2"/>
          <p:cNvSpPr>
            <a:spLocks noGrp="1"/>
          </p:cNvSpPr>
          <p:nvPr>
            <p:ph type="pic" idx="1"/>
          </p:nvPr>
        </p:nvSpPr>
        <p:spPr>
          <a:xfrm>
            <a:off x="2907445" y="738520"/>
            <a:ext cx="3462218" cy="3645065"/>
          </a:xfrm>
        </p:spPr>
        <p:txBody>
          <a:bodyPr vert="horz" wrap="square" lIns="96420" tIns="48210" rIns="96420" bIns="48210" numCol="1" rtlCol="0" anchor="t" anchorCtr="0" compatLnSpc="1">
            <a:normAutofit/>
          </a:bodyPr>
          <a:lstStyle>
            <a:lvl1pPr marL="0" indent="0">
              <a:buNone/>
              <a:defRPr sz="1805"/>
            </a:lvl1pPr>
            <a:lvl2pPr marL="255905" indent="0">
              <a:buNone/>
              <a:defRPr sz="1590"/>
            </a:lvl2pPr>
            <a:lvl3pPr marL="511175" indent="0">
              <a:buNone/>
              <a:defRPr sz="1325"/>
            </a:lvl3pPr>
            <a:lvl4pPr marL="767080" indent="0">
              <a:buNone/>
              <a:defRPr sz="1115"/>
            </a:lvl4pPr>
            <a:lvl5pPr marL="1022985" indent="0">
              <a:buNone/>
              <a:defRPr sz="1115"/>
            </a:lvl5pPr>
            <a:lvl6pPr marL="1278255" indent="0">
              <a:buNone/>
              <a:defRPr sz="1115"/>
            </a:lvl6pPr>
            <a:lvl7pPr marL="1534160" indent="0">
              <a:buNone/>
              <a:defRPr sz="1115"/>
            </a:lvl7pPr>
            <a:lvl8pPr marL="1790065" indent="0">
              <a:buNone/>
              <a:defRPr sz="1115"/>
            </a:lvl8pPr>
            <a:lvl9pPr marL="2045335" indent="0">
              <a:buNone/>
              <a:defRPr sz="1115"/>
            </a:lvl9pPr>
          </a:lstStyle>
          <a:p>
            <a:pPr marL="0" marR="0" lvl="0" indent="0" algn="l" defTabSz="510540" rtl="0" eaLnBrk="0" fontAlgn="base" latinLnBrk="0" hangingPunct="0">
              <a:lnSpc>
                <a:spcPct val="90000"/>
              </a:lnSpc>
              <a:spcBef>
                <a:spcPts val="560"/>
              </a:spcBef>
              <a:spcAft>
                <a:spcPct val="0"/>
              </a:spcAft>
              <a:buClrTx/>
              <a:buSzTx/>
              <a:buFont typeface="Arial" panose="020B0604020202020204" pitchFamily="34" charset="0"/>
              <a:buNone/>
            </a:pPr>
            <a:endParaRPr kumimoji="0" lang="zh-CN" altLang="en-US" sz="1805" b="0" i="0" u="none" strike="noStrike" kern="1200" cap="none" spc="0" normalizeH="0" baseline="0" noProof="0">
              <a:ln>
                <a:noFill/>
              </a:ln>
              <a:solidFill>
                <a:schemeClr val="tx1"/>
              </a:solidFill>
              <a:effectLst/>
              <a:uLnTx/>
              <a:uFillTx/>
              <a:latin typeface="+mn-lt"/>
              <a:ea typeface="+mn-ea"/>
              <a:cs typeface="+mn-cs"/>
            </a:endParaRPr>
          </a:p>
        </p:txBody>
      </p:sp>
      <p:sp>
        <p:nvSpPr>
          <p:cNvPr id="1049368" name="标题 1"/>
          <p:cNvSpPr>
            <a:spLocks noGrp="1"/>
          </p:cNvSpPr>
          <p:nvPr>
            <p:ph type="title"/>
          </p:nvPr>
        </p:nvSpPr>
        <p:spPr>
          <a:xfrm>
            <a:off x="471073" y="341948"/>
            <a:ext cx="2205739" cy="1196816"/>
          </a:xfrm>
        </p:spPr>
        <p:txBody>
          <a:bodyPr anchor="b"/>
          <a:lstStyle>
            <a:lvl1pPr>
              <a:defRPr sz="1805"/>
            </a:lvl1pPr>
          </a:lstStyle>
          <a:p>
            <a:r>
              <a:rPr lang="zh-CN" altLang="en-US"/>
              <a:t>单击此处编辑母版标题样式</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cSld>
    <p:bg>
      <p:bgPr>
        <a:solidFill>
          <a:srgbClr val="F2F2F2"/>
        </a:solidFill>
        <a:effectLst/>
      </p:bgPr>
    </p:bg>
    <p:spTree>
      <p:nvGrpSpPr>
        <p:cNvPr id="1" name=""/>
        <p:cNvGrpSpPr/>
        <p:nvPr/>
      </p:nvGrpSpPr>
      <p:grpSpPr>
        <a:xfrm>
          <a:off x="0" y="0"/>
          <a:ext cx="0" cy="0"/>
          <a:chOff x="0" y="0"/>
          <a:chExt cx="0" cy="0"/>
        </a:xfrm>
      </p:grpSpPr>
      <p:pic>
        <p:nvPicPr>
          <p:cNvPr id="2097260" name="图片 2097259"/>
          <p:cNvPicPr/>
          <p:nvPr/>
        </p:nvPicPr>
        <p:blipFill>
          <a:blip r:embed="rId2" cstate="print"/>
          <a:srcRect/>
          <a:stretch>
            <a:fillRect/>
          </a:stretch>
        </p:blipFill>
        <p:spPr>
          <a:xfrm>
            <a:off x="0" y="0"/>
            <a:ext cx="6838950" cy="787400"/>
          </a:xfrm>
          <a:prstGeom prst="rect">
            <a:avLst/>
          </a:prstGeom>
          <a:noFill/>
          <a:ln>
            <a:noFill/>
          </a:ln>
        </p:spPr>
      </p:pic>
      <p:sp>
        <p:nvSpPr>
          <p:cNvPr id="1049209" name="日期占位符 1049208"/>
          <p:cNvSpPr>
            <a:spLocks noGrp="1"/>
          </p:cNvSpPr>
          <p:nvPr>
            <p:ph type="dt" sz="half" idx="2"/>
          </p:nvPr>
        </p:nvSpPr>
        <p:spPr>
          <a:xfrm>
            <a:off x="341948" y="4754562"/>
            <a:ext cx="1595755" cy="273050"/>
          </a:xfrm>
          <a:prstGeom prst="rect">
            <a:avLst/>
          </a:prstGeom>
          <a:noFill/>
          <a:ln>
            <a:noFill/>
          </a:ln>
        </p:spPr>
        <p:txBody>
          <a:bodyPr vert="horz" lIns="91440" tIns="45720" rIns="91440" bIns="45720" anchor="t"/>
          <a:lstStyle>
            <a:lvl1pPr marL="0" indent="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1pPr>
            <a:lvl2pPr marL="255270" indent="8636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2pPr>
            <a:lvl3pPr marL="510540" indent="173355"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3pPr>
            <a:lvl4pPr marL="767080" indent="25908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4pPr>
            <a:lvl5pPr marL="1022350" indent="34544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5pPr>
          </a:lstStyle>
          <a:p>
            <a:pPr lvl="0" eaLnBrk="1" latinLnBrk="1" hangingPunct="1"/>
            <a:endParaRPr lang="zh-CN" altLang="en-US"/>
          </a:p>
        </p:txBody>
      </p:sp>
      <p:sp>
        <p:nvSpPr>
          <p:cNvPr id="1049210" name="页脚占位符 1049209"/>
          <p:cNvSpPr>
            <a:spLocks noGrp="1"/>
          </p:cNvSpPr>
          <p:nvPr>
            <p:ph type="ftr" sz="quarter" idx="3"/>
          </p:nvPr>
        </p:nvSpPr>
        <p:spPr>
          <a:xfrm>
            <a:off x="2336642" y="4754562"/>
            <a:ext cx="2165668" cy="273050"/>
          </a:xfrm>
          <a:prstGeom prst="rect">
            <a:avLst/>
          </a:prstGeom>
          <a:noFill/>
          <a:ln>
            <a:noFill/>
          </a:ln>
        </p:spPr>
        <p:txBody>
          <a:bodyPr vert="horz" lIns="91440" tIns="45720" rIns="91440" bIns="45720" anchor="t"/>
          <a:lstStyle>
            <a:lvl1pPr marL="0" indent="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1pPr>
            <a:lvl2pPr marL="255270" indent="8636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2pPr>
            <a:lvl3pPr marL="510540" indent="173355"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3pPr>
            <a:lvl4pPr marL="767080" indent="25908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4pPr>
            <a:lvl5pPr marL="1022350" indent="34544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5pPr>
          </a:lstStyle>
          <a:p>
            <a:pPr lvl="0" eaLnBrk="1" latinLnBrk="1" hangingPunct="1"/>
            <a:endParaRPr lang="zh-CN" altLang="en-US"/>
          </a:p>
        </p:txBody>
      </p:sp>
      <p:sp>
        <p:nvSpPr>
          <p:cNvPr id="1049211" name="灯片编号占位符 1049210"/>
          <p:cNvSpPr>
            <a:spLocks noGrp="1"/>
          </p:cNvSpPr>
          <p:nvPr>
            <p:ph type="sldNum" sz="quarter" idx="4"/>
          </p:nvPr>
        </p:nvSpPr>
        <p:spPr>
          <a:xfrm>
            <a:off x="4901248" y="4754562"/>
            <a:ext cx="1595755" cy="273050"/>
          </a:xfrm>
          <a:prstGeom prst="rect">
            <a:avLst/>
          </a:prstGeom>
          <a:noFill/>
          <a:ln>
            <a:noFill/>
          </a:ln>
        </p:spPr>
        <p:txBody>
          <a:bodyPr vert="horz" lIns="91440" tIns="45720" rIns="91440" bIns="45720" anchor="t"/>
          <a:lstStyle>
            <a:lvl1pPr marL="0" indent="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1pPr>
            <a:lvl2pPr marL="255270" indent="8636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2pPr>
            <a:lvl3pPr marL="510540" indent="173355"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3pPr>
            <a:lvl4pPr marL="767080" indent="25908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4pPr>
            <a:lvl5pPr marL="1022350" indent="34544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5pPr>
          </a:lstStyle>
          <a:p>
            <a:pPr lvl="0" eaLnBrk="1" latinLnBrk="1" hangingPunct="1">
              <a:buNone/>
            </a:pPr>
            <a:fld id="{566ABCEB-ACFC-4714-9973-3DA970169C29}" type="slidenum">
              <a:rPr lang="zh-CN" altLang="en-US"/>
              <a:t>‹#›</a:t>
            </a:fld>
            <a:endParaRPr lang="zh-CN" altLang="en-US"/>
          </a:p>
        </p:txBody>
      </p:sp>
      <p:sp>
        <p:nvSpPr>
          <p:cNvPr id="1049213" name="内容占位符 2"/>
          <p:cNvSpPr>
            <a:spLocks noGrp="1"/>
          </p:cNvSpPr>
          <p:nvPr>
            <p:ph idx="1"/>
          </p:nvPr>
        </p:nvSpPr>
        <p:spPr>
          <a:xfrm>
            <a:off x="341984" y="1197007"/>
            <a:ext cx="6154806" cy="3385563"/>
          </a:xfrm>
          <a:prstGeom prst="rect">
            <a:avLst/>
          </a:prstGeo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1049212" name="标题 1"/>
          <p:cNvSpPr>
            <a:spLocks noGrp="1"/>
          </p:cNvSpPr>
          <p:nvPr>
            <p:ph type="title"/>
          </p:nvPr>
        </p:nvSpPr>
        <p:spPr>
          <a:xfrm>
            <a:off x="341984" y="205438"/>
            <a:ext cx="6154806" cy="855000"/>
          </a:xfrm>
          <a:prstGeom prst="rect">
            <a:avLst/>
          </a:prstGeom>
        </p:spPr>
        <p:txBody>
          <a:bodyPr/>
          <a:lstStyle/>
          <a:p>
            <a:r>
              <a:rPr lang="zh-CN" altLang="en-US" noProof="1"/>
              <a:t>单击此处编辑母版标题样式</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cSld>
    <p:bg>
      <p:bgPr>
        <a:solidFill>
          <a:schemeClr val="lt1"/>
        </a:solidFill>
        <a:effectLst/>
      </p:bgPr>
    </p:bg>
    <p:spTree>
      <p:nvGrpSpPr>
        <p:cNvPr id="1" name=""/>
        <p:cNvGrpSpPr/>
        <p:nvPr/>
      </p:nvGrpSpPr>
      <p:grpSpPr>
        <a:xfrm>
          <a:off x="0" y="0"/>
          <a:ext cx="0" cy="0"/>
          <a:chOff x="0" y="0"/>
          <a:chExt cx="0" cy="0"/>
        </a:xfrm>
      </p:grpSpPr>
      <p:sp>
        <p:nvSpPr>
          <p:cNvPr id="1049373" name="日期占位符 1049372"/>
          <p:cNvSpPr>
            <a:spLocks noGrp="1"/>
          </p:cNvSpPr>
          <p:nvPr>
            <p:ph type="dt" sz="half" idx="2"/>
          </p:nvPr>
        </p:nvSpPr>
        <p:spPr>
          <a:xfrm>
            <a:off x="470178" y="4754562"/>
            <a:ext cx="1538764" cy="273050"/>
          </a:xfrm>
          <a:prstGeom prst="rect">
            <a:avLst/>
          </a:prstGeom>
          <a:noFill/>
          <a:ln>
            <a:noFill/>
          </a:ln>
        </p:spPr>
        <p:txBody>
          <a:bodyPr vert="horz" lIns="96420" tIns="48210" rIns="96420" bIns="48210" anchor="ctr"/>
          <a:lstStyle>
            <a:lvl1pPr marL="0" indent="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1pPr>
            <a:lvl2pPr marL="255270" indent="8636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2pPr>
            <a:lvl3pPr marL="510540" indent="173355"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3pPr>
            <a:lvl4pPr marL="767080" indent="25908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4pPr>
            <a:lvl5pPr marL="1022350" indent="34544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5pPr>
          </a:lstStyle>
          <a:p>
            <a:pPr lvl="0"/>
            <a:fld id="{566ABCEB-ACFC-4714-9973-3DA970169C29}" type="datetime1">
              <a:rPr lang="zh-CN" altLang="en-US" sz="675">
                <a:solidFill>
                  <a:srgbClr val="898989"/>
                </a:solidFill>
              </a:rPr>
              <a:t>2023/9/27</a:t>
            </a:fld>
            <a:endParaRPr lang="zh-CN" altLang="en-US" sz="675">
              <a:solidFill>
                <a:srgbClr val="898989"/>
              </a:solidFill>
            </a:endParaRPr>
          </a:p>
        </p:txBody>
      </p:sp>
      <p:sp>
        <p:nvSpPr>
          <p:cNvPr id="1049374" name="页脚占位符 1049373"/>
          <p:cNvSpPr>
            <a:spLocks noGrp="1"/>
          </p:cNvSpPr>
          <p:nvPr>
            <p:ph type="ftr" sz="quarter" idx="3"/>
          </p:nvPr>
        </p:nvSpPr>
        <p:spPr>
          <a:xfrm>
            <a:off x="2265403" y="4754562"/>
            <a:ext cx="2308146" cy="273050"/>
          </a:xfrm>
          <a:prstGeom prst="rect">
            <a:avLst/>
          </a:prstGeom>
          <a:noFill/>
          <a:ln>
            <a:noFill/>
          </a:ln>
        </p:spPr>
        <p:txBody>
          <a:bodyPr vert="horz" lIns="96420" tIns="48210" rIns="96420" bIns="48210" anchor="ctr"/>
          <a:lstStyle>
            <a:lvl1pPr marL="0" indent="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1pPr>
            <a:lvl2pPr marL="255270" indent="8636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2pPr>
            <a:lvl3pPr marL="510540" indent="173355"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3pPr>
            <a:lvl4pPr marL="767080" indent="25908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4pPr>
            <a:lvl5pPr marL="1022350" indent="34544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5pPr>
          </a:lstStyle>
          <a:p>
            <a:pPr lvl="0" algn="ctr"/>
            <a:endParaRPr lang="zh-CN" altLang="en-US" sz="675">
              <a:solidFill>
                <a:srgbClr val="898989"/>
              </a:solidFill>
            </a:endParaRPr>
          </a:p>
        </p:txBody>
      </p:sp>
      <p:sp>
        <p:nvSpPr>
          <p:cNvPr id="1049375" name="灯片编号占位符 1049374"/>
          <p:cNvSpPr>
            <a:spLocks noGrp="1"/>
          </p:cNvSpPr>
          <p:nvPr>
            <p:ph type="sldNum" sz="quarter" idx="4"/>
          </p:nvPr>
        </p:nvSpPr>
        <p:spPr>
          <a:xfrm>
            <a:off x="4830008" y="4754562"/>
            <a:ext cx="1538764" cy="273050"/>
          </a:xfrm>
          <a:prstGeom prst="rect">
            <a:avLst/>
          </a:prstGeom>
          <a:noFill/>
          <a:ln>
            <a:noFill/>
          </a:ln>
        </p:spPr>
        <p:txBody>
          <a:bodyPr vert="horz" lIns="96420" tIns="48210" rIns="96420" bIns="48210" anchor="ctr"/>
          <a:lstStyle>
            <a:lvl1pPr marL="0" indent="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1pPr>
            <a:lvl2pPr marL="255270" indent="8636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2pPr>
            <a:lvl3pPr marL="510540" indent="173355"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3pPr>
            <a:lvl4pPr marL="767080" indent="25908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4pPr>
            <a:lvl5pPr marL="1022350" indent="34544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5pPr>
          </a:lstStyle>
          <a:p>
            <a:pPr lvl="0" algn="r"/>
            <a:fld id="{566ABCEB-ACFC-4714-9973-3DA970169C29}" type="slidenum">
              <a:rPr lang="zh-CN" altLang="en-US" sz="675">
                <a:solidFill>
                  <a:srgbClr val="898989"/>
                </a:solidFill>
              </a:rPr>
              <a:t>‹#›</a:t>
            </a:fld>
            <a:endParaRPr lang="zh-CN" altLang="en-US" sz="675">
              <a:solidFill>
                <a:srgbClr val="898989"/>
              </a:solidFill>
            </a:endParaRPr>
          </a:p>
        </p:txBody>
      </p:sp>
      <p:sp>
        <p:nvSpPr>
          <p:cNvPr id="1049377"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49376" name="标题 1"/>
          <p:cNvSpPr>
            <a:spLocks noGrp="1"/>
          </p:cNvSpPr>
          <p:nvPr>
            <p:ph type="title"/>
          </p:nvPr>
        </p:nvSpPr>
        <p:spPr/>
        <p:txBody>
          <a:bodyPr/>
          <a:lstStyle/>
          <a:p>
            <a:r>
              <a:rPr lang="zh-CN" altLang="en-US"/>
              <a:t>单击此处编辑母版标题样式</a:t>
            </a: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cSld>
    <p:bg>
      <p:bgPr>
        <a:solidFill>
          <a:schemeClr val="lt1"/>
        </a:solidFill>
        <a:effectLst/>
      </p:bgPr>
    </p:bg>
    <p:spTree>
      <p:nvGrpSpPr>
        <p:cNvPr id="1" name=""/>
        <p:cNvGrpSpPr/>
        <p:nvPr/>
      </p:nvGrpSpPr>
      <p:grpSpPr>
        <a:xfrm>
          <a:off x="0" y="0"/>
          <a:ext cx="0" cy="0"/>
          <a:chOff x="0" y="0"/>
          <a:chExt cx="0" cy="0"/>
        </a:xfrm>
      </p:grpSpPr>
      <p:sp>
        <p:nvSpPr>
          <p:cNvPr id="1049380" name="日期占位符 1049379"/>
          <p:cNvSpPr>
            <a:spLocks noGrp="1"/>
          </p:cNvSpPr>
          <p:nvPr>
            <p:ph type="dt" sz="half" idx="2"/>
          </p:nvPr>
        </p:nvSpPr>
        <p:spPr>
          <a:xfrm>
            <a:off x="470178" y="4754562"/>
            <a:ext cx="1538764" cy="273050"/>
          </a:xfrm>
          <a:prstGeom prst="rect">
            <a:avLst/>
          </a:prstGeom>
          <a:noFill/>
          <a:ln>
            <a:noFill/>
          </a:ln>
        </p:spPr>
        <p:txBody>
          <a:bodyPr vert="horz" lIns="96420" tIns="48210" rIns="96420" bIns="48210" anchor="ctr"/>
          <a:lstStyle>
            <a:lvl1pPr marL="0" indent="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1pPr>
            <a:lvl2pPr marL="255270" indent="8636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2pPr>
            <a:lvl3pPr marL="510540" indent="173355"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3pPr>
            <a:lvl4pPr marL="767080" indent="25908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4pPr>
            <a:lvl5pPr marL="1022350" indent="34544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5pPr>
          </a:lstStyle>
          <a:p>
            <a:pPr lvl="0"/>
            <a:fld id="{566ABCEB-ACFC-4714-9973-3DA970169C29}" type="datetime1">
              <a:rPr lang="zh-CN" altLang="en-US" sz="675">
                <a:solidFill>
                  <a:srgbClr val="898989"/>
                </a:solidFill>
              </a:rPr>
              <a:t>2023/9/27</a:t>
            </a:fld>
            <a:endParaRPr lang="zh-CN" altLang="en-US" sz="675">
              <a:solidFill>
                <a:srgbClr val="898989"/>
              </a:solidFill>
            </a:endParaRPr>
          </a:p>
        </p:txBody>
      </p:sp>
      <p:sp>
        <p:nvSpPr>
          <p:cNvPr id="1049381" name="页脚占位符 1049380"/>
          <p:cNvSpPr>
            <a:spLocks noGrp="1"/>
          </p:cNvSpPr>
          <p:nvPr>
            <p:ph type="ftr" sz="quarter" idx="3"/>
          </p:nvPr>
        </p:nvSpPr>
        <p:spPr>
          <a:xfrm>
            <a:off x="2265403" y="4754562"/>
            <a:ext cx="2308146" cy="273050"/>
          </a:xfrm>
          <a:prstGeom prst="rect">
            <a:avLst/>
          </a:prstGeom>
          <a:noFill/>
          <a:ln>
            <a:noFill/>
          </a:ln>
        </p:spPr>
        <p:txBody>
          <a:bodyPr vert="horz" lIns="96420" tIns="48210" rIns="96420" bIns="48210" anchor="ctr"/>
          <a:lstStyle>
            <a:lvl1pPr marL="0" indent="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1pPr>
            <a:lvl2pPr marL="255270" indent="8636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2pPr>
            <a:lvl3pPr marL="510540" indent="173355"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3pPr>
            <a:lvl4pPr marL="767080" indent="25908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4pPr>
            <a:lvl5pPr marL="1022350" indent="34544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5pPr>
          </a:lstStyle>
          <a:p>
            <a:pPr lvl="0" algn="ctr"/>
            <a:endParaRPr lang="zh-CN" altLang="en-US" sz="675">
              <a:solidFill>
                <a:srgbClr val="898989"/>
              </a:solidFill>
            </a:endParaRPr>
          </a:p>
        </p:txBody>
      </p:sp>
      <p:sp>
        <p:nvSpPr>
          <p:cNvPr id="1049382" name="灯片编号占位符 1049381"/>
          <p:cNvSpPr>
            <a:spLocks noGrp="1"/>
          </p:cNvSpPr>
          <p:nvPr>
            <p:ph type="sldNum" sz="quarter" idx="4"/>
          </p:nvPr>
        </p:nvSpPr>
        <p:spPr>
          <a:xfrm>
            <a:off x="4830008" y="4754562"/>
            <a:ext cx="1538764" cy="273050"/>
          </a:xfrm>
          <a:prstGeom prst="rect">
            <a:avLst/>
          </a:prstGeom>
          <a:noFill/>
          <a:ln>
            <a:noFill/>
          </a:ln>
        </p:spPr>
        <p:txBody>
          <a:bodyPr vert="horz" lIns="96420" tIns="48210" rIns="96420" bIns="48210" anchor="ctr"/>
          <a:lstStyle>
            <a:lvl1pPr marL="0" indent="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1pPr>
            <a:lvl2pPr marL="255270" indent="8636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2pPr>
            <a:lvl3pPr marL="510540" indent="173355"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3pPr>
            <a:lvl4pPr marL="767080" indent="25908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4pPr>
            <a:lvl5pPr marL="1022350" indent="34544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5pPr>
          </a:lstStyle>
          <a:p>
            <a:pPr lvl="0" algn="r"/>
            <a:fld id="{566ABCEB-ACFC-4714-9973-3DA970169C29}" type="slidenum">
              <a:rPr lang="zh-CN" altLang="en-US" sz="675">
                <a:solidFill>
                  <a:srgbClr val="898989"/>
                </a:solidFill>
              </a:rPr>
              <a:t>‹#›</a:t>
            </a:fld>
            <a:endParaRPr lang="zh-CN" altLang="en-US" sz="675">
              <a:solidFill>
                <a:srgbClr val="898989"/>
              </a:solidFill>
            </a:endParaRPr>
          </a:p>
        </p:txBody>
      </p:sp>
      <p:sp>
        <p:nvSpPr>
          <p:cNvPr id="1049384" name="竖排文字占位符 2"/>
          <p:cNvSpPr>
            <a:spLocks noGrp="1"/>
          </p:cNvSpPr>
          <p:nvPr>
            <p:ph type="body" orient="vert" idx="1"/>
          </p:nvPr>
        </p:nvSpPr>
        <p:spPr>
          <a:xfrm>
            <a:off x="470181" y="273090"/>
            <a:ext cx="4338459" cy="4346771"/>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49383" name="竖排标题 1"/>
          <p:cNvSpPr>
            <a:spLocks noGrp="1"/>
          </p:cNvSpPr>
          <p:nvPr>
            <p:ph type="title" orient="vert"/>
          </p:nvPr>
        </p:nvSpPr>
        <p:spPr>
          <a:xfrm>
            <a:off x="4894125" y="273090"/>
            <a:ext cx="1474649" cy="4346771"/>
          </a:xfrm>
        </p:spPr>
        <p:txBody>
          <a:bodyPr vert="eaVert"/>
          <a:lstStyle/>
          <a:p>
            <a:r>
              <a:rPr lang="zh-CN" altLang="en-US"/>
              <a:t>单击此处编辑母版标题样式</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cSld name="13_1_">
    <p:bg>
      <p:bgPr>
        <a:solidFill>
          <a:srgbClr val="F2F2F2"/>
        </a:solidFill>
        <a:effectLst/>
      </p:bgPr>
    </p:bg>
    <p:spTree>
      <p:nvGrpSpPr>
        <p:cNvPr id="1" name=""/>
        <p:cNvGrpSpPr/>
        <p:nvPr/>
      </p:nvGrpSpPr>
      <p:grpSpPr>
        <a:xfrm>
          <a:off x="0" y="0"/>
          <a:ext cx="0" cy="0"/>
          <a:chOff x="0" y="0"/>
          <a:chExt cx="0" cy="0"/>
        </a:xfrm>
      </p:grpSpPr>
      <p:sp>
        <p:nvSpPr>
          <p:cNvPr id="1048928" name="矩形 1048927"/>
          <p:cNvSpPr/>
          <p:nvPr/>
        </p:nvSpPr>
        <p:spPr>
          <a:xfrm>
            <a:off x="9499" y="4752982"/>
            <a:ext cx="5423667" cy="174625"/>
          </a:xfrm>
          <a:prstGeom prst="rect">
            <a:avLst/>
          </a:prstGeom>
          <a:solidFill>
            <a:srgbClr val="004288"/>
          </a:solidFill>
          <a:ln>
            <a:noFill/>
          </a:ln>
        </p:spPr>
        <p:txBody>
          <a:bodyPr vert="horz" lIns="68390" tIns="34195" rIns="68390" bIns="34195" anchor="ctr"/>
          <a:lstStyle>
            <a:lvl1pPr marL="0" indent="0" algn="l" rtl="0" eaLnBrk="1" fontAlgn="base" latinLnBrk="1" hangingPunct="1">
              <a:lnSpc>
                <a:spcPct val="100000"/>
              </a:lnSpc>
              <a:spcBef>
                <a:spcPct val="0"/>
              </a:spcBef>
              <a:spcAft>
                <a:spcPct val="0"/>
              </a:spcAft>
              <a:buFontTx/>
              <a:buNone/>
              <a:defRPr sz="130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1pPr>
            <a:lvl2pPr marL="340995" indent="116205" algn="l" rtl="0" eaLnBrk="1" fontAlgn="base" latinLnBrk="1" hangingPunct="1">
              <a:lnSpc>
                <a:spcPct val="100000"/>
              </a:lnSpc>
              <a:spcBef>
                <a:spcPct val="0"/>
              </a:spcBef>
              <a:spcAft>
                <a:spcPct val="0"/>
              </a:spcAft>
              <a:buFontTx/>
              <a:buNone/>
              <a:defRPr sz="130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2pPr>
            <a:lvl3pPr marL="682625" indent="231775" algn="l" rtl="0" eaLnBrk="1" fontAlgn="base" latinLnBrk="1" hangingPunct="1">
              <a:lnSpc>
                <a:spcPct val="100000"/>
              </a:lnSpc>
              <a:spcBef>
                <a:spcPct val="0"/>
              </a:spcBef>
              <a:spcAft>
                <a:spcPct val="0"/>
              </a:spcAft>
              <a:buFontTx/>
              <a:buNone/>
              <a:defRPr sz="130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3pPr>
            <a:lvl4pPr marL="1025525" indent="346075" algn="l" rtl="0" eaLnBrk="1" fontAlgn="base" latinLnBrk="1" hangingPunct="1">
              <a:lnSpc>
                <a:spcPct val="100000"/>
              </a:lnSpc>
              <a:spcBef>
                <a:spcPct val="0"/>
              </a:spcBef>
              <a:spcAft>
                <a:spcPct val="0"/>
              </a:spcAft>
              <a:buFontTx/>
              <a:buNone/>
              <a:defRPr sz="130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4pPr>
            <a:lvl5pPr marL="1366520" indent="462280" algn="l" rtl="0" eaLnBrk="1" fontAlgn="base" latinLnBrk="1" hangingPunct="1">
              <a:lnSpc>
                <a:spcPct val="100000"/>
              </a:lnSpc>
              <a:spcBef>
                <a:spcPct val="0"/>
              </a:spcBef>
              <a:spcAft>
                <a:spcPct val="0"/>
              </a:spcAft>
              <a:buFontTx/>
              <a:buNone/>
              <a:defRPr sz="130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5pPr>
          </a:lstStyle>
          <a:p>
            <a:pPr marL="0" marR="0" lvl="0" indent="0" algn="ctr" defTabSz="683895" rtl="0" eaLnBrk="1" fontAlgn="base" latinLnBrk="1" hangingPunct="1">
              <a:lnSpc>
                <a:spcPct val="100000"/>
              </a:lnSpc>
              <a:spcBef>
                <a:spcPct val="0"/>
              </a:spcBef>
              <a:spcAft>
                <a:spcPct val="0"/>
              </a:spcAft>
              <a:buClrTx/>
              <a:buSzTx/>
              <a:buFontTx/>
              <a:buNone/>
              <a:defRPr/>
            </a:pPr>
            <a:endParaRPr kumimoji="0" lang="zh-CN" altLang="en-US" sz="970" b="0" i="0" u="none" strike="noStrike" kern="0" cap="none" spc="0" normalizeH="0" baseline="0" noProof="0">
              <a:ln>
                <a:noFill/>
              </a:ln>
              <a:solidFill>
                <a:srgbClr val="FFFFFF"/>
              </a:solidFill>
              <a:effectLst/>
              <a:uLnTx/>
              <a:uFillTx/>
              <a:latin typeface="Calibri" panose="020F0502020204030204" pitchFamily="34" charset="0"/>
              <a:ea typeface="宋体" panose="02010600030101010101" pitchFamily="2" charset="-122"/>
              <a:sym typeface="Arial" panose="020B0604020202020204" pitchFamily="34" charset="0"/>
            </a:endParaRPr>
          </a:p>
        </p:txBody>
      </p:sp>
      <p:pic>
        <p:nvPicPr>
          <p:cNvPr id="2097216" name="图片 2097215"/>
          <p:cNvPicPr/>
          <p:nvPr/>
        </p:nvPicPr>
        <p:blipFill>
          <a:blip r:embed="rId2" cstate="print"/>
          <a:srcRect/>
          <a:stretch>
            <a:fillRect/>
          </a:stretch>
        </p:blipFill>
        <p:spPr>
          <a:xfrm>
            <a:off x="5498470" y="4681537"/>
            <a:ext cx="1123203" cy="315912"/>
          </a:xfrm>
          <a:prstGeom prst="rect">
            <a:avLst/>
          </a:prstGeom>
          <a:noFill/>
          <a:ln>
            <a:noFill/>
          </a:ln>
        </p:spPr>
      </p:pic>
      <p:sp>
        <p:nvSpPr>
          <p:cNvPr id="1048929" name="矩形 1048928"/>
          <p:cNvSpPr/>
          <p:nvPr/>
        </p:nvSpPr>
        <p:spPr>
          <a:xfrm>
            <a:off x="257648" y="601669"/>
            <a:ext cx="6364023" cy="22225"/>
          </a:xfrm>
          <a:prstGeom prst="rect">
            <a:avLst/>
          </a:prstGeom>
          <a:solidFill>
            <a:srgbClr val="004288"/>
          </a:solidFill>
          <a:ln>
            <a:noFill/>
          </a:ln>
        </p:spPr>
        <p:txBody>
          <a:bodyPr vert="horz" lIns="68390" tIns="34195" rIns="68390" bIns="34195" anchor="ctr"/>
          <a:lstStyle>
            <a:lvl1pPr marL="0" indent="0" algn="l" rtl="0" eaLnBrk="1" fontAlgn="base" latinLnBrk="1" hangingPunct="1">
              <a:lnSpc>
                <a:spcPct val="100000"/>
              </a:lnSpc>
              <a:spcBef>
                <a:spcPct val="0"/>
              </a:spcBef>
              <a:spcAft>
                <a:spcPct val="0"/>
              </a:spcAft>
              <a:buFontTx/>
              <a:buNone/>
              <a:defRPr sz="130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1pPr>
            <a:lvl2pPr marL="340995" indent="116205" algn="l" rtl="0" eaLnBrk="1" fontAlgn="base" latinLnBrk="1" hangingPunct="1">
              <a:lnSpc>
                <a:spcPct val="100000"/>
              </a:lnSpc>
              <a:spcBef>
                <a:spcPct val="0"/>
              </a:spcBef>
              <a:spcAft>
                <a:spcPct val="0"/>
              </a:spcAft>
              <a:buFontTx/>
              <a:buNone/>
              <a:defRPr sz="130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2pPr>
            <a:lvl3pPr marL="682625" indent="231775" algn="l" rtl="0" eaLnBrk="1" fontAlgn="base" latinLnBrk="1" hangingPunct="1">
              <a:lnSpc>
                <a:spcPct val="100000"/>
              </a:lnSpc>
              <a:spcBef>
                <a:spcPct val="0"/>
              </a:spcBef>
              <a:spcAft>
                <a:spcPct val="0"/>
              </a:spcAft>
              <a:buFontTx/>
              <a:buNone/>
              <a:defRPr sz="130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3pPr>
            <a:lvl4pPr marL="1025525" indent="346075" algn="l" rtl="0" eaLnBrk="1" fontAlgn="base" latinLnBrk="1" hangingPunct="1">
              <a:lnSpc>
                <a:spcPct val="100000"/>
              </a:lnSpc>
              <a:spcBef>
                <a:spcPct val="0"/>
              </a:spcBef>
              <a:spcAft>
                <a:spcPct val="0"/>
              </a:spcAft>
              <a:buFontTx/>
              <a:buNone/>
              <a:defRPr sz="130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4pPr>
            <a:lvl5pPr marL="1366520" indent="462280" algn="l" rtl="0" eaLnBrk="1" fontAlgn="base" latinLnBrk="1" hangingPunct="1">
              <a:lnSpc>
                <a:spcPct val="100000"/>
              </a:lnSpc>
              <a:spcBef>
                <a:spcPct val="0"/>
              </a:spcBef>
              <a:spcAft>
                <a:spcPct val="0"/>
              </a:spcAft>
              <a:buFontTx/>
              <a:buNone/>
              <a:defRPr sz="130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5pPr>
          </a:lstStyle>
          <a:p>
            <a:pPr marL="0" marR="0" lvl="0" indent="0" algn="ctr" defTabSz="683895" rtl="0" eaLnBrk="1" fontAlgn="base" latinLnBrk="1" hangingPunct="1">
              <a:lnSpc>
                <a:spcPct val="100000"/>
              </a:lnSpc>
              <a:spcBef>
                <a:spcPct val="0"/>
              </a:spcBef>
              <a:spcAft>
                <a:spcPct val="0"/>
              </a:spcAft>
              <a:buClrTx/>
              <a:buSzTx/>
              <a:buFontTx/>
              <a:buNone/>
              <a:defRPr/>
            </a:pPr>
            <a:endParaRPr kumimoji="0" lang="zh-CN" altLang="en-US" sz="970" b="0" i="0" u="none" strike="noStrike" kern="0" cap="none" spc="0" normalizeH="0" baseline="0" noProof="0">
              <a:ln>
                <a:noFill/>
              </a:ln>
              <a:solidFill>
                <a:srgbClr val="FFFFFF"/>
              </a:solidFill>
              <a:effectLst/>
              <a:uLnTx/>
              <a:uFillTx/>
              <a:latin typeface="Calibri" panose="020F0502020204030204" pitchFamily="34" charset="0"/>
              <a:ea typeface="宋体" panose="02010600030101010101" pitchFamily="2" charset="-122"/>
              <a:sym typeface="Arial" panose="020B0604020202020204" pitchFamily="34" charset="0"/>
            </a:endParaRPr>
          </a:p>
        </p:txBody>
      </p:sp>
      <p:pic>
        <p:nvPicPr>
          <p:cNvPr id="2097217" name="图片 2097216"/>
          <p:cNvPicPr/>
          <p:nvPr/>
        </p:nvPicPr>
        <p:blipFill>
          <a:blip r:embed="rId3" cstate="print"/>
          <a:srcRect/>
          <a:stretch>
            <a:fillRect/>
          </a:stretch>
        </p:blipFill>
        <p:spPr>
          <a:xfrm>
            <a:off x="5836854" y="114300"/>
            <a:ext cx="710016" cy="495300"/>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cSld name="9_1_">
    <p:bg>
      <p:bgPr>
        <a:solidFill>
          <a:srgbClr val="F2F2F2"/>
        </a:solidFill>
        <a:effectLst/>
      </p:bgPr>
    </p:bg>
    <p:spTree>
      <p:nvGrpSpPr>
        <p:cNvPr id="1" name=""/>
        <p:cNvGrpSpPr/>
        <p:nvPr/>
      </p:nvGrpSpPr>
      <p:grpSpPr>
        <a:xfrm>
          <a:off x="0" y="0"/>
          <a:ext cx="0" cy="0"/>
          <a:chOff x="0" y="0"/>
          <a:chExt cx="0" cy="0"/>
        </a:xfrm>
      </p:grpSpPr>
      <p:sp>
        <p:nvSpPr>
          <p:cNvPr id="1048611" name="矩形 1048610"/>
          <p:cNvSpPr/>
          <p:nvPr/>
        </p:nvSpPr>
        <p:spPr>
          <a:xfrm>
            <a:off x="9499" y="4752982"/>
            <a:ext cx="5423667" cy="174625"/>
          </a:xfrm>
          <a:prstGeom prst="rect">
            <a:avLst/>
          </a:prstGeom>
          <a:solidFill>
            <a:srgbClr val="004288"/>
          </a:solidFill>
          <a:ln>
            <a:noFill/>
          </a:ln>
        </p:spPr>
        <p:txBody>
          <a:bodyPr vert="horz" lIns="68390" tIns="34195" rIns="68390" bIns="34195" anchor="ctr"/>
          <a:lstStyle>
            <a:lvl1pPr marL="0" indent="0" algn="l" rtl="0" eaLnBrk="1" fontAlgn="base" latinLnBrk="1" hangingPunct="1">
              <a:lnSpc>
                <a:spcPct val="100000"/>
              </a:lnSpc>
              <a:spcBef>
                <a:spcPct val="0"/>
              </a:spcBef>
              <a:spcAft>
                <a:spcPct val="0"/>
              </a:spcAft>
              <a:buFontTx/>
              <a:buNone/>
              <a:defRPr sz="130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1pPr>
            <a:lvl2pPr marL="340995" indent="116205" algn="l" rtl="0" eaLnBrk="1" fontAlgn="base" latinLnBrk="1" hangingPunct="1">
              <a:lnSpc>
                <a:spcPct val="100000"/>
              </a:lnSpc>
              <a:spcBef>
                <a:spcPct val="0"/>
              </a:spcBef>
              <a:spcAft>
                <a:spcPct val="0"/>
              </a:spcAft>
              <a:buFontTx/>
              <a:buNone/>
              <a:defRPr sz="130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2pPr>
            <a:lvl3pPr marL="682625" indent="231775" algn="l" rtl="0" eaLnBrk="1" fontAlgn="base" latinLnBrk="1" hangingPunct="1">
              <a:lnSpc>
                <a:spcPct val="100000"/>
              </a:lnSpc>
              <a:spcBef>
                <a:spcPct val="0"/>
              </a:spcBef>
              <a:spcAft>
                <a:spcPct val="0"/>
              </a:spcAft>
              <a:buFontTx/>
              <a:buNone/>
              <a:defRPr sz="130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3pPr>
            <a:lvl4pPr marL="1025525" indent="346075" algn="l" rtl="0" eaLnBrk="1" fontAlgn="base" latinLnBrk="1" hangingPunct="1">
              <a:lnSpc>
                <a:spcPct val="100000"/>
              </a:lnSpc>
              <a:spcBef>
                <a:spcPct val="0"/>
              </a:spcBef>
              <a:spcAft>
                <a:spcPct val="0"/>
              </a:spcAft>
              <a:buFontTx/>
              <a:buNone/>
              <a:defRPr sz="130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4pPr>
            <a:lvl5pPr marL="1366520" indent="462280" algn="l" rtl="0" eaLnBrk="1" fontAlgn="base" latinLnBrk="1" hangingPunct="1">
              <a:lnSpc>
                <a:spcPct val="100000"/>
              </a:lnSpc>
              <a:spcBef>
                <a:spcPct val="0"/>
              </a:spcBef>
              <a:spcAft>
                <a:spcPct val="0"/>
              </a:spcAft>
              <a:buFontTx/>
              <a:buNone/>
              <a:defRPr sz="130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5pPr>
          </a:lstStyle>
          <a:p>
            <a:pPr lvl="0" algn="ctr" eaLnBrk="1" latinLnBrk="1" hangingPunct="1">
              <a:buNone/>
            </a:pPr>
            <a:endParaRPr lang="zh-CN" altLang="en-US" sz="970">
              <a:solidFill>
                <a:srgbClr val="FFFFFF"/>
              </a:solidFill>
              <a:latin typeface="Calibri" panose="020F0502020204030204" pitchFamily="34" charset="0"/>
            </a:endParaRPr>
          </a:p>
        </p:txBody>
      </p:sp>
      <p:pic>
        <p:nvPicPr>
          <p:cNvPr id="2097156" name="图片 2097155"/>
          <p:cNvPicPr/>
          <p:nvPr/>
        </p:nvPicPr>
        <p:blipFill>
          <a:blip r:embed="rId2" cstate="print"/>
          <a:srcRect/>
          <a:stretch>
            <a:fillRect/>
          </a:stretch>
        </p:blipFill>
        <p:spPr>
          <a:xfrm>
            <a:off x="5498470" y="4681537"/>
            <a:ext cx="1123203" cy="315912"/>
          </a:xfrm>
          <a:prstGeom prst="rect">
            <a:avLst/>
          </a:prstGeom>
          <a:noFill/>
          <a:ln>
            <a:noFill/>
          </a:ln>
        </p:spPr>
      </p:pic>
      <p:sp>
        <p:nvSpPr>
          <p:cNvPr id="1048612" name="矩形 1048611"/>
          <p:cNvSpPr/>
          <p:nvPr/>
        </p:nvSpPr>
        <p:spPr>
          <a:xfrm>
            <a:off x="257648" y="601669"/>
            <a:ext cx="6364023" cy="22225"/>
          </a:xfrm>
          <a:prstGeom prst="rect">
            <a:avLst/>
          </a:prstGeom>
          <a:solidFill>
            <a:srgbClr val="004288"/>
          </a:solidFill>
          <a:ln>
            <a:noFill/>
          </a:ln>
        </p:spPr>
        <p:txBody>
          <a:bodyPr vert="horz" lIns="68390" tIns="34195" rIns="68390" bIns="34195" anchor="ctr"/>
          <a:lstStyle>
            <a:lvl1pPr marL="0" indent="0" algn="l" rtl="0" eaLnBrk="1" fontAlgn="base" latinLnBrk="1" hangingPunct="1">
              <a:lnSpc>
                <a:spcPct val="100000"/>
              </a:lnSpc>
              <a:spcBef>
                <a:spcPct val="0"/>
              </a:spcBef>
              <a:spcAft>
                <a:spcPct val="0"/>
              </a:spcAft>
              <a:buFontTx/>
              <a:buNone/>
              <a:defRPr sz="130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1pPr>
            <a:lvl2pPr marL="340995" indent="116205" algn="l" rtl="0" eaLnBrk="1" fontAlgn="base" latinLnBrk="1" hangingPunct="1">
              <a:lnSpc>
                <a:spcPct val="100000"/>
              </a:lnSpc>
              <a:spcBef>
                <a:spcPct val="0"/>
              </a:spcBef>
              <a:spcAft>
                <a:spcPct val="0"/>
              </a:spcAft>
              <a:buFontTx/>
              <a:buNone/>
              <a:defRPr sz="130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2pPr>
            <a:lvl3pPr marL="682625" indent="231775" algn="l" rtl="0" eaLnBrk="1" fontAlgn="base" latinLnBrk="1" hangingPunct="1">
              <a:lnSpc>
                <a:spcPct val="100000"/>
              </a:lnSpc>
              <a:spcBef>
                <a:spcPct val="0"/>
              </a:spcBef>
              <a:spcAft>
                <a:spcPct val="0"/>
              </a:spcAft>
              <a:buFontTx/>
              <a:buNone/>
              <a:defRPr sz="130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3pPr>
            <a:lvl4pPr marL="1025525" indent="346075" algn="l" rtl="0" eaLnBrk="1" fontAlgn="base" latinLnBrk="1" hangingPunct="1">
              <a:lnSpc>
                <a:spcPct val="100000"/>
              </a:lnSpc>
              <a:spcBef>
                <a:spcPct val="0"/>
              </a:spcBef>
              <a:spcAft>
                <a:spcPct val="0"/>
              </a:spcAft>
              <a:buFontTx/>
              <a:buNone/>
              <a:defRPr sz="130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4pPr>
            <a:lvl5pPr marL="1366520" indent="462280" algn="l" rtl="0" eaLnBrk="1" fontAlgn="base" latinLnBrk="1" hangingPunct="1">
              <a:lnSpc>
                <a:spcPct val="100000"/>
              </a:lnSpc>
              <a:spcBef>
                <a:spcPct val="0"/>
              </a:spcBef>
              <a:spcAft>
                <a:spcPct val="0"/>
              </a:spcAft>
              <a:buFontTx/>
              <a:buNone/>
              <a:defRPr sz="130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5pPr>
          </a:lstStyle>
          <a:p>
            <a:pPr lvl="0" algn="ctr" eaLnBrk="1" latinLnBrk="1" hangingPunct="1">
              <a:buNone/>
            </a:pPr>
            <a:endParaRPr lang="zh-CN" altLang="en-US" sz="970">
              <a:solidFill>
                <a:srgbClr val="FFFFFF"/>
              </a:solidFill>
              <a:latin typeface="Calibri" panose="020F0502020204030204" pitchFamily="34" charset="0"/>
            </a:endParaRPr>
          </a:p>
        </p:txBody>
      </p:sp>
      <p:pic>
        <p:nvPicPr>
          <p:cNvPr id="2097157" name="图片 2097156"/>
          <p:cNvPicPr/>
          <p:nvPr/>
        </p:nvPicPr>
        <p:blipFill>
          <a:blip r:embed="rId3" cstate="print"/>
          <a:srcRect/>
          <a:stretch>
            <a:fillRect/>
          </a:stretch>
        </p:blipFill>
        <p:spPr>
          <a:xfrm>
            <a:off x="5823793" y="53975"/>
            <a:ext cx="759883" cy="558800"/>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cSld>
    <p:bg>
      <p:bgPr>
        <a:solidFill>
          <a:srgbClr val="F2F2F2"/>
        </a:solidFill>
        <a:effectLst/>
      </p:bgPr>
    </p:bg>
    <p:spTree>
      <p:nvGrpSpPr>
        <p:cNvPr id="1" name=""/>
        <p:cNvGrpSpPr/>
        <p:nvPr/>
      </p:nvGrpSpPr>
      <p:grpSpPr>
        <a:xfrm>
          <a:off x="0" y="0"/>
          <a:ext cx="0" cy="0"/>
          <a:chOff x="0" y="0"/>
          <a:chExt cx="0" cy="0"/>
        </a:xfrm>
      </p:grpSpPr>
      <p:sp>
        <p:nvSpPr>
          <p:cNvPr id="1048585" name="日期占位符 1048584"/>
          <p:cNvSpPr>
            <a:spLocks noGrp="1"/>
          </p:cNvSpPr>
          <p:nvPr>
            <p:ph type="dt" sz="half" idx="2"/>
          </p:nvPr>
        </p:nvSpPr>
        <p:spPr>
          <a:xfrm>
            <a:off x="341948" y="4754562"/>
            <a:ext cx="1595755" cy="273050"/>
          </a:xfrm>
          <a:prstGeom prst="rect">
            <a:avLst/>
          </a:prstGeom>
          <a:noFill/>
          <a:ln>
            <a:noFill/>
          </a:ln>
        </p:spPr>
        <p:txBody>
          <a:bodyPr vert="horz" lIns="91440" tIns="45720" rIns="91440" bIns="45720" anchor="t"/>
          <a:lstStyle>
            <a:lvl1pPr marL="0" indent="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1pPr>
            <a:lvl2pPr marL="255270" indent="8636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2pPr>
            <a:lvl3pPr marL="510540" indent="173355"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3pPr>
            <a:lvl4pPr marL="767080" indent="25908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4pPr>
            <a:lvl5pPr marL="1022350" indent="34544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5pPr>
          </a:lstStyle>
          <a:p>
            <a:pPr lvl="0" eaLnBrk="1" latinLnBrk="1" hangingPunct="1"/>
            <a:fld id="{566ABCEB-ACFC-4714-9973-3DA970169C29}" type="datetime1">
              <a:rPr lang="zh-CN" altLang="en-US"/>
              <a:t>2023/9/27</a:t>
            </a:fld>
            <a:endParaRPr lang="zh-CN" altLang="en-US"/>
          </a:p>
        </p:txBody>
      </p:sp>
      <p:sp>
        <p:nvSpPr>
          <p:cNvPr id="1048586" name="页脚占位符 1048585"/>
          <p:cNvSpPr>
            <a:spLocks noGrp="1"/>
          </p:cNvSpPr>
          <p:nvPr>
            <p:ph type="ftr" sz="quarter" idx="3"/>
          </p:nvPr>
        </p:nvSpPr>
        <p:spPr>
          <a:xfrm>
            <a:off x="2336642" y="4754562"/>
            <a:ext cx="2165668" cy="273050"/>
          </a:xfrm>
          <a:prstGeom prst="rect">
            <a:avLst/>
          </a:prstGeom>
          <a:noFill/>
          <a:ln>
            <a:noFill/>
          </a:ln>
        </p:spPr>
        <p:txBody>
          <a:bodyPr vert="horz" lIns="91440" tIns="45720" rIns="91440" bIns="45720" anchor="t"/>
          <a:lstStyle>
            <a:lvl1pPr marL="0" indent="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1pPr>
            <a:lvl2pPr marL="255270" indent="8636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2pPr>
            <a:lvl3pPr marL="510540" indent="173355"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3pPr>
            <a:lvl4pPr marL="767080" indent="25908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4pPr>
            <a:lvl5pPr marL="1022350" indent="34544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5pPr>
          </a:lstStyle>
          <a:p>
            <a:pPr lvl="0" eaLnBrk="1" latinLnBrk="1" hangingPunct="1"/>
            <a:endParaRPr lang="zh-CN" altLang="en-US"/>
          </a:p>
        </p:txBody>
      </p:sp>
      <p:sp>
        <p:nvSpPr>
          <p:cNvPr id="1048587" name="灯片编号占位符 1048586"/>
          <p:cNvSpPr>
            <a:spLocks noGrp="1"/>
          </p:cNvSpPr>
          <p:nvPr>
            <p:ph type="sldNum" sz="quarter" idx="4"/>
          </p:nvPr>
        </p:nvSpPr>
        <p:spPr>
          <a:xfrm>
            <a:off x="4901248" y="4754562"/>
            <a:ext cx="1595755" cy="273050"/>
          </a:xfrm>
          <a:prstGeom prst="rect">
            <a:avLst/>
          </a:prstGeom>
          <a:noFill/>
          <a:ln>
            <a:noFill/>
          </a:ln>
        </p:spPr>
        <p:txBody>
          <a:bodyPr vert="horz" lIns="91440" tIns="45720" rIns="91440" bIns="45720" anchor="t"/>
          <a:lstStyle>
            <a:lvl1pPr marL="0" indent="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1pPr>
            <a:lvl2pPr marL="255270" indent="8636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2pPr>
            <a:lvl3pPr marL="510540" indent="173355"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3pPr>
            <a:lvl4pPr marL="767080" indent="25908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4pPr>
            <a:lvl5pPr marL="1022350" indent="34544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5pPr>
          </a:lstStyle>
          <a:p>
            <a:pPr lvl="0" eaLnBrk="1" latinLnBrk="1" hangingPunct="1"/>
            <a:fld id="{566ABCEB-ACFC-4714-9973-3DA970169C29}" type="slidenum">
              <a:rPr lang="zh-CN" altLang="en-US"/>
              <a:t>‹#›</a:t>
            </a:fld>
            <a:endParaRPr lang="zh-CN" altLang="en-US"/>
          </a:p>
        </p:txBody>
      </p:sp>
      <p:sp>
        <p:nvSpPr>
          <p:cNvPr id="1048589" name="副标题 2"/>
          <p:cNvSpPr>
            <a:spLocks noGrp="1"/>
          </p:cNvSpPr>
          <p:nvPr>
            <p:ph type="subTitle" idx="1"/>
          </p:nvPr>
        </p:nvSpPr>
        <p:spPr>
          <a:xfrm>
            <a:off x="1025977" y="2906561"/>
            <a:ext cx="4786998" cy="1310799"/>
          </a:xfrm>
          <a:prstGeom prst="rect">
            <a:avLst/>
          </a:prstGeom>
        </p:spPr>
        <p:txBody>
          <a:bodyPr/>
          <a:lstStyle>
            <a:lvl1pPr marL="0" indent="0" algn="ctr">
              <a:buNone/>
              <a:defRPr>
                <a:solidFill>
                  <a:schemeClr val="tx1">
                    <a:tint val="75000"/>
                  </a:schemeClr>
                </a:solidFill>
              </a:defRPr>
            </a:lvl1pPr>
            <a:lvl2pPr marL="255905" indent="0" algn="ctr">
              <a:buNone/>
              <a:defRPr>
                <a:solidFill>
                  <a:schemeClr val="tx1">
                    <a:tint val="75000"/>
                  </a:schemeClr>
                </a:solidFill>
              </a:defRPr>
            </a:lvl2pPr>
            <a:lvl3pPr marL="511175" indent="0" algn="ctr">
              <a:buNone/>
              <a:defRPr>
                <a:solidFill>
                  <a:schemeClr val="tx1">
                    <a:tint val="75000"/>
                  </a:schemeClr>
                </a:solidFill>
              </a:defRPr>
            </a:lvl3pPr>
            <a:lvl4pPr marL="767080" indent="0" algn="ctr">
              <a:buNone/>
              <a:defRPr>
                <a:solidFill>
                  <a:schemeClr val="tx1">
                    <a:tint val="75000"/>
                  </a:schemeClr>
                </a:solidFill>
              </a:defRPr>
            </a:lvl4pPr>
            <a:lvl5pPr marL="1022985" indent="0" algn="ctr">
              <a:buNone/>
              <a:defRPr>
                <a:solidFill>
                  <a:schemeClr val="tx1">
                    <a:tint val="75000"/>
                  </a:schemeClr>
                </a:solidFill>
              </a:defRPr>
            </a:lvl5pPr>
            <a:lvl6pPr marL="1278255" indent="0" algn="ctr">
              <a:buNone/>
              <a:defRPr>
                <a:solidFill>
                  <a:schemeClr val="tx1">
                    <a:tint val="75000"/>
                  </a:schemeClr>
                </a:solidFill>
              </a:defRPr>
            </a:lvl6pPr>
            <a:lvl7pPr marL="1534160" indent="0" algn="ctr">
              <a:buNone/>
              <a:defRPr>
                <a:solidFill>
                  <a:schemeClr val="tx1">
                    <a:tint val="75000"/>
                  </a:schemeClr>
                </a:solidFill>
              </a:defRPr>
            </a:lvl7pPr>
            <a:lvl8pPr marL="1790065" indent="0" algn="ctr">
              <a:buNone/>
              <a:defRPr>
                <a:solidFill>
                  <a:schemeClr val="tx1">
                    <a:tint val="75000"/>
                  </a:schemeClr>
                </a:solidFill>
              </a:defRPr>
            </a:lvl8pPr>
            <a:lvl9pPr marL="2045970" indent="0" algn="ctr">
              <a:buNone/>
              <a:defRPr>
                <a:solidFill>
                  <a:schemeClr val="tx1">
                    <a:tint val="75000"/>
                  </a:schemeClr>
                </a:solidFill>
              </a:defRPr>
            </a:lvl9pPr>
          </a:lstStyle>
          <a:p>
            <a:r>
              <a:rPr lang="zh-CN" altLang="en-US"/>
              <a:t>单击此处编辑母版副标题样式</a:t>
            </a:r>
          </a:p>
        </p:txBody>
      </p:sp>
      <p:sp>
        <p:nvSpPr>
          <p:cNvPr id="1048588" name="标题 1"/>
          <p:cNvSpPr>
            <a:spLocks noGrp="1"/>
          </p:cNvSpPr>
          <p:nvPr>
            <p:ph type="ctrTitle"/>
          </p:nvPr>
        </p:nvSpPr>
        <p:spPr>
          <a:xfrm>
            <a:off x="512989" y="1593381"/>
            <a:ext cx="5812974" cy="1099456"/>
          </a:xfrm>
          <a:prstGeom prst="rect">
            <a:avLst/>
          </a:prstGeom>
        </p:spPr>
        <p:txBody>
          <a:bodyPr/>
          <a:lstStyle/>
          <a:p>
            <a:r>
              <a:rPr lang="zh-CN" altLang="en-US"/>
              <a:t>单击此处编辑母版标题样式</a:t>
            </a: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cSld>
    <p:bg>
      <p:bgPr>
        <a:solidFill>
          <a:srgbClr val="F2F2F2"/>
        </a:solidFill>
        <a:effectLst/>
      </p:bgPr>
    </p:bg>
    <p:spTree>
      <p:nvGrpSpPr>
        <p:cNvPr id="1" name=""/>
        <p:cNvGrpSpPr/>
        <p:nvPr/>
      </p:nvGrpSpPr>
      <p:grpSpPr>
        <a:xfrm>
          <a:off x="0" y="0"/>
          <a:ext cx="0" cy="0"/>
          <a:chOff x="0" y="0"/>
          <a:chExt cx="0" cy="0"/>
        </a:xfrm>
      </p:grpSpPr>
      <p:sp>
        <p:nvSpPr>
          <p:cNvPr id="1049390" name="日期占位符 1049389"/>
          <p:cNvSpPr>
            <a:spLocks noGrp="1"/>
          </p:cNvSpPr>
          <p:nvPr>
            <p:ph type="dt" sz="half" idx="2"/>
          </p:nvPr>
        </p:nvSpPr>
        <p:spPr>
          <a:xfrm>
            <a:off x="341948" y="4754562"/>
            <a:ext cx="1595755" cy="273050"/>
          </a:xfrm>
          <a:prstGeom prst="rect">
            <a:avLst/>
          </a:prstGeom>
          <a:noFill/>
          <a:ln>
            <a:noFill/>
          </a:ln>
        </p:spPr>
        <p:txBody>
          <a:bodyPr vert="horz" lIns="91440" tIns="45720" rIns="91440" bIns="45720" anchor="t"/>
          <a:lstStyle>
            <a:lvl1pPr marL="0" indent="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1pPr>
            <a:lvl2pPr marL="255270" indent="8636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2pPr>
            <a:lvl3pPr marL="510540" indent="173355"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3pPr>
            <a:lvl4pPr marL="767080" indent="25908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4pPr>
            <a:lvl5pPr marL="1022350" indent="34544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5pPr>
          </a:lstStyle>
          <a:p>
            <a:pPr lvl="0" eaLnBrk="1" latinLnBrk="1" hangingPunct="1"/>
            <a:fld id="{566ABCEB-ACFC-4714-9973-3DA970169C29}" type="datetime1">
              <a:rPr lang="zh-CN" altLang="en-US"/>
              <a:t>2023/9/27</a:t>
            </a:fld>
            <a:endParaRPr lang="zh-CN" altLang="en-US"/>
          </a:p>
        </p:txBody>
      </p:sp>
      <p:sp>
        <p:nvSpPr>
          <p:cNvPr id="1049391" name="页脚占位符 1049390"/>
          <p:cNvSpPr>
            <a:spLocks noGrp="1"/>
          </p:cNvSpPr>
          <p:nvPr>
            <p:ph type="ftr" sz="quarter" idx="3"/>
          </p:nvPr>
        </p:nvSpPr>
        <p:spPr>
          <a:xfrm>
            <a:off x="2336642" y="4754562"/>
            <a:ext cx="2165668" cy="273050"/>
          </a:xfrm>
          <a:prstGeom prst="rect">
            <a:avLst/>
          </a:prstGeom>
          <a:noFill/>
          <a:ln>
            <a:noFill/>
          </a:ln>
        </p:spPr>
        <p:txBody>
          <a:bodyPr vert="horz" lIns="91440" tIns="45720" rIns="91440" bIns="45720" anchor="t"/>
          <a:lstStyle>
            <a:lvl1pPr marL="0" indent="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1pPr>
            <a:lvl2pPr marL="255270" indent="8636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2pPr>
            <a:lvl3pPr marL="510540" indent="173355"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3pPr>
            <a:lvl4pPr marL="767080" indent="25908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4pPr>
            <a:lvl5pPr marL="1022350" indent="34544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5pPr>
          </a:lstStyle>
          <a:p>
            <a:pPr lvl="0" eaLnBrk="1" latinLnBrk="1" hangingPunct="1"/>
            <a:endParaRPr lang="zh-CN" altLang="en-US"/>
          </a:p>
        </p:txBody>
      </p:sp>
      <p:sp>
        <p:nvSpPr>
          <p:cNvPr id="1049392" name="灯片编号占位符 1049391"/>
          <p:cNvSpPr>
            <a:spLocks noGrp="1"/>
          </p:cNvSpPr>
          <p:nvPr>
            <p:ph type="sldNum" sz="quarter" idx="4"/>
          </p:nvPr>
        </p:nvSpPr>
        <p:spPr>
          <a:xfrm>
            <a:off x="4901248" y="4754562"/>
            <a:ext cx="1595755" cy="273050"/>
          </a:xfrm>
          <a:prstGeom prst="rect">
            <a:avLst/>
          </a:prstGeom>
          <a:noFill/>
          <a:ln>
            <a:noFill/>
          </a:ln>
        </p:spPr>
        <p:txBody>
          <a:bodyPr vert="horz" lIns="91440" tIns="45720" rIns="91440" bIns="45720" anchor="t"/>
          <a:lstStyle>
            <a:lvl1pPr marL="0" indent="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1pPr>
            <a:lvl2pPr marL="255270" indent="8636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2pPr>
            <a:lvl3pPr marL="510540" indent="173355"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3pPr>
            <a:lvl4pPr marL="767080" indent="25908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4pPr>
            <a:lvl5pPr marL="1022350" indent="34544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5pPr>
          </a:lstStyle>
          <a:p>
            <a:pPr lvl="0" eaLnBrk="1" latinLnBrk="1" hangingPunct="1"/>
            <a:fld id="{566ABCEB-ACFC-4714-9973-3DA970169C29}" type="slidenum">
              <a:rPr lang="zh-CN" altLang="en-US"/>
              <a:t>‹#›</a:t>
            </a:fld>
            <a:endParaRPr lang="zh-CN" altLang="en-US"/>
          </a:p>
        </p:txBody>
      </p:sp>
      <p:sp>
        <p:nvSpPr>
          <p:cNvPr id="1049394" name="文本占位符 2"/>
          <p:cNvSpPr>
            <a:spLocks noGrp="1"/>
          </p:cNvSpPr>
          <p:nvPr>
            <p:ph type="body" idx="1"/>
          </p:nvPr>
        </p:nvSpPr>
        <p:spPr>
          <a:xfrm>
            <a:off x="540597" y="2173987"/>
            <a:ext cx="5812974" cy="1122015"/>
          </a:xfrm>
          <a:prstGeom prst="rect">
            <a:avLst/>
          </a:prstGeom>
        </p:spPr>
        <p:txBody>
          <a:bodyPr anchor="b"/>
          <a:lstStyle>
            <a:lvl1pPr marL="0" indent="0">
              <a:buNone/>
              <a:defRPr sz="1120">
                <a:solidFill>
                  <a:schemeClr val="tx1">
                    <a:tint val="75000"/>
                  </a:schemeClr>
                </a:solidFill>
              </a:defRPr>
            </a:lvl1pPr>
            <a:lvl2pPr marL="255905" indent="0">
              <a:buNone/>
              <a:defRPr sz="1005">
                <a:solidFill>
                  <a:schemeClr val="tx1">
                    <a:tint val="75000"/>
                  </a:schemeClr>
                </a:solidFill>
              </a:defRPr>
            </a:lvl2pPr>
            <a:lvl3pPr marL="511175" indent="0">
              <a:buNone/>
              <a:defRPr sz="895">
                <a:solidFill>
                  <a:schemeClr val="tx1">
                    <a:tint val="75000"/>
                  </a:schemeClr>
                </a:solidFill>
              </a:defRPr>
            </a:lvl3pPr>
            <a:lvl4pPr marL="767080" indent="0">
              <a:buNone/>
              <a:defRPr sz="785">
                <a:solidFill>
                  <a:schemeClr val="tx1">
                    <a:tint val="75000"/>
                  </a:schemeClr>
                </a:solidFill>
              </a:defRPr>
            </a:lvl4pPr>
            <a:lvl5pPr marL="1022985" indent="0">
              <a:buNone/>
              <a:defRPr sz="785">
                <a:solidFill>
                  <a:schemeClr val="tx1">
                    <a:tint val="75000"/>
                  </a:schemeClr>
                </a:solidFill>
              </a:defRPr>
            </a:lvl5pPr>
            <a:lvl6pPr marL="1278255" indent="0">
              <a:buNone/>
              <a:defRPr sz="785">
                <a:solidFill>
                  <a:schemeClr val="tx1">
                    <a:tint val="75000"/>
                  </a:schemeClr>
                </a:solidFill>
              </a:defRPr>
            </a:lvl6pPr>
            <a:lvl7pPr marL="1534160" indent="0">
              <a:buNone/>
              <a:defRPr sz="785">
                <a:solidFill>
                  <a:schemeClr val="tx1">
                    <a:tint val="75000"/>
                  </a:schemeClr>
                </a:solidFill>
              </a:defRPr>
            </a:lvl7pPr>
            <a:lvl8pPr marL="1790065" indent="0">
              <a:buNone/>
              <a:defRPr sz="785">
                <a:solidFill>
                  <a:schemeClr val="tx1">
                    <a:tint val="75000"/>
                  </a:schemeClr>
                </a:solidFill>
              </a:defRPr>
            </a:lvl8pPr>
            <a:lvl9pPr marL="2045970" indent="0">
              <a:buNone/>
              <a:defRPr sz="785">
                <a:solidFill>
                  <a:schemeClr val="tx1">
                    <a:tint val="75000"/>
                  </a:schemeClr>
                </a:solidFill>
              </a:defRPr>
            </a:lvl9pPr>
          </a:lstStyle>
          <a:p>
            <a:pPr lvl="0"/>
            <a:r>
              <a:rPr lang="zh-CN" altLang="en-US"/>
              <a:t>单击此处编辑母版文本样式</a:t>
            </a:r>
          </a:p>
        </p:txBody>
      </p:sp>
      <p:sp>
        <p:nvSpPr>
          <p:cNvPr id="1049393" name="标题 1"/>
          <p:cNvSpPr>
            <a:spLocks noGrp="1"/>
          </p:cNvSpPr>
          <p:nvPr>
            <p:ph type="title"/>
          </p:nvPr>
        </p:nvSpPr>
        <p:spPr>
          <a:xfrm>
            <a:off x="540597" y="3296002"/>
            <a:ext cx="5812974" cy="1018719"/>
          </a:xfrm>
          <a:prstGeom prst="rect">
            <a:avLst/>
          </a:prstGeom>
        </p:spPr>
        <p:txBody>
          <a:bodyPr anchor="t"/>
          <a:lstStyle>
            <a:lvl1pPr algn="l">
              <a:defRPr sz="2240" b="1" cap="all"/>
            </a:lvl1pPr>
          </a:lstStyle>
          <a:p>
            <a:r>
              <a:rPr lang="zh-CN" altLang="en-US"/>
              <a:t>单击此处编辑母版标题样式</a:t>
            </a: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cSld>
    <p:bg>
      <p:bgPr>
        <a:solidFill>
          <a:srgbClr val="F2F2F2"/>
        </a:solidFill>
        <a:effectLst/>
      </p:bgPr>
    </p:bg>
    <p:spTree>
      <p:nvGrpSpPr>
        <p:cNvPr id="1" name=""/>
        <p:cNvGrpSpPr/>
        <p:nvPr/>
      </p:nvGrpSpPr>
      <p:grpSpPr>
        <a:xfrm>
          <a:off x="0" y="0"/>
          <a:ext cx="0" cy="0"/>
          <a:chOff x="0" y="0"/>
          <a:chExt cx="0" cy="0"/>
        </a:xfrm>
      </p:grpSpPr>
      <p:sp>
        <p:nvSpPr>
          <p:cNvPr id="1049395" name="日期占位符 1049394"/>
          <p:cNvSpPr>
            <a:spLocks noGrp="1"/>
          </p:cNvSpPr>
          <p:nvPr>
            <p:ph type="dt" sz="half" idx="2"/>
          </p:nvPr>
        </p:nvSpPr>
        <p:spPr>
          <a:xfrm>
            <a:off x="341948" y="4754562"/>
            <a:ext cx="1595755" cy="273050"/>
          </a:xfrm>
          <a:prstGeom prst="rect">
            <a:avLst/>
          </a:prstGeom>
          <a:noFill/>
          <a:ln>
            <a:noFill/>
          </a:ln>
        </p:spPr>
        <p:txBody>
          <a:bodyPr vert="horz" lIns="91440" tIns="45720" rIns="91440" bIns="45720" anchor="t"/>
          <a:lstStyle>
            <a:lvl1pPr marL="0" indent="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1pPr>
            <a:lvl2pPr marL="255270" indent="8636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2pPr>
            <a:lvl3pPr marL="510540" indent="173355"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3pPr>
            <a:lvl4pPr marL="767080" indent="25908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4pPr>
            <a:lvl5pPr marL="1022350" indent="34544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5pPr>
          </a:lstStyle>
          <a:p>
            <a:pPr lvl="0" eaLnBrk="1" latinLnBrk="1" hangingPunct="1"/>
            <a:fld id="{566ABCEB-ACFC-4714-9973-3DA970169C29}" type="datetime1">
              <a:rPr lang="zh-CN" altLang="en-US"/>
              <a:t>2023/9/27</a:t>
            </a:fld>
            <a:endParaRPr lang="zh-CN" altLang="en-US"/>
          </a:p>
        </p:txBody>
      </p:sp>
      <p:sp>
        <p:nvSpPr>
          <p:cNvPr id="1049396" name="页脚占位符 1049395"/>
          <p:cNvSpPr>
            <a:spLocks noGrp="1"/>
          </p:cNvSpPr>
          <p:nvPr>
            <p:ph type="ftr" sz="quarter" idx="3"/>
          </p:nvPr>
        </p:nvSpPr>
        <p:spPr>
          <a:xfrm>
            <a:off x="2336642" y="4754562"/>
            <a:ext cx="2165668" cy="273050"/>
          </a:xfrm>
          <a:prstGeom prst="rect">
            <a:avLst/>
          </a:prstGeom>
          <a:noFill/>
          <a:ln>
            <a:noFill/>
          </a:ln>
        </p:spPr>
        <p:txBody>
          <a:bodyPr vert="horz" lIns="91440" tIns="45720" rIns="91440" bIns="45720" anchor="t"/>
          <a:lstStyle>
            <a:lvl1pPr marL="0" indent="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1pPr>
            <a:lvl2pPr marL="255270" indent="8636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2pPr>
            <a:lvl3pPr marL="510540" indent="173355"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3pPr>
            <a:lvl4pPr marL="767080" indent="25908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4pPr>
            <a:lvl5pPr marL="1022350" indent="34544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5pPr>
          </a:lstStyle>
          <a:p>
            <a:pPr lvl="0" eaLnBrk="1" latinLnBrk="1" hangingPunct="1"/>
            <a:endParaRPr lang="zh-CN" altLang="en-US"/>
          </a:p>
        </p:txBody>
      </p:sp>
      <p:sp>
        <p:nvSpPr>
          <p:cNvPr id="1049397" name="灯片编号占位符 1049396"/>
          <p:cNvSpPr>
            <a:spLocks noGrp="1"/>
          </p:cNvSpPr>
          <p:nvPr>
            <p:ph type="sldNum" sz="quarter" idx="4"/>
          </p:nvPr>
        </p:nvSpPr>
        <p:spPr>
          <a:xfrm>
            <a:off x="4901248" y="4754562"/>
            <a:ext cx="1595755" cy="273050"/>
          </a:xfrm>
          <a:prstGeom prst="rect">
            <a:avLst/>
          </a:prstGeom>
          <a:noFill/>
          <a:ln>
            <a:noFill/>
          </a:ln>
        </p:spPr>
        <p:txBody>
          <a:bodyPr vert="horz" lIns="91440" tIns="45720" rIns="91440" bIns="45720" anchor="t"/>
          <a:lstStyle>
            <a:lvl1pPr marL="0" indent="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1pPr>
            <a:lvl2pPr marL="255270" indent="8636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2pPr>
            <a:lvl3pPr marL="510540" indent="173355"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3pPr>
            <a:lvl4pPr marL="767080" indent="25908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4pPr>
            <a:lvl5pPr marL="1022350" indent="34544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5pPr>
          </a:lstStyle>
          <a:p>
            <a:pPr lvl="0" eaLnBrk="1" latinLnBrk="1" hangingPunct="1"/>
            <a:fld id="{566ABCEB-ACFC-4714-9973-3DA970169C29}" type="slidenum">
              <a:rPr lang="zh-CN" altLang="en-US"/>
              <a:t>‹#›</a:t>
            </a:fld>
            <a:endParaRPr lang="zh-CN" altLang="en-US"/>
          </a:p>
        </p:txBody>
      </p:sp>
      <p:sp>
        <p:nvSpPr>
          <p:cNvPr id="1049400" name="内容占位符 3"/>
          <p:cNvSpPr>
            <a:spLocks noGrp="1"/>
          </p:cNvSpPr>
          <p:nvPr>
            <p:ph sz="half" idx="12"/>
          </p:nvPr>
        </p:nvSpPr>
        <p:spPr>
          <a:xfrm>
            <a:off x="3461779" y="1196824"/>
            <a:ext cx="3035179" cy="3385043"/>
          </a:xfrm>
          <a:prstGeom prst="rect">
            <a:avLst/>
          </a:prstGeom>
        </p:spPr>
        <p:txBody>
          <a:bodyPr/>
          <a:lstStyle>
            <a:lvl1pPr>
              <a:defRPr sz="1565"/>
            </a:lvl1pPr>
            <a:lvl2pPr>
              <a:defRPr sz="1340"/>
            </a:lvl2pPr>
            <a:lvl3pPr>
              <a:defRPr sz="1120"/>
            </a:lvl3pPr>
            <a:lvl4pPr>
              <a:defRPr sz="1005"/>
            </a:lvl4pPr>
            <a:lvl5pPr>
              <a:defRPr sz="1005"/>
            </a:lvl5pPr>
            <a:lvl6pPr>
              <a:defRPr sz="1005"/>
            </a:lvl6pPr>
            <a:lvl7pPr>
              <a:defRPr sz="1005"/>
            </a:lvl7pPr>
            <a:lvl8pPr>
              <a:defRPr sz="1005"/>
            </a:lvl8pPr>
            <a:lvl9pPr>
              <a:defRPr sz="1005"/>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49399" name="内容占位符 2"/>
          <p:cNvSpPr>
            <a:spLocks noGrp="1"/>
          </p:cNvSpPr>
          <p:nvPr>
            <p:ph sz="half" idx="1"/>
          </p:nvPr>
        </p:nvSpPr>
        <p:spPr>
          <a:xfrm>
            <a:off x="341992" y="1196824"/>
            <a:ext cx="3034289" cy="3385043"/>
          </a:xfrm>
          <a:prstGeom prst="rect">
            <a:avLst/>
          </a:prstGeom>
        </p:spPr>
        <p:txBody>
          <a:bodyPr/>
          <a:lstStyle>
            <a:lvl1pPr>
              <a:defRPr sz="1565"/>
            </a:lvl1pPr>
            <a:lvl2pPr>
              <a:defRPr sz="1340"/>
            </a:lvl2pPr>
            <a:lvl3pPr>
              <a:defRPr sz="1120"/>
            </a:lvl3pPr>
            <a:lvl4pPr>
              <a:defRPr sz="1005"/>
            </a:lvl4pPr>
            <a:lvl5pPr>
              <a:defRPr sz="1005"/>
            </a:lvl5pPr>
            <a:lvl6pPr>
              <a:defRPr sz="1005"/>
            </a:lvl6pPr>
            <a:lvl7pPr>
              <a:defRPr sz="1005"/>
            </a:lvl7pPr>
            <a:lvl8pPr>
              <a:defRPr sz="1005"/>
            </a:lvl8pPr>
            <a:lvl9pPr>
              <a:defRPr sz="1005"/>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49398" name="标题 1"/>
          <p:cNvSpPr>
            <a:spLocks noGrp="1"/>
          </p:cNvSpPr>
          <p:nvPr>
            <p:ph type="title"/>
          </p:nvPr>
        </p:nvSpPr>
        <p:spPr>
          <a:xfrm>
            <a:off x="341993" y="205413"/>
            <a:ext cx="6154966" cy="854869"/>
          </a:xfrm>
          <a:prstGeom prst="rect">
            <a:avLst/>
          </a:prstGeom>
        </p:spPr>
        <p:txBody>
          <a:bodyPr/>
          <a:lstStyle/>
          <a:p>
            <a:r>
              <a:rPr lang="zh-CN" altLang="en-US"/>
              <a:t>单击此处编辑母版标题样式</a:t>
            </a: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cSld>
    <p:bg>
      <p:bgPr>
        <a:solidFill>
          <a:srgbClr val="F2F2F2"/>
        </a:solidFill>
        <a:effectLst/>
      </p:bgPr>
    </p:bg>
    <p:spTree>
      <p:nvGrpSpPr>
        <p:cNvPr id="1" name=""/>
        <p:cNvGrpSpPr/>
        <p:nvPr/>
      </p:nvGrpSpPr>
      <p:grpSpPr>
        <a:xfrm>
          <a:off x="0" y="0"/>
          <a:ext cx="0" cy="0"/>
          <a:chOff x="0" y="0"/>
          <a:chExt cx="0" cy="0"/>
        </a:xfrm>
      </p:grpSpPr>
      <p:sp>
        <p:nvSpPr>
          <p:cNvPr id="1049401" name="日期占位符 1049400"/>
          <p:cNvSpPr>
            <a:spLocks noGrp="1"/>
          </p:cNvSpPr>
          <p:nvPr>
            <p:ph type="dt" sz="half" idx="2"/>
          </p:nvPr>
        </p:nvSpPr>
        <p:spPr>
          <a:xfrm>
            <a:off x="341948" y="4754562"/>
            <a:ext cx="1595755" cy="273050"/>
          </a:xfrm>
          <a:prstGeom prst="rect">
            <a:avLst/>
          </a:prstGeom>
          <a:noFill/>
          <a:ln>
            <a:noFill/>
          </a:ln>
        </p:spPr>
        <p:txBody>
          <a:bodyPr vert="horz" lIns="91440" tIns="45720" rIns="91440" bIns="45720" anchor="t"/>
          <a:lstStyle>
            <a:lvl1pPr marL="0" indent="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1pPr>
            <a:lvl2pPr marL="255270" indent="8636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2pPr>
            <a:lvl3pPr marL="510540" indent="173355"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3pPr>
            <a:lvl4pPr marL="767080" indent="25908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4pPr>
            <a:lvl5pPr marL="1022350" indent="34544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5pPr>
          </a:lstStyle>
          <a:p>
            <a:pPr lvl="0" eaLnBrk="1" latinLnBrk="1" hangingPunct="1"/>
            <a:fld id="{566ABCEB-ACFC-4714-9973-3DA970169C29}" type="datetime1">
              <a:rPr lang="zh-CN" altLang="en-US"/>
              <a:t>2023/9/27</a:t>
            </a:fld>
            <a:endParaRPr lang="zh-CN" altLang="en-US"/>
          </a:p>
        </p:txBody>
      </p:sp>
      <p:sp>
        <p:nvSpPr>
          <p:cNvPr id="1049402" name="页脚占位符 1049401"/>
          <p:cNvSpPr>
            <a:spLocks noGrp="1"/>
          </p:cNvSpPr>
          <p:nvPr>
            <p:ph type="ftr" sz="quarter" idx="3"/>
          </p:nvPr>
        </p:nvSpPr>
        <p:spPr>
          <a:xfrm>
            <a:off x="2336642" y="4754562"/>
            <a:ext cx="2165668" cy="273050"/>
          </a:xfrm>
          <a:prstGeom prst="rect">
            <a:avLst/>
          </a:prstGeom>
          <a:noFill/>
          <a:ln>
            <a:noFill/>
          </a:ln>
        </p:spPr>
        <p:txBody>
          <a:bodyPr vert="horz" lIns="91440" tIns="45720" rIns="91440" bIns="45720" anchor="t"/>
          <a:lstStyle>
            <a:lvl1pPr marL="0" indent="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1pPr>
            <a:lvl2pPr marL="255270" indent="8636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2pPr>
            <a:lvl3pPr marL="510540" indent="173355"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3pPr>
            <a:lvl4pPr marL="767080" indent="25908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4pPr>
            <a:lvl5pPr marL="1022350" indent="34544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5pPr>
          </a:lstStyle>
          <a:p>
            <a:pPr lvl="0" eaLnBrk="1" latinLnBrk="1" hangingPunct="1"/>
            <a:endParaRPr lang="zh-CN" altLang="en-US"/>
          </a:p>
        </p:txBody>
      </p:sp>
      <p:sp>
        <p:nvSpPr>
          <p:cNvPr id="1049403" name="灯片编号占位符 1049402"/>
          <p:cNvSpPr>
            <a:spLocks noGrp="1"/>
          </p:cNvSpPr>
          <p:nvPr>
            <p:ph type="sldNum" sz="quarter" idx="4"/>
          </p:nvPr>
        </p:nvSpPr>
        <p:spPr>
          <a:xfrm>
            <a:off x="4901248" y="4754562"/>
            <a:ext cx="1595755" cy="273050"/>
          </a:xfrm>
          <a:prstGeom prst="rect">
            <a:avLst/>
          </a:prstGeom>
          <a:noFill/>
          <a:ln>
            <a:noFill/>
          </a:ln>
        </p:spPr>
        <p:txBody>
          <a:bodyPr vert="horz" lIns="91440" tIns="45720" rIns="91440" bIns="45720" anchor="t"/>
          <a:lstStyle>
            <a:lvl1pPr marL="0" indent="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1pPr>
            <a:lvl2pPr marL="255270" indent="8636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2pPr>
            <a:lvl3pPr marL="510540" indent="173355"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3pPr>
            <a:lvl4pPr marL="767080" indent="25908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4pPr>
            <a:lvl5pPr marL="1022350" indent="34544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5pPr>
          </a:lstStyle>
          <a:p>
            <a:pPr lvl="0" eaLnBrk="1" latinLnBrk="1" hangingPunct="1"/>
            <a:fld id="{566ABCEB-ACFC-4714-9973-3DA970169C29}" type="slidenum">
              <a:rPr lang="zh-CN" altLang="en-US"/>
              <a:t>‹#›</a:t>
            </a:fld>
            <a:endParaRPr lang="zh-CN" altLang="en-US"/>
          </a:p>
        </p:txBody>
      </p:sp>
      <p:sp>
        <p:nvSpPr>
          <p:cNvPr id="1049408" name="内容占位符 5"/>
          <p:cNvSpPr>
            <a:spLocks noGrp="1"/>
          </p:cNvSpPr>
          <p:nvPr>
            <p:ph sz="quarter" idx="14"/>
          </p:nvPr>
        </p:nvSpPr>
        <p:spPr>
          <a:xfrm>
            <a:off x="3474249" y="1626626"/>
            <a:ext cx="3022710" cy="2955234"/>
          </a:xfrm>
          <a:prstGeom prst="rect">
            <a:avLst/>
          </a:prstGeom>
        </p:spPr>
        <p:txBody>
          <a:bodyPr/>
          <a:lstStyle>
            <a:lvl1pPr>
              <a:defRPr sz="1340"/>
            </a:lvl1pPr>
            <a:lvl2pPr>
              <a:defRPr sz="1120"/>
            </a:lvl2pPr>
            <a:lvl3pPr>
              <a:defRPr sz="1005"/>
            </a:lvl3pPr>
            <a:lvl4pPr>
              <a:defRPr sz="895"/>
            </a:lvl4pPr>
            <a:lvl5pPr>
              <a:defRPr sz="895"/>
            </a:lvl5pPr>
            <a:lvl6pPr>
              <a:defRPr sz="895"/>
            </a:lvl6pPr>
            <a:lvl7pPr>
              <a:defRPr sz="895"/>
            </a:lvl7pPr>
            <a:lvl8pPr>
              <a:defRPr sz="895"/>
            </a:lvl8pPr>
            <a:lvl9pPr>
              <a:defRPr sz="895"/>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49407" name="文本占位符 4"/>
          <p:cNvSpPr>
            <a:spLocks noGrp="1"/>
          </p:cNvSpPr>
          <p:nvPr>
            <p:ph type="body" sz="quarter" idx="13"/>
          </p:nvPr>
        </p:nvSpPr>
        <p:spPr>
          <a:xfrm>
            <a:off x="3474249" y="1148144"/>
            <a:ext cx="3022710" cy="478489"/>
          </a:xfrm>
          <a:prstGeom prst="rect">
            <a:avLst/>
          </a:prstGeom>
        </p:spPr>
        <p:txBody>
          <a:bodyPr anchor="b"/>
          <a:lstStyle>
            <a:lvl1pPr marL="0" indent="0">
              <a:buNone/>
              <a:defRPr sz="1340" b="1"/>
            </a:lvl1pPr>
            <a:lvl2pPr marL="255905" indent="0">
              <a:buNone/>
              <a:defRPr sz="1120" b="1"/>
            </a:lvl2pPr>
            <a:lvl3pPr marL="511175" indent="0">
              <a:buNone/>
              <a:defRPr sz="1005" b="1"/>
            </a:lvl3pPr>
            <a:lvl4pPr marL="767080" indent="0">
              <a:buNone/>
              <a:defRPr sz="895" b="1"/>
            </a:lvl4pPr>
            <a:lvl5pPr marL="1022985" indent="0">
              <a:buNone/>
              <a:defRPr sz="895" b="1"/>
            </a:lvl5pPr>
            <a:lvl6pPr marL="1278255" indent="0">
              <a:buNone/>
              <a:defRPr sz="895" b="1"/>
            </a:lvl6pPr>
            <a:lvl7pPr marL="1534160" indent="0">
              <a:buNone/>
              <a:defRPr sz="895" b="1"/>
            </a:lvl7pPr>
            <a:lvl8pPr marL="1790065" indent="0">
              <a:buNone/>
              <a:defRPr sz="895" b="1"/>
            </a:lvl8pPr>
            <a:lvl9pPr marL="2045970" indent="0">
              <a:buNone/>
              <a:defRPr sz="895" b="1"/>
            </a:lvl9pPr>
          </a:lstStyle>
          <a:p>
            <a:pPr lvl="0"/>
            <a:r>
              <a:rPr lang="zh-CN" altLang="en-US"/>
              <a:t>单击此处编辑母版文本样式</a:t>
            </a:r>
          </a:p>
        </p:txBody>
      </p:sp>
      <p:sp>
        <p:nvSpPr>
          <p:cNvPr id="1049406" name="内容占位符 3"/>
          <p:cNvSpPr>
            <a:spLocks noGrp="1"/>
          </p:cNvSpPr>
          <p:nvPr>
            <p:ph sz="half" idx="12"/>
          </p:nvPr>
        </p:nvSpPr>
        <p:spPr>
          <a:xfrm>
            <a:off x="341992" y="1626626"/>
            <a:ext cx="3021820" cy="2955234"/>
          </a:xfrm>
          <a:prstGeom prst="rect">
            <a:avLst/>
          </a:prstGeom>
        </p:spPr>
        <p:txBody>
          <a:bodyPr/>
          <a:lstStyle>
            <a:lvl1pPr>
              <a:defRPr sz="1340"/>
            </a:lvl1pPr>
            <a:lvl2pPr>
              <a:defRPr sz="1120"/>
            </a:lvl2pPr>
            <a:lvl3pPr>
              <a:defRPr sz="1005"/>
            </a:lvl3pPr>
            <a:lvl4pPr>
              <a:defRPr sz="895"/>
            </a:lvl4pPr>
            <a:lvl5pPr>
              <a:defRPr sz="895"/>
            </a:lvl5pPr>
            <a:lvl6pPr>
              <a:defRPr sz="895"/>
            </a:lvl6pPr>
            <a:lvl7pPr>
              <a:defRPr sz="895"/>
            </a:lvl7pPr>
            <a:lvl8pPr>
              <a:defRPr sz="895"/>
            </a:lvl8pPr>
            <a:lvl9pPr>
              <a:defRPr sz="895"/>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49405" name="文本占位符 2"/>
          <p:cNvSpPr>
            <a:spLocks noGrp="1"/>
          </p:cNvSpPr>
          <p:nvPr>
            <p:ph type="body" idx="1"/>
          </p:nvPr>
        </p:nvSpPr>
        <p:spPr>
          <a:xfrm>
            <a:off x="341992" y="1148144"/>
            <a:ext cx="3021820" cy="478489"/>
          </a:xfrm>
          <a:prstGeom prst="rect">
            <a:avLst/>
          </a:prstGeom>
        </p:spPr>
        <p:txBody>
          <a:bodyPr anchor="b"/>
          <a:lstStyle>
            <a:lvl1pPr marL="0" indent="0">
              <a:buNone/>
              <a:defRPr sz="1340" b="1"/>
            </a:lvl1pPr>
            <a:lvl2pPr marL="255905" indent="0">
              <a:buNone/>
              <a:defRPr sz="1120" b="1"/>
            </a:lvl2pPr>
            <a:lvl3pPr marL="511175" indent="0">
              <a:buNone/>
              <a:defRPr sz="1005" b="1"/>
            </a:lvl3pPr>
            <a:lvl4pPr marL="767080" indent="0">
              <a:buNone/>
              <a:defRPr sz="895" b="1"/>
            </a:lvl4pPr>
            <a:lvl5pPr marL="1022985" indent="0">
              <a:buNone/>
              <a:defRPr sz="895" b="1"/>
            </a:lvl5pPr>
            <a:lvl6pPr marL="1278255" indent="0">
              <a:buNone/>
              <a:defRPr sz="895" b="1"/>
            </a:lvl6pPr>
            <a:lvl7pPr marL="1534160" indent="0">
              <a:buNone/>
              <a:defRPr sz="895" b="1"/>
            </a:lvl7pPr>
            <a:lvl8pPr marL="1790065" indent="0">
              <a:buNone/>
              <a:defRPr sz="895" b="1"/>
            </a:lvl8pPr>
            <a:lvl9pPr marL="2045970" indent="0">
              <a:buNone/>
              <a:defRPr sz="895" b="1"/>
            </a:lvl9pPr>
          </a:lstStyle>
          <a:p>
            <a:pPr lvl="0"/>
            <a:r>
              <a:rPr lang="zh-CN" altLang="en-US"/>
              <a:t>单击此处编辑母版文本样式</a:t>
            </a:r>
          </a:p>
        </p:txBody>
      </p:sp>
      <p:sp>
        <p:nvSpPr>
          <p:cNvPr id="1049404" name="标题 1"/>
          <p:cNvSpPr>
            <a:spLocks noGrp="1"/>
          </p:cNvSpPr>
          <p:nvPr>
            <p:ph type="title"/>
          </p:nvPr>
        </p:nvSpPr>
        <p:spPr>
          <a:xfrm>
            <a:off x="341993" y="205413"/>
            <a:ext cx="6154966" cy="854869"/>
          </a:xfrm>
          <a:prstGeom prst="rect">
            <a:avLst/>
          </a:prstGeom>
        </p:spPr>
        <p:txBody>
          <a:bodyPr/>
          <a:lstStyle/>
          <a:p>
            <a:r>
              <a:rPr lang="zh-CN" altLang="en-US"/>
              <a:t>单击此处编辑母版标题样式</a:t>
            </a: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cSld>
    <p:bg>
      <p:bgPr>
        <a:solidFill>
          <a:srgbClr val="F2F2F2"/>
        </a:solidFill>
        <a:effectLst/>
      </p:bgPr>
    </p:bg>
    <p:spTree>
      <p:nvGrpSpPr>
        <p:cNvPr id="1" name=""/>
        <p:cNvGrpSpPr/>
        <p:nvPr/>
      </p:nvGrpSpPr>
      <p:grpSpPr>
        <a:xfrm>
          <a:off x="0" y="0"/>
          <a:ext cx="0" cy="0"/>
          <a:chOff x="0" y="0"/>
          <a:chExt cx="0" cy="0"/>
        </a:xfrm>
      </p:grpSpPr>
      <p:sp>
        <p:nvSpPr>
          <p:cNvPr id="1049409" name="日期占位符 1049408"/>
          <p:cNvSpPr>
            <a:spLocks noGrp="1"/>
          </p:cNvSpPr>
          <p:nvPr>
            <p:ph type="dt" sz="half" idx="2"/>
          </p:nvPr>
        </p:nvSpPr>
        <p:spPr>
          <a:xfrm>
            <a:off x="341948" y="4754562"/>
            <a:ext cx="1595755" cy="273050"/>
          </a:xfrm>
          <a:prstGeom prst="rect">
            <a:avLst/>
          </a:prstGeom>
          <a:noFill/>
          <a:ln>
            <a:noFill/>
          </a:ln>
        </p:spPr>
        <p:txBody>
          <a:bodyPr vert="horz" lIns="91440" tIns="45720" rIns="91440" bIns="45720" anchor="t"/>
          <a:lstStyle>
            <a:lvl1pPr marL="0" indent="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1pPr>
            <a:lvl2pPr marL="255270" indent="8636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2pPr>
            <a:lvl3pPr marL="510540" indent="173355"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3pPr>
            <a:lvl4pPr marL="767080" indent="25908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4pPr>
            <a:lvl5pPr marL="1022350" indent="34544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5pPr>
          </a:lstStyle>
          <a:p>
            <a:pPr lvl="0" eaLnBrk="1" latinLnBrk="1" hangingPunct="1"/>
            <a:fld id="{566ABCEB-ACFC-4714-9973-3DA970169C29}" type="datetime1">
              <a:rPr lang="zh-CN" altLang="en-US"/>
              <a:t>2023/9/27</a:t>
            </a:fld>
            <a:endParaRPr lang="zh-CN" altLang="en-US"/>
          </a:p>
        </p:txBody>
      </p:sp>
      <p:sp>
        <p:nvSpPr>
          <p:cNvPr id="1049410" name="页脚占位符 1049409"/>
          <p:cNvSpPr>
            <a:spLocks noGrp="1"/>
          </p:cNvSpPr>
          <p:nvPr>
            <p:ph type="ftr" sz="quarter" idx="3"/>
          </p:nvPr>
        </p:nvSpPr>
        <p:spPr>
          <a:xfrm>
            <a:off x="2336642" y="4754562"/>
            <a:ext cx="2165668" cy="273050"/>
          </a:xfrm>
          <a:prstGeom prst="rect">
            <a:avLst/>
          </a:prstGeom>
          <a:noFill/>
          <a:ln>
            <a:noFill/>
          </a:ln>
        </p:spPr>
        <p:txBody>
          <a:bodyPr vert="horz" lIns="91440" tIns="45720" rIns="91440" bIns="45720" anchor="t"/>
          <a:lstStyle>
            <a:lvl1pPr marL="0" indent="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1pPr>
            <a:lvl2pPr marL="255270" indent="8636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2pPr>
            <a:lvl3pPr marL="510540" indent="173355"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3pPr>
            <a:lvl4pPr marL="767080" indent="25908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4pPr>
            <a:lvl5pPr marL="1022350" indent="34544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5pPr>
          </a:lstStyle>
          <a:p>
            <a:pPr lvl="0" eaLnBrk="1" latinLnBrk="1" hangingPunct="1"/>
            <a:endParaRPr lang="zh-CN" altLang="en-US"/>
          </a:p>
        </p:txBody>
      </p:sp>
      <p:sp>
        <p:nvSpPr>
          <p:cNvPr id="1049411" name="灯片编号占位符 1049410"/>
          <p:cNvSpPr>
            <a:spLocks noGrp="1"/>
          </p:cNvSpPr>
          <p:nvPr>
            <p:ph type="sldNum" sz="quarter" idx="4"/>
          </p:nvPr>
        </p:nvSpPr>
        <p:spPr>
          <a:xfrm>
            <a:off x="4901248" y="4754562"/>
            <a:ext cx="1595755" cy="273050"/>
          </a:xfrm>
          <a:prstGeom prst="rect">
            <a:avLst/>
          </a:prstGeom>
          <a:noFill/>
          <a:ln>
            <a:noFill/>
          </a:ln>
        </p:spPr>
        <p:txBody>
          <a:bodyPr vert="horz" lIns="91440" tIns="45720" rIns="91440" bIns="45720" anchor="t"/>
          <a:lstStyle>
            <a:lvl1pPr marL="0" indent="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1pPr>
            <a:lvl2pPr marL="255270" indent="8636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2pPr>
            <a:lvl3pPr marL="510540" indent="173355"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3pPr>
            <a:lvl4pPr marL="767080" indent="25908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4pPr>
            <a:lvl5pPr marL="1022350" indent="34544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5pPr>
          </a:lstStyle>
          <a:p>
            <a:pPr lvl="0" eaLnBrk="1" latinLnBrk="1" hangingPunct="1"/>
            <a:fld id="{566ABCEB-ACFC-4714-9973-3DA970169C29}" type="slidenum">
              <a:rPr lang="zh-CN" altLang="en-US"/>
              <a:t>‹#›</a:t>
            </a:fld>
            <a:endParaRPr lang="zh-CN" altLang="en-US"/>
          </a:p>
        </p:txBody>
      </p:sp>
      <p:sp>
        <p:nvSpPr>
          <p:cNvPr id="1049412" name="标题 1"/>
          <p:cNvSpPr>
            <a:spLocks noGrp="1"/>
          </p:cNvSpPr>
          <p:nvPr>
            <p:ph type="title"/>
          </p:nvPr>
        </p:nvSpPr>
        <p:spPr>
          <a:xfrm>
            <a:off x="341993" y="205413"/>
            <a:ext cx="6154966" cy="854869"/>
          </a:xfrm>
          <a:prstGeom prst="rect">
            <a:avLst/>
          </a:prstGeom>
        </p:spPr>
        <p:txBody>
          <a:bodyPr/>
          <a:lstStyle/>
          <a:p>
            <a:r>
              <a:rPr lang="zh-CN" altLang="en-US"/>
              <a:t>单击此处编辑母版标题样式</a:t>
            </a: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cSld>
    <p:bg>
      <p:bgPr>
        <a:solidFill>
          <a:srgbClr val="F2F2F2"/>
        </a:solidFill>
        <a:effectLst/>
      </p:bgPr>
    </p:bg>
    <p:spTree>
      <p:nvGrpSpPr>
        <p:cNvPr id="1" name=""/>
        <p:cNvGrpSpPr/>
        <p:nvPr/>
      </p:nvGrpSpPr>
      <p:grpSpPr>
        <a:xfrm>
          <a:off x="0" y="0"/>
          <a:ext cx="0" cy="0"/>
          <a:chOff x="0" y="0"/>
          <a:chExt cx="0" cy="0"/>
        </a:xfrm>
      </p:grpSpPr>
      <p:sp>
        <p:nvSpPr>
          <p:cNvPr id="1049413" name="日期占位符 1049412"/>
          <p:cNvSpPr>
            <a:spLocks noGrp="1"/>
          </p:cNvSpPr>
          <p:nvPr>
            <p:ph type="dt" sz="half" idx="2"/>
          </p:nvPr>
        </p:nvSpPr>
        <p:spPr>
          <a:xfrm>
            <a:off x="341948" y="4754562"/>
            <a:ext cx="1595755" cy="273050"/>
          </a:xfrm>
          <a:prstGeom prst="rect">
            <a:avLst/>
          </a:prstGeom>
          <a:noFill/>
          <a:ln>
            <a:noFill/>
          </a:ln>
        </p:spPr>
        <p:txBody>
          <a:bodyPr vert="horz" lIns="91440" tIns="45720" rIns="91440" bIns="45720" anchor="t"/>
          <a:lstStyle>
            <a:lvl1pPr marL="0" indent="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1pPr>
            <a:lvl2pPr marL="255270" indent="8636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2pPr>
            <a:lvl3pPr marL="510540" indent="173355"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3pPr>
            <a:lvl4pPr marL="767080" indent="25908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4pPr>
            <a:lvl5pPr marL="1022350" indent="34544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5pPr>
          </a:lstStyle>
          <a:p>
            <a:pPr lvl="0" eaLnBrk="1" latinLnBrk="1" hangingPunct="1"/>
            <a:fld id="{566ABCEB-ACFC-4714-9973-3DA970169C29}" type="datetime1">
              <a:rPr lang="zh-CN" altLang="en-US"/>
              <a:t>2023/9/27</a:t>
            </a:fld>
            <a:endParaRPr lang="zh-CN" altLang="en-US"/>
          </a:p>
        </p:txBody>
      </p:sp>
      <p:sp>
        <p:nvSpPr>
          <p:cNvPr id="1049414" name="页脚占位符 1049413"/>
          <p:cNvSpPr>
            <a:spLocks noGrp="1"/>
          </p:cNvSpPr>
          <p:nvPr>
            <p:ph type="ftr" sz="quarter" idx="3"/>
          </p:nvPr>
        </p:nvSpPr>
        <p:spPr>
          <a:xfrm>
            <a:off x="2336642" y="4754562"/>
            <a:ext cx="2165668" cy="273050"/>
          </a:xfrm>
          <a:prstGeom prst="rect">
            <a:avLst/>
          </a:prstGeom>
          <a:noFill/>
          <a:ln>
            <a:noFill/>
          </a:ln>
        </p:spPr>
        <p:txBody>
          <a:bodyPr vert="horz" lIns="91440" tIns="45720" rIns="91440" bIns="45720" anchor="t"/>
          <a:lstStyle>
            <a:lvl1pPr marL="0" indent="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1pPr>
            <a:lvl2pPr marL="255270" indent="8636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2pPr>
            <a:lvl3pPr marL="510540" indent="173355"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3pPr>
            <a:lvl4pPr marL="767080" indent="25908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4pPr>
            <a:lvl5pPr marL="1022350" indent="34544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5pPr>
          </a:lstStyle>
          <a:p>
            <a:pPr lvl="0" eaLnBrk="1" latinLnBrk="1" hangingPunct="1"/>
            <a:endParaRPr lang="zh-CN" altLang="en-US"/>
          </a:p>
        </p:txBody>
      </p:sp>
      <p:sp>
        <p:nvSpPr>
          <p:cNvPr id="1049415" name="灯片编号占位符 1049414"/>
          <p:cNvSpPr>
            <a:spLocks noGrp="1"/>
          </p:cNvSpPr>
          <p:nvPr>
            <p:ph type="sldNum" sz="quarter" idx="4"/>
          </p:nvPr>
        </p:nvSpPr>
        <p:spPr>
          <a:xfrm>
            <a:off x="4901248" y="4754562"/>
            <a:ext cx="1595755" cy="273050"/>
          </a:xfrm>
          <a:prstGeom prst="rect">
            <a:avLst/>
          </a:prstGeom>
          <a:noFill/>
          <a:ln>
            <a:noFill/>
          </a:ln>
        </p:spPr>
        <p:txBody>
          <a:bodyPr vert="horz" lIns="91440" tIns="45720" rIns="91440" bIns="45720" anchor="t"/>
          <a:lstStyle>
            <a:lvl1pPr marL="0" indent="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1pPr>
            <a:lvl2pPr marL="255270" indent="8636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2pPr>
            <a:lvl3pPr marL="510540" indent="173355"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3pPr>
            <a:lvl4pPr marL="767080" indent="25908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4pPr>
            <a:lvl5pPr marL="1022350" indent="34544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5pPr>
          </a:lstStyle>
          <a:p>
            <a:pPr lvl="0" eaLnBrk="1" latinLnBrk="1" hangingPunct="1"/>
            <a:fld id="{566ABCEB-ACFC-4714-9973-3DA970169C29}" type="slidenum">
              <a:rPr lang="zh-CN" altLang="en-US"/>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cSld>
    <p:bg>
      <p:bgPr>
        <a:solidFill>
          <a:srgbClr val="F2F2F2"/>
        </a:solidFill>
        <a:effectLst/>
      </p:bgPr>
    </p:bg>
    <p:spTree>
      <p:nvGrpSpPr>
        <p:cNvPr id="1" name=""/>
        <p:cNvGrpSpPr/>
        <p:nvPr/>
      </p:nvGrpSpPr>
      <p:grpSpPr>
        <a:xfrm>
          <a:off x="0" y="0"/>
          <a:ext cx="0" cy="0"/>
          <a:chOff x="0" y="0"/>
          <a:chExt cx="0" cy="0"/>
        </a:xfrm>
      </p:grpSpPr>
      <p:pic>
        <p:nvPicPr>
          <p:cNvPr id="2097261" name="图片 2097260"/>
          <p:cNvPicPr/>
          <p:nvPr/>
        </p:nvPicPr>
        <p:blipFill>
          <a:blip r:embed="rId2" cstate="print"/>
          <a:srcRect/>
          <a:stretch>
            <a:fillRect/>
          </a:stretch>
        </p:blipFill>
        <p:spPr>
          <a:xfrm>
            <a:off x="0" y="0"/>
            <a:ext cx="6838950" cy="787400"/>
          </a:xfrm>
          <a:prstGeom prst="rect">
            <a:avLst/>
          </a:prstGeom>
          <a:noFill/>
          <a:ln>
            <a:noFill/>
          </a:ln>
        </p:spPr>
      </p:pic>
      <p:sp>
        <p:nvSpPr>
          <p:cNvPr id="1049214" name="日期占位符 1049213"/>
          <p:cNvSpPr>
            <a:spLocks noGrp="1"/>
          </p:cNvSpPr>
          <p:nvPr>
            <p:ph type="dt" sz="half" idx="2"/>
          </p:nvPr>
        </p:nvSpPr>
        <p:spPr>
          <a:xfrm>
            <a:off x="341948" y="4754562"/>
            <a:ext cx="1595755" cy="273050"/>
          </a:xfrm>
          <a:prstGeom prst="rect">
            <a:avLst/>
          </a:prstGeom>
          <a:noFill/>
          <a:ln>
            <a:noFill/>
          </a:ln>
        </p:spPr>
        <p:txBody>
          <a:bodyPr vert="horz" lIns="91440" tIns="45720" rIns="91440" bIns="45720" anchor="t"/>
          <a:lstStyle>
            <a:lvl1pPr marL="0" indent="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1pPr>
            <a:lvl2pPr marL="255270" indent="8636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2pPr>
            <a:lvl3pPr marL="510540" indent="173355"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3pPr>
            <a:lvl4pPr marL="767080" indent="25908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4pPr>
            <a:lvl5pPr marL="1022350" indent="34544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5pPr>
          </a:lstStyle>
          <a:p>
            <a:pPr lvl="0" eaLnBrk="1" latinLnBrk="1" hangingPunct="1"/>
            <a:endParaRPr lang="zh-CN" altLang="en-US"/>
          </a:p>
        </p:txBody>
      </p:sp>
      <p:sp>
        <p:nvSpPr>
          <p:cNvPr id="1049215" name="页脚占位符 1049214"/>
          <p:cNvSpPr>
            <a:spLocks noGrp="1"/>
          </p:cNvSpPr>
          <p:nvPr>
            <p:ph type="ftr" sz="quarter" idx="3"/>
          </p:nvPr>
        </p:nvSpPr>
        <p:spPr>
          <a:xfrm>
            <a:off x="2336642" y="4754562"/>
            <a:ext cx="2165668" cy="273050"/>
          </a:xfrm>
          <a:prstGeom prst="rect">
            <a:avLst/>
          </a:prstGeom>
          <a:noFill/>
          <a:ln>
            <a:noFill/>
          </a:ln>
        </p:spPr>
        <p:txBody>
          <a:bodyPr vert="horz" lIns="91440" tIns="45720" rIns="91440" bIns="45720" anchor="t"/>
          <a:lstStyle>
            <a:lvl1pPr marL="0" indent="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1pPr>
            <a:lvl2pPr marL="255270" indent="8636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2pPr>
            <a:lvl3pPr marL="510540" indent="173355"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3pPr>
            <a:lvl4pPr marL="767080" indent="25908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4pPr>
            <a:lvl5pPr marL="1022350" indent="34544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5pPr>
          </a:lstStyle>
          <a:p>
            <a:pPr lvl="0" eaLnBrk="1" latinLnBrk="1" hangingPunct="1"/>
            <a:endParaRPr lang="zh-CN" altLang="en-US"/>
          </a:p>
        </p:txBody>
      </p:sp>
      <p:sp>
        <p:nvSpPr>
          <p:cNvPr id="1049216" name="灯片编号占位符 1049215"/>
          <p:cNvSpPr>
            <a:spLocks noGrp="1"/>
          </p:cNvSpPr>
          <p:nvPr>
            <p:ph type="sldNum" sz="quarter" idx="4"/>
          </p:nvPr>
        </p:nvSpPr>
        <p:spPr>
          <a:xfrm>
            <a:off x="4901248" y="4754562"/>
            <a:ext cx="1595755" cy="273050"/>
          </a:xfrm>
          <a:prstGeom prst="rect">
            <a:avLst/>
          </a:prstGeom>
          <a:noFill/>
          <a:ln>
            <a:noFill/>
          </a:ln>
        </p:spPr>
        <p:txBody>
          <a:bodyPr vert="horz" lIns="91440" tIns="45720" rIns="91440" bIns="45720" anchor="t"/>
          <a:lstStyle>
            <a:lvl1pPr marL="0" indent="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1pPr>
            <a:lvl2pPr marL="255270" indent="8636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2pPr>
            <a:lvl3pPr marL="510540" indent="173355"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3pPr>
            <a:lvl4pPr marL="767080" indent="25908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4pPr>
            <a:lvl5pPr marL="1022350" indent="34544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5pPr>
          </a:lstStyle>
          <a:p>
            <a:pPr lvl="0" eaLnBrk="1" latinLnBrk="1" hangingPunct="1">
              <a:buNone/>
            </a:pPr>
            <a:fld id="{566ABCEB-ACFC-4714-9973-3DA970169C29}" type="slidenum">
              <a:rPr lang="zh-CN" altLang="en-US"/>
              <a:t>‹#›</a:t>
            </a:fld>
            <a:endParaRPr lang="zh-CN" altLang="en-US"/>
          </a:p>
        </p:txBody>
      </p:sp>
      <p:sp>
        <p:nvSpPr>
          <p:cNvPr id="1049218" name="文本占位符 2"/>
          <p:cNvSpPr>
            <a:spLocks noGrp="1"/>
          </p:cNvSpPr>
          <p:nvPr>
            <p:ph type="body" idx="1"/>
          </p:nvPr>
        </p:nvSpPr>
        <p:spPr>
          <a:xfrm>
            <a:off x="540585" y="2174320"/>
            <a:ext cx="5812823" cy="1122187"/>
          </a:xfrm>
          <a:prstGeom prst="rect">
            <a:avLst/>
          </a:prstGeom>
        </p:spPr>
        <p:txBody>
          <a:bodyPr anchor="b"/>
          <a:lstStyle>
            <a:lvl1pPr marL="0" indent="0">
              <a:buNone/>
              <a:defRPr sz="1120">
                <a:solidFill>
                  <a:schemeClr val="tx1">
                    <a:tint val="75000"/>
                  </a:schemeClr>
                </a:solidFill>
              </a:defRPr>
            </a:lvl1pPr>
            <a:lvl2pPr marL="255905" indent="0">
              <a:buNone/>
              <a:defRPr sz="1005">
                <a:solidFill>
                  <a:schemeClr val="tx1">
                    <a:tint val="75000"/>
                  </a:schemeClr>
                </a:solidFill>
              </a:defRPr>
            </a:lvl2pPr>
            <a:lvl3pPr marL="511175" indent="0">
              <a:buNone/>
              <a:defRPr sz="895">
                <a:solidFill>
                  <a:schemeClr val="tx1">
                    <a:tint val="75000"/>
                  </a:schemeClr>
                </a:solidFill>
              </a:defRPr>
            </a:lvl3pPr>
            <a:lvl4pPr marL="767080" indent="0">
              <a:buNone/>
              <a:defRPr sz="780">
                <a:solidFill>
                  <a:schemeClr val="tx1">
                    <a:tint val="75000"/>
                  </a:schemeClr>
                </a:solidFill>
              </a:defRPr>
            </a:lvl4pPr>
            <a:lvl5pPr marL="1022985" indent="0">
              <a:buNone/>
              <a:defRPr sz="780">
                <a:solidFill>
                  <a:schemeClr val="tx1">
                    <a:tint val="75000"/>
                  </a:schemeClr>
                </a:solidFill>
              </a:defRPr>
            </a:lvl5pPr>
            <a:lvl6pPr marL="1278890" indent="0">
              <a:buNone/>
              <a:defRPr sz="780">
                <a:solidFill>
                  <a:schemeClr val="tx1">
                    <a:tint val="75000"/>
                  </a:schemeClr>
                </a:solidFill>
              </a:defRPr>
            </a:lvl6pPr>
            <a:lvl7pPr marL="1534160" indent="0">
              <a:buNone/>
              <a:defRPr sz="780">
                <a:solidFill>
                  <a:schemeClr val="tx1">
                    <a:tint val="75000"/>
                  </a:schemeClr>
                </a:solidFill>
              </a:defRPr>
            </a:lvl7pPr>
            <a:lvl8pPr marL="1790065" indent="0">
              <a:buNone/>
              <a:defRPr sz="780">
                <a:solidFill>
                  <a:schemeClr val="tx1">
                    <a:tint val="75000"/>
                  </a:schemeClr>
                </a:solidFill>
              </a:defRPr>
            </a:lvl8pPr>
            <a:lvl9pPr marL="2045970" indent="0">
              <a:buNone/>
              <a:defRPr sz="780">
                <a:solidFill>
                  <a:schemeClr val="tx1">
                    <a:tint val="75000"/>
                  </a:schemeClr>
                </a:solidFill>
              </a:defRPr>
            </a:lvl9pPr>
          </a:lstStyle>
          <a:p>
            <a:pPr lvl="0"/>
            <a:r>
              <a:rPr lang="zh-CN" altLang="en-US" noProof="1"/>
              <a:t>单击此处编辑母版文本样式</a:t>
            </a:r>
          </a:p>
        </p:txBody>
      </p:sp>
      <p:sp>
        <p:nvSpPr>
          <p:cNvPr id="1049217" name="标题 1"/>
          <p:cNvSpPr>
            <a:spLocks noGrp="1"/>
          </p:cNvSpPr>
          <p:nvPr>
            <p:ph type="title"/>
          </p:nvPr>
        </p:nvSpPr>
        <p:spPr>
          <a:xfrm>
            <a:off x="540585" y="3296507"/>
            <a:ext cx="5812823" cy="1018875"/>
          </a:xfrm>
          <a:prstGeom prst="rect">
            <a:avLst/>
          </a:prstGeom>
        </p:spPr>
        <p:txBody>
          <a:bodyPr anchor="t"/>
          <a:lstStyle>
            <a:lvl1pPr algn="l">
              <a:defRPr sz="2235" b="1" cap="all"/>
            </a:lvl1pPr>
          </a:lstStyle>
          <a:p>
            <a:r>
              <a:rPr lang="zh-CN" altLang="en-US" noProof="1"/>
              <a:t>单击此处编辑母版标题样式</a:t>
            </a: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cSld>
    <p:bg>
      <p:bgPr>
        <a:solidFill>
          <a:srgbClr val="F2F2F2"/>
        </a:solidFill>
        <a:effectLst/>
      </p:bgPr>
    </p:bg>
    <p:spTree>
      <p:nvGrpSpPr>
        <p:cNvPr id="1" name=""/>
        <p:cNvGrpSpPr/>
        <p:nvPr/>
      </p:nvGrpSpPr>
      <p:grpSpPr>
        <a:xfrm>
          <a:off x="0" y="0"/>
          <a:ext cx="0" cy="0"/>
          <a:chOff x="0" y="0"/>
          <a:chExt cx="0" cy="0"/>
        </a:xfrm>
      </p:grpSpPr>
      <p:sp>
        <p:nvSpPr>
          <p:cNvPr id="1049416" name="日期占位符 1049415"/>
          <p:cNvSpPr>
            <a:spLocks noGrp="1"/>
          </p:cNvSpPr>
          <p:nvPr>
            <p:ph type="dt" sz="half" idx="2"/>
          </p:nvPr>
        </p:nvSpPr>
        <p:spPr>
          <a:xfrm>
            <a:off x="341948" y="4754562"/>
            <a:ext cx="1595755" cy="273050"/>
          </a:xfrm>
          <a:prstGeom prst="rect">
            <a:avLst/>
          </a:prstGeom>
          <a:noFill/>
          <a:ln>
            <a:noFill/>
          </a:ln>
        </p:spPr>
        <p:txBody>
          <a:bodyPr vert="horz" lIns="91440" tIns="45720" rIns="91440" bIns="45720" anchor="t"/>
          <a:lstStyle>
            <a:lvl1pPr marL="0" indent="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1pPr>
            <a:lvl2pPr marL="255270" indent="8636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2pPr>
            <a:lvl3pPr marL="510540" indent="173355"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3pPr>
            <a:lvl4pPr marL="767080" indent="25908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4pPr>
            <a:lvl5pPr marL="1022350" indent="34544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5pPr>
          </a:lstStyle>
          <a:p>
            <a:pPr lvl="0" eaLnBrk="1" latinLnBrk="1" hangingPunct="1"/>
            <a:fld id="{566ABCEB-ACFC-4714-9973-3DA970169C29}" type="datetime1">
              <a:rPr lang="zh-CN" altLang="en-US"/>
              <a:t>2023/9/27</a:t>
            </a:fld>
            <a:endParaRPr lang="zh-CN" altLang="en-US"/>
          </a:p>
        </p:txBody>
      </p:sp>
      <p:sp>
        <p:nvSpPr>
          <p:cNvPr id="1049417" name="页脚占位符 1049416"/>
          <p:cNvSpPr>
            <a:spLocks noGrp="1"/>
          </p:cNvSpPr>
          <p:nvPr>
            <p:ph type="ftr" sz="quarter" idx="3"/>
          </p:nvPr>
        </p:nvSpPr>
        <p:spPr>
          <a:xfrm>
            <a:off x="2336642" y="4754562"/>
            <a:ext cx="2165668" cy="273050"/>
          </a:xfrm>
          <a:prstGeom prst="rect">
            <a:avLst/>
          </a:prstGeom>
          <a:noFill/>
          <a:ln>
            <a:noFill/>
          </a:ln>
        </p:spPr>
        <p:txBody>
          <a:bodyPr vert="horz" lIns="91440" tIns="45720" rIns="91440" bIns="45720" anchor="t"/>
          <a:lstStyle>
            <a:lvl1pPr marL="0" indent="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1pPr>
            <a:lvl2pPr marL="255270" indent="8636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2pPr>
            <a:lvl3pPr marL="510540" indent="173355"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3pPr>
            <a:lvl4pPr marL="767080" indent="25908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4pPr>
            <a:lvl5pPr marL="1022350" indent="34544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5pPr>
          </a:lstStyle>
          <a:p>
            <a:pPr lvl="0" eaLnBrk="1" latinLnBrk="1" hangingPunct="1"/>
            <a:endParaRPr lang="zh-CN" altLang="en-US"/>
          </a:p>
        </p:txBody>
      </p:sp>
      <p:sp>
        <p:nvSpPr>
          <p:cNvPr id="1049418" name="灯片编号占位符 1049417"/>
          <p:cNvSpPr>
            <a:spLocks noGrp="1"/>
          </p:cNvSpPr>
          <p:nvPr>
            <p:ph type="sldNum" sz="quarter" idx="4"/>
          </p:nvPr>
        </p:nvSpPr>
        <p:spPr>
          <a:xfrm>
            <a:off x="4901248" y="4754562"/>
            <a:ext cx="1595755" cy="273050"/>
          </a:xfrm>
          <a:prstGeom prst="rect">
            <a:avLst/>
          </a:prstGeom>
          <a:noFill/>
          <a:ln>
            <a:noFill/>
          </a:ln>
        </p:spPr>
        <p:txBody>
          <a:bodyPr vert="horz" lIns="91440" tIns="45720" rIns="91440" bIns="45720" anchor="t"/>
          <a:lstStyle>
            <a:lvl1pPr marL="0" indent="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1pPr>
            <a:lvl2pPr marL="255270" indent="8636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2pPr>
            <a:lvl3pPr marL="510540" indent="173355"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3pPr>
            <a:lvl4pPr marL="767080" indent="25908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4pPr>
            <a:lvl5pPr marL="1022350" indent="34544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5pPr>
          </a:lstStyle>
          <a:p>
            <a:pPr lvl="0" eaLnBrk="1" latinLnBrk="1" hangingPunct="1"/>
            <a:fld id="{566ABCEB-ACFC-4714-9973-3DA970169C29}" type="slidenum">
              <a:rPr lang="zh-CN" altLang="en-US"/>
              <a:t>‹#›</a:t>
            </a:fld>
            <a:endParaRPr lang="zh-CN" altLang="en-US"/>
          </a:p>
        </p:txBody>
      </p:sp>
      <p:sp>
        <p:nvSpPr>
          <p:cNvPr id="1049421" name="文本占位符 3"/>
          <p:cNvSpPr>
            <a:spLocks noGrp="1"/>
          </p:cNvSpPr>
          <p:nvPr>
            <p:ph type="body" sz="half" idx="12"/>
          </p:nvPr>
        </p:nvSpPr>
        <p:spPr>
          <a:xfrm>
            <a:off x="341992" y="1073342"/>
            <a:ext cx="2249666" cy="3508525"/>
          </a:xfrm>
          <a:prstGeom prst="rect">
            <a:avLst/>
          </a:prstGeom>
        </p:spPr>
        <p:txBody>
          <a:bodyPr/>
          <a:lstStyle>
            <a:lvl1pPr marL="0" indent="0">
              <a:buNone/>
              <a:defRPr sz="785"/>
            </a:lvl1pPr>
            <a:lvl2pPr marL="255905" indent="0">
              <a:buNone/>
              <a:defRPr sz="670"/>
            </a:lvl2pPr>
            <a:lvl3pPr marL="511175" indent="0">
              <a:buNone/>
              <a:defRPr sz="560"/>
            </a:lvl3pPr>
            <a:lvl4pPr marL="767080" indent="0">
              <a:buNone/>
              <a:defRPr sz="505"/>
            </a:lvl4pPr>
            <a:lvl5pPr marL="1022985" indent="0">
              <a:buNone/>
              <a:defRPr sz="505"/>
            </a:lvl5pPr>
            <a:lvl6pPr marL="1278255" indent="0">
              <a:buNone/>
              <a:defRPr sz="505"/>
            </a:lvl6pPr>
            <a:lvl7pPr marL="1534160" indent="0">
              <a:buNone/>
              <a:defRPr sz="505"/>
            </a:lvl7pPr>
            <a:lvl8pPr marL="1790065" indent="0">
              <a:buNone/>
              <a:defRPr sz="505"/>
            </a:lvl8pPr>
            <a:lvl9pPr marL="2045970" indent="0">
              <a:buNone/>
              <a:defRPr sz="505"/>
            </a:lvl9pPr>
          </a:lstStyle>
          <a:p>
            <a:pPr lvl="0"/>
            <a:r>
              <a:rPr lang="zh-CN" altLang="en-US"/>
              <a:t>单击此处编辑母版文本样式</a:t>
            </a:r>
          </a:p>
        </p:txBody>
      </p:sp>
      <p:sp>
        <p:nvSpPr>
          <p:cNvPr id="1049420" name="内容占位符 2"/>
          <p:cNvSpPr>
            <a:spLocks noGrp="1"/>
          </p:cNvSpPr>
          <p:nvPr>
            <p:ph idx="1"/>
          </p:nvPr>
        </p:nvSpPr>
        <p:spPr>
          <a:xfrm>
            <a:off x="2673595" y="204226"/>
            <a:ext cx="3823364" cy="4377641"/>
          </a:xfrm>
          <a:prstGeom prst="rect">
            <a:avLst/>
          </a:prstGeom>
        </p:spPr>
        <p:txBody>
          <a:bodyPr/>
          <a:lstStyle>
            <a:lvl1pPr>
              <a:defRPr sz="1790"/>
            </a:lvl1pPr>
            <a:lvl2pPr>
              <a:defRPr sz="1565"/>
            </a:lvl2pPr>
            <a:lvl3pPr>
              <a:defRPr sz="1340"/>
            </a:lvl3pPr>
            <a:lvl4pPr>
              <a:defRPr sz="1120"/>
            </a:lvl4pPr>
            <a:lvl5pPr>
              <a:defRPr sz="1120"/>
            </a:lvl5pPr>
            <a:lvl6pPr>
              <a:defRPr sz="1120"/>
            </a:lvl6pPr>
            <a:lvl7pPr>
              <a:defRPr sz="1120"/>
            </a:lvl7pPr>
            <a:lvl8pPr>
              <a:defRPr sz="1120"/>
            </a:lvl8pPr>
            <a:lvl9pPr>
              <a:defRPr sz="112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49419" name="标题 1"/>
          <p:cNvSpPr>
            <a:spLocks noGrp="1"/>
          </p:cNvSpPr>
          <p:nvPr>
            <p:ph type="title"/>
          </p:nvPr>
        </p:nvSpPr>
        <p:spPr>
          <a:xfrm>
            <a:off x="341992" y="204225"/>
            <a:ext cx="2249666" cy="869117"/>
          </a:xfrm>
          <a:prstGeom prst="rect">
            <a:avLst/>
          </a:prstGeom>
        </p:spPr>
        <p:txBody>
          <a:bodyPr anchor="b"/>
          <a:lstStyle>
            <a:lvl1pPr algn="l">
              <a:defRPr sz="1120" b="1"/>
            </a:lvl1pPr>
          </a:lstStyle>
          <a:p>
            <a:r>
              <a:rPr lang="zh-CN" altLang="en-US"/>
              <a:t>单击此处编辑母版标题样式</a:t>
            </a: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cSld>
    <p:bg>
      <p:bgPr>
        <a:solidFill>
          <a:srgbClr val="F2F2F2"/>
        </a:solidFill>
        <a:effectLst/>
      </p:bgPr>
    </p:bg>
    <p:spTree>
      <p:nvGrpSpPr>
        <p:cNvPr id="1" name=""/>
        <p:cNvGrpSpPr/>
        <p:nvPr/>
      </p:nvGrpSpPr>
      <p:grpSpPr>
        <a:xfrm>
          <a:off x="0" y="0"/>
          <a:ext cx="0" cy="0"/>
          <a:chOff x="0" y="0"/>
          <a:chExt cx="0" cy="0"/>
        </a:xfrm>
      </p:grpSpPr>
      <p:sp>
        <p:nvSpPr>
          <p:cNvPr id="1049422" name="日期占位符 1049421"/>
          <p:cNvSpPr>
            <a:spLocks noGrp="1"/>
          </p:cNvSpPr>
          <p:nvPr>
            <p:ph type="dt" sz="half" idx="2"/>
          </p:nvPr>
        </p:nvSpPr>
        <p:spPr>
          <a:xfrm>
            <a:off x="341948" y="4754562"/>
            <a:ext cx="1595755" cy="273050"/>
          </a:xfrm>
          <a:prstGeom prst="rect">
            <a:avLst/>
          </a:prstGeom>
          <a:noFill/>
          <a:ln>
            <a:noFill/>
          </a:ln>
        </p:spPr>
        <p:txBody>
          <a:bodyPr vert="horz" lIns="91440" tIns="45720" rIns="91440" bIns="45720" anchor="t"/>
          <a:lstStyle>
            <a:lvl1pPr marL="0" indent="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1pPr>
            <a:lvl2pPr marL="255270" indent="8636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2pPr>
            <a:lvl3pPr marL="510540" indent="173355"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3pPr>
            <a:lvl4pPr marL="767080" indent="25908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4pPr>
            <a:lvl5pPr marL="1022350" indent="34544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5pPr>
          </a:lstStyle>
          <a:p>
            <a:pPr lvl="0" eaLnBrk="1" latinLnBrk="1" hangingPunct="1"/>
            <a:fld id="{566ABCEB-ACFC-4714-9973-3DA970169C29}" type="datetime1">
              <a:rPr lang="zh-CN" altLang="en-US"/>
              <a:t>2023/9/27</a:t>
            </a:fld>
            <a:endParaRPr lang="zh-CN" altLang="en-US"/>
          </a:p>
        </p:txBody>
      </p:sp>
      <p:sp>
        <p:nvSpPr>
          <p:cNvPr id="1049423" name="页脚占位符 1049422"/>
          <p:cNvSpPr>
            <a:spLocks noGrp="1"/>
          </p:cNvSpPr>
          <p:nvPr>
            <p:ph type="ftr" sz="quarter" idx="3"/>
          </p:nvPr>
        </p:nvSpPr>
        <p:spPr>
          <a:xfrm>
            <a:off x="2336642" y="4754562"/>
            <a:ext cx="2165668" cy="273050"/>
          </a:xfrm>
          <a:prstGeom prst="rect">
            <a:avLst/>
          </a:prstGeom>
          <a:noFill/>
          <a:ln>
            <a:noFill/>
          </a:ln>
        </p:spPr>
        <p:txBody>
          <a:bodyPr vert="horz" lIns="91440" tIns="45720" rIns="91440" bIns="45720" anchor="t"/>
          <a:lstStyle>
            <a:lvl1pPr marL="0" indent="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1pPr>
            <a:lvl2pPr marL="255270" indent="8636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2pPr>
            <a:lvl3pPr marL="510540" indent="173355"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3pPr>
            <a:lvl4pPr marL="767080" indent="25908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4pPr>
            <a:lvl5pPr marL="1022350" indent="34544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5pPr>
          </a:lstStyle>
          <a:p>
            <a:pPr lvl="0" eaLnBrk="1" latinLnBrk="1" hangingPunct="1"/>
            <a:endParaRPr lang="zh-CN" altLang="en-US"/>
          </a:p>
        </p:txBody>
      </p:sp>
      <p:sp>
        <p:nvSpPr>
          <p:cNvPr id="1049424" name="灯片编号占位符 1049423"/>
          <p:cNvSpPr>
            <a:spLocks noGrp="1"/>
          </p:cNvSpPr>
          <p:nvPr>
            <p:ph type="sldNum" sz="quarter" idx="4"/>
          </p:nvPr>
        </p:nvSpPr>
        <p:spPr>
          <a:xfrm>
            <a:off x="4901248" y="4754562"/>
            <a:ext cx="1595755" cy="273050"/>
          </a:xfrm>
          <a:prstGeom prst="rect">
            <a:avLst/>
          </a:prstGeom>
          <a:noFill/>
          <a:ln>
            <a:noFill/>
          </a:ln>
        </p:spPr>
        <p:txBody>
          <a:bodyPr vert="horz" lIns="91440" tIns="45720" rIns="91440" bIns="45720" anchor="t"/>
          <a:lstStyle>
            <a:lvl1pPr marL="0" indent="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1pPr>
            <a:lvl2pPr marL="255270" indent="8636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2pPr>
            <a:lvl3pPr marL="510540" indent="173355"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3pPr>
            <a:lvl4pPr marL="767080" indent="25908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4pPr>
            <a:lvl5pPr marL="1022350" indent="34544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5pPr>
          </a:lstStyle>
          <a:p>
            <a:pPr lvl="0" eaLnBrk="1" latinLnBrk="1" hangingPunct="1"/>
            <a:fld id="{566ABCEB-ACFC-4714-9973-3DA970169C29}" type="slidenum">
              <a:rPr lang="zh-CN" altLang="en-US"/>
              <a:t>‹#›</a:t>
            </a:fld>
            <a:endParaRPr lang="zh-CN" altLang="en-US"/>
          </a:p>
        </p:txBody>
      </p:sp>
      <p:sp>
        <p:nvSpPr>
          <p:cNvPr id="1049427" name="文本占位符 3"/>
          <p:cNvSpPr>
            <a:spLocks noGrp="1"/>
          </p:cNvSpPr>
          <p:nvPr>
            <p:ph type="body" sz="half" idx="12"/>
          </p:nvPr>
        </p:nvSpPr>
        <p:spPr>
          <a:xfrm>
            <a:off x="1340359" y="4014322"/>
            <a:ext cx="4103904" cy="601970"/>
          </a:xfrm>
          <a:prstGeom prst="rect">
            <a:avLst/>
          </a:prstGeom>
        </p:spPr>
        <p:txBody>
          <a:bodyPr/>
          <a:lstStyle>
            <a:lvl1pPr marL="0" indent="0">
              <a:buNone/>
              <a:defRPr sz="785"/>
            </a:lvl1pPr>
            <a:lvl2pPr marL="255905" indent="0">
              <a:buNone/>
              <a:defRPr sz="670"/>
            </a:lvl2pPr>
            <a:lvl3pPr marL="511175" indent="0">
              <a:buNone/>
              <a:defRPr sz="560"/>
            </a:lvl3pPr>
            <a:lvl4pPr marL="767080" indent="0">
              <a:buNone/>
              <a:defRPr sz="505"/>
            </a:lvl4pPr>
            <a:lvl5pPr marL="1022985" indent="0">
              <a:buNone/>
              <a:defRPr sz="505"/>
            </a:lvl5pPr>
            <a:lvl6pPr marL="1278255" indent="0">
              <a:buNone/>
              <a:defRPr sz="505"/>
            </a:lvl6pPr>
            <a:lvl7pPr marL="1534160" indent="0">
              <a:buNone/>
              <a:defRPr sz="505"/>
            </a:lvl7pPr>
            <a:lvl8pPr marL="1790065" indent="0">
              <a:buNone/>
              <a:defRPr sz="505"/>
            </a:lvl8pPr>
            <a:lvl9pPr marL="2045970" indent="0">
              <a:buNone/>
              <a:defRPr sz="505"/>
            </a:lvl9pPr>
          </a:lstStyle>
          <a:p>
            <a:pPr lvl="0"/>
            <a:r>
              <a:rPr lang="zh-CN" altLang="en-US"/>
              <a:t>单击此处编辑母版文本样式</a:t>
            </a:r>
          </a:p>
        </p:txBody>
      </p:sp>
      <p:sp>
        <p:nvSpPr>
          <p:cNvPr id="1049426" name="图片占位符 2"/>
          <p:cNvSpPr>
            <a:spLocks noGrp="1"/>
          </p:cNvSpPr>
          <p:nvPr>
            <p:ph type="pic" idx="1"/>
          </p:nvPr>
        </p:nvSpPr>
        <p:spPr>
          <a:xfrm>
            <a:off x="1340359" y="458305"/>
            <a:ext cx="4103904" cy="3077528"/>
          </a:xfrm>
          <a:prstGeom prst="rect">
            <a:avLst/>
          </a:prstGeom>
        </p:spPr>
        <p:txBody>
          <a:bodyPr/>
          <a:lstStyle>
            <a:lvl1pPr marL="0" indent="0">
              <a:buNone/>
              <a:defRPr sz="1790"/>
            </a:lvl1pPr>
            <a:lvl2pPr marL="255905" indent="0">
              <a:buNone/>
              <a:defRPr sz="1565"/>
            </a:lvl2pPr>
            <a:lvl3pPr marL="511175" indent="0">
              <a:buNone/>
              <a:defRPr sz="1340"/>
            </a:lvl3pPr>
            <a:lvl4pPr marL="767080" indent="0">
              <a:buNone/>
              <a:defRPr sz="1120"/>
            </a:lvl4pPr>
            <a:lvl5pPr marL="1022985" indent="0">
              <a:buNone/>
              <a:defRPr sz="1120"/>
            </a:lvl5pPr>
            <a:lvl6pPr marL="1278255" indent="0">
              <a:buNone/>
              <a:defRPr sz="1120"/>
            </a:lvl6pPr>
            <a:lvl7pPr marL="1534160" indent="0">
              <a:buNone/>
              <a:defRPr sz="1120"/>
            </a:lvl7pPr>
            <a:lvl8pPr marL="1790065" indent="0">
              <a:buNone/>
              <a:defRPr sz="1120"/>
            </a:lvl8pPr>
            <a:lvl9pPr marL="2045970" indent="0">
              <a:buNone/>
              <a:defRPr sz="1120"/>
            </a:lvl9pPr>
          </a:lstStyle>
          <a:p>
            <a:pPr marL="0" marR="0" lvl="0" indent="0" algn="l" defTabSz="683895" rtl="0" eaLnBrk="0" fontAlgn="base" latinLnBrk="0" hangingPunct="0">
              <a:lnSpc>
                <a:spcPct val="100000"/>
              </a:lnSpc>
              <a:spcBef>
                <a:spcPct val="20000"/>
              </a:spcBef>
              <a:spcAft>
                <a:spcPct val="0"/>
              </a:spcAft>
              <a:buClrTx/>
              <a:buSzTx/>
              <a:buFont typeface="Arial" panose="020B0604020202020204" pitchFamily="34" charset="0"/>
              <a:buNone/>
            </a:pPr>
            <a:endParaRPr kumimoji="0" lang="zh-CN" altLang="en-US" sz="1790" b="0" i="0" u="none" strike="noStrike" kern="1200" cap="none" spc="0" normalizeH="0" baseline="0" noProof="0">
              <a:ln>
                <a:noFill/>
              </a:ln>
              <a:solidFill>
                <a:schemeClr val="tx1"/>
              </a:solidFill>
              <a:effectLst/>
              <a:uLnTx/>
              <a:uFillTx/>
              <a:latin typeface="+mn-lt"/>
              <a:ea typeface="+mn-ea"/>
              <a:cs typeface="+mn-cs"/>
            </a:endParaRPr>
          </a:p>
        </p:txBody>
      </p:sp>
      <p:sp>
        <p:nvSpPr>
          <p:cNvPr id="1049425" name="标题 1"/>
          <p:cNvSpPr>
            <a:spLocks noGrp="1"/>
          </p:cNvSpPr>
          <p:nvPr>
            <p:ph type="title"/>
          </p:nvPr>
        </p:nvSpPr>
        <p:spPr>
          <a:xfrm>
            <a:off x="1340359" y="3590450"/>
            <a:ext cx="4103904" cy="423873"/>
          </a:xfrm>
          <a:prstGeom prst="rect">
            <a:avLst/>
          </a:prstGeom>
        </p:spPr>
        <p:txBody>
          <a:bodyPr anchor="b"/>
          <a:lstStyle>
            <a:lvl1pPr algn="l">
              <a:defRPr sz="1120" b="1"/>
            </a:lvl1pPr>
          </a:lstStyle>
          <a:p>
            <a:r>
              <a:rPr lang="zh-CN" altLang="en-US"/>
              <a:t>单击此处编辑母版标题样式</a:t>
            </a: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cSld>
    <p:bg>
      <p:bgPr>
        <a:solidFill>
          <a:srgbClr val="F2F2F2"/>
        </a:solidFill>
        <a:effectLst/>
      </p:bgPr>
    </p:bg>
    <p:spTree>
      <p:nvGrpSpPr>
        <p:cNvPr id="1" name=""/>
        <p:cNvGrpSpPr/>
        <p:nvPr/>
      </p:nvGrpSpPr>
      <p:grpSpPr>
        <a:xfrm>
          <a:off x="0" y="0"/>
          <a:ext cx="0" cy="0"/>
          <a:chOff x="0" y="0"/>
          <a:chExt cx="0" cy="0"/>
        </a:xfrm>
      </p:grpSpPr>
      <p:sp>
        <p:nvSpPr>
          <p:cNvPr id="1049428" name="日期占位符 1049427"/>
          <p:cNvSpPr>
            <a:spLocks noGrp="1"/>
          </p:cNvSpPr>
          <p:nvPr>
            <p:ph type="dt" sz="half" idx="2"/>
          </p:nvPr>
        </p:nvSpPr>
        <p:spPr>
          <a:xfrm>
            <a:off x="341948" y="4754562"/>
            <a:ext cx="1595755" cy="273050"/>
          </a:xfrm>
          <a:prstGeom prst="rect">
            <a:avLst/>
          </a:prstGeom>
          <a:noFill/>
          <a:ln>
            <a:noFill/>
          </a:ln>
        </p:spPr>
        <p:txBody>
          <a:bodyPr vert="horz" lIns="91440" tIns="45720" rIns="91440" bIns="45720" anchor="t"/>
          <a:lstStyle>
            <a:lvl1pPr marL="0" indent="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1pPr>
            <a:lvl2pPr marL="255270" indent="8636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2pPr>
            <a:lvl3pPr marL="510540" indent="173355"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3pPr>
            <a:lvl4pPr marL="767080" indent="25908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4pPr>
            <a:lvl5pPr marL="1022350" indent="34544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5pPr>
          </a:lstStyle>
          <a:p>
            <a:pPr lvl="0" eaLnBrk="1" latinLnBrk="1" hangingPunct="1"/>
            <a:fld id="{566ABCEB-ACFC-4714-9973-3DA970169C29}" type="datetime1">
              <a:rPr lang="zh-CN" altLang="en-US"/>
              <a:t>2023/9/27</a:t>
            </a:fld>
            <a:endParaRPr lang="zh-CN" altLang="en-US"/>
          </a:p>
        </p:txBody>
      </p:sp>
      <p:sp>
        <p:nvSpPr>
          <p:cNvPr id="1049429" name="页脚占位符 1049428"/>
          <p:cNvSpPr>
            <a:spLocks noGrp="1"/>
          </p:cNvSpPr>
          <p:nvPr>
            <p:ph type="ftr" sz="quarter" idx="3"/>
          </p:nvPr>
        </p:nvSpPr>
        <p:spPr>
          <a:xfrm>
            <a:off x="2336642" y="4754562"/>
            <a:ext cx="2165668" cy="273050"/>
          </a:xfrm>
          <a:prstGeom prst="rect">
            <a:avLst/>
          </a:prstGeom>
          <a:noFill/>
          <a:ln>
            <a:noFill/>
          </a:ln>
        </p:spPr>
        <p:txBody>
          <a:bodyPr vert="horz" lIns="91440" tIns="45720" rIns="91440" bIns="45720" anchor="t"/>
          <a:lstStyle>
            <a:lvl1pPr marL="0" indent="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1pPr>
            <a:lvl2pPr marL="255270" indent="8636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2pPr>
            <a:lvl3pPr marL="510540" indent="173355"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3pPr>
            <a:lvl4pPr marL="767080" indent="25908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4pPr>
            <a:lvl5pPr marL="1022350" indent="34544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5pPr>
          </a:lstStyle>
          <a:p>
            <a:pPr lvl="0" eaLnBrk="1" latinLnBrk="1" hangingPunct="1"/>
            <a:endParaRPr lang="zh-CN" altLang="en-US"/>
          </a:p>
        </p:txBody>
      </p:sp>
      <p:sp>
        <p:nvSpPr>
          <p:cNvPr id="1049430" name="灯片编号占位符 1049429"/>
          <p:cNvSpPr>
            <a:spLocks noGrp="1"/>
          </p:cNvSpPr>
          <p:nvPr>
            <p:ph type="sldNum" sz="quarter" idx="4"/>
          </p:nvPr>
        </p:nvSpPr>
        <p:spPr>
          <a:xfrm>
            <a:off x="4901248" y="4754562"/>
            <a:ext cx="1595755" cy="273050"/>
          </a:xfrm>
          <a:prstGeom prst="rect">
            <a:avLst/>
          </a:prstGeom>
          <a:noFill/>
          <a:ln>
            <a:noFill/>
          </a:ln>
        </p:spPr>
        <p:txBody>
          <a:bodyPr vert="horz" lIns="91440" tIns="45720" rIns="91440" bIns="45720" anchor="t"/>
          <a:lstStyle>
            <a:lvl1pPr marL="0" indent="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1pPr>
            <a:lvl2pPr marL="255270" indent="8636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2pPr>
            <a:lvl3pPr marL="510540" indent="173355"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3pPr>
            <a:lvl4pPr marL="767080" indent="25908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4pPr>
            <a:lvl5pPr marL="1022350" indent="34544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5pPr>
          </a:lstStyle>
          <a:p>
            <a:pPr lvl="0" eaLnBrk="1" latinLnBrk="1" hangingPunct="1"/>
            <a:fld id="{566ABCEB-ACFC-4714-9973-3DA970169C29}" type="slidenum">
              <a:rPr lang="zh-CN" altLang="en-US"/>
              <a:t>‹#›</a:t>
            </a:fld>
            <a:endParaRPr lang="zh-CN" altLang="en-US"/>
          </a:p>
        </p:txBody>
      </p:sp>
      <p:sp>
        <p:nvSpPr>
          <p:cNvPr id="1049432" name="竖排文字占位符 2"/>
          <p:cNvSpPr>
            <a:spLocks noGrp="1"/>
          </p:cNvSpPr>
          <p:nvPr>
            <p:ph type="body" orient="vert" idx="1"/>
          </p:nvPr>
        </p:nvSpPr>
        <p:spPr>
          <a:xfrm>
            <a:off x="341993" y="1196824"/>
            <a:ext cx="6154966" cy="3385043"/>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49431" name="标题 1"/>
          <p:cNvSpPr>
            <a:spLocks noGrp="1"/>
          </p:cNvSpPr>
          <p:nvPr>
            <p:ph type="title"/>
          </p:nvPr>
        </p:nvSpPr>
        <p:spPr>
          <a:xfrm>
            <a:off x="341993" y="205413"/>
            <a:ext cx="6154966" cy="854869"/>
          </a:xfrm>
          <a:prstGeom prst="rect">
            <a:avLst/>
          </a:prstGeom>
        </p:spPr>
        <p:txBody>
          <a:bodyPr/>
          <a:lstStyle/>
          <a:p>
            <a:r>
              <a:rPr lang="zh-CN" altLang="en-US"/>
              <a:t>单击此处编辑母版标题样式</a:t>
            </a: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cSld>
    <p:bg>
      <p:bgPr>
        <a:solidFill>
          <a:srgbClr val="F2F2F2"/>
        </a:solidFill>
        <a:effectLst/>
      </p:bgPr>
    </p:bg>
    <p:spTree>
      <p:nvGrpSpPr>
        <p:cNvPr id="1" name=""/>
        <p:cNvGrpSpPr/>
        <p:nvPr/>
      </p:nvGrpSpPr>
      <p:grpSpPr>
        <a:xfrm>
          <a:off x="0" y="0"/>
          <a:ext cx="0" cy="0"/>
          <a:chOff x="0" y="0"/>
          <a:chExt cx="0" cy="0"/>
        </a:xfrm>
      </p:grpSpPr>
      <p:sp>
        <p:nvSpPr>
          <p:cNvPr id="1049433" name="日期占位符 1049432"/>
          <p:cNvSpPr>
            <a:spLocks noGrp="1"/>
          </p:cNvSpPr>
          <p:nvPr>
            <p:ph type="dt" sz="half" idx="2"/>
          </p:nvPr>
        </p:nvSpPr>
        <p:spPr>
          <a:xfrm>
            <a:off x="341948" y="4754562"/>
            <a:ext cx="1595755" cy="273050"/>
          </a:xfrm>
          <a:prstGeom prst="rect">
            <a:avLst/>
          </a:prstGeom>
          <a:noFill/>
          <a:ln>
            <a:noFill/>
          </a:ln>
        </p:spPr>
        <p:txBody>
          <a:bodyPr vert="horz" lIns="91440" tIns="45720" rIns="91440" bIns="45720" anchor="t"/>
          <a:lstStyle>
            <a:lvl1pPr marL="0" indent="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1pPr>
            <a:lvl2pPr marL="255270" indent="8636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2pPr>
            <a:lvl3pPr marL="510540" indent="173355"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3pPr>
            <a:lvl4pPr marL="767080" indent="25908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4pPr>
            <a:lvl5pPr marL="1022350" indent="34544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5pPr>
          </a:lstStyle>
          <a:p>
            <a:pPr lvl="0" eaLnBrk="1" latinLnBrk="1" hangingPunct="1"/>
            <a:fld id="{566ABCEB-ACFC-4714-9973-3DA970169C29}" type="datetime1">
              <a:rPr lang="zh-CN" altLang="en-US"/>
              <a:t>2023/9/27</a:t>
            </a:fld>
            <a:endParaRPr lang="zh-CN" altLang="en-US"/>
          </a:p>
        </p:txBody>
      </p:sp>
      <p:sp>
        <p:nvSpPr>
          <p:cNvPr id="1049434" name="页脚占位符 1049433"/>
          <p:cNvSpPr>
            <a:spLocks noGrp="1"/>
          </p:cNvSpPr>
          <p:nvPr>
            <p:ph type="ftr" sz="quarter" idx="3"/>
          </p:nvPr>
        </p:nvSpPr>
        <p:spPr>
          <a:xfrm>
            <a:off x="2336642" y="4754562"/>
            <a:ext cx="2165668" cy="273050"/>
          </a:xfrm>
          <a:prstGeom prst="rect">
            <a:avLst/>
          </a:prstGeom>
          <a:noFill/>
          <a:ln>
            <a:noFill/>
          </a:ln>
        </p:spPr>
        <p:txBody>
          <a:bodyPr vert="horz" lIns="91440" tIns="45720" rIns="91440" bIns="45720" anchor="t"/>
          <a:lstStyle>
            <a:lvl1pPr marL="0" indent="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1pPr>
            <a:lvl2pPr marL="255270" indent="8636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2pPr>
            <a:lvl3pPr marL="510540" indent="173355"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3pPr>
            <a:lvl4pPr marL="767080" indent="25908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4pPr>
            <a:lvl5pPr marL="1022350" indent="34544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5pPr>
          </a:lstStyle>
          <a:p>
            <a:pPr lvl="0" eaLnBrk="1" latinLnBrk="1" hangingPunct="1"/>
            <a:endParaRPr lang="zh-CN" altLang="en-US"/>
          </a:p>
        </p:txBody>
      </p:sp>
      <p:sp>
        <p:nvSpPr>
          <p:cNvPr id="1049435" name="灯片编号占位符 1049434"/>
          <p:cNvSpPr>
            <a:spLocks noGrp="1"/>
          </p:cNvSpPr>
          <p:nvPr>
            <p:ph type="sldNum" sz="quarter" idx="4"/>
          </p:nvPr>
        </p:nvSpPr>
        <p:spPr>
          <a:xfrm>
            <a:off x="4901248" y="4754562"/>
            <a:ext cx="1595755" cy="273050"/>
          </a:xfrm>
          <a:prstGeom prst="rect">
            <a:avLst/>
          </a:prstGeom>
          <a:noFill/>
          <a:ln>
            <a:noFill/>
          </a:ln>
        </p:spPr>
        <p:txBody>
          <a:bodyPr vert="horz" lIns="91440" tIns="45720" rIns="91440" bIns="45720" anchor="t"/>
          <a:lstStyle>
            <a:lvl1pPr marL="0" indent="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1pPr>
            <a:lvl2pPr marL="255270" indent="8636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2pPr>
            <a:lvl3pPr marL="510540" indent="173355"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3pPr>
            <a:lvl4pPr marL="767080" indent="25908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4pPr>
            <a:lvl5pPr marL="1022350" indent="34544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5pPr>
          </a:lstStyle>
          <a:p>
            <a:pPr lvl="0" eaLnBrk="1" latinLnBrk="1" hangingPunct="1"/>
            <a:fld id="{566ABCEB-ACFC-4714-9973-3DA970169C29}" type="slidenum">
              <a:rPr lang="zh-CN" altLang="en-US"/>
              <a:t>‹#›</a:t>
            </a:fld>
            <a:endParaRPr lang="zh-CN" altLang="en-US"/>
          </a:p>
        </p:txBody>
      </p:sp>
      <p:sp>
        <p:nvSpPr>
          <p:cNvPr id="1049437" name="竖排文字占位符 2"/>
          <p:cNvSpPr>
            <a:spLocks noGrp="1"/>
          </p:cNvSpPr>
          <p:nvPr>
            <p:ph type="body" orient="vert" idx="1"/>
          </p:nvPr>
        </p:nvSpPr>
        <p:spPr>
          <a:xfrm>
            <a:off x="341992" y="205414"/>
            <a:ext cx="4531394" cy="4376453"/>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49436" name="竖排标题 1"/>
          <p:cNvSpPr>
            <a:spLocks noGrp="1"/>
          </p:cNvSpPr>
          <p:nvPr>
            <p:ph type="title" orient="vert"/>
          </p:nvPr>
        </p:nvSpPr>
        <p:spPr>
          <a:xfrm>
            <a:off x="4958886" y="205414"/>
            <a:ext cx="1538073" cy="4376453"/>
          </a:xfrm>
          <a:prstGeom prst="rect">
            <a:avLst/>
          </a:prstGeom>
        </p:spPr>
        <p:txBody>
          <a:bodyPr vert="eaVert"/>
          <a:lstStyle/>
          <a:p>
            <a:r>
              <a:rPr lang="zh-CN" altLang="en-US"/>
              <a:t>单击此处编辑母版标题样式</a:t>
            </a: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cSld>
    <p:bg>
      <p:bgPr>
        <a:solidFill>
          <a:srgbClr val="F2F2F2"/>
        </a:solidFill>
        <a:effectLst/>
      </p:bgPr>
    </p:bg>
    <p:spTree>
      <p:nvGrpSpPr>
        <p:cNvPr id="1" name=""/>
        <p:cNvGrpSpPr/>
        <p:nvPr/>
      </p:nvGrpSpPr>
      <p:grpSpPr>
        <a:xfrm>
          <a:off x="0" y="0"/>
          <a:ext cx="0" cy="0"/>
          <a:chOff x="0" y="0"/>
          <a:chExt cx="0" cy="0"/>
        </a:xfrm>
      </p:grpSpPr>
      <p:sp>
        <p:nvSpPr>
          <p:cNvPr id="1049262" name="日期占位符 1049261"/>
          <p:cNvSpPr>
            <a:spLocks noGrp="1"/>
          </p:cNvSpPr>
          <p:nvPr>
            <p:ph type="dt" sz="half" idx="2"/>
          </p:nvPr>
        </p:nvSpPr>
        <p:spPr>
          <a:xfrm>
            <a:off x="341948" y="4754562"/>
            <a:ext cx="1595755" cy="273050"/>
          </a:xfrm>
          <a:prstGeom prst="rect">
            <a:avLst/>
          </a:prstGeom>
          <a:noFill/>
          <a:ln>
            <a:noFill/>
          </a:ln>
        </p:spPr>
        <p:txBody>
          <a:bodyPr vert="horz" lIns="91440" tIns="45720" rIns="91440" bIns="45720" anchor="t"/>
          <a:lstStyle>
            <a:lvl1pPr marL="0" indent="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1pPr>
            <a:lvl2pPr marL="255270" indent="8636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2pPr>
            <a:lvl3pPr marL="510540" indent="173355"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3pPr>
            <a:lvl4pPr marL="767080" indent="25908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4pPr>
            <a:lvl5pPr marL="1022350" indent="34544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5pPr>
          </a:lstStyle>
          <a:p>
            <a:pPr defTabSz="683895">
              <a:defRPr/>
            </a:pPr>
            <a:endParaRPr lang="zh-CN" altLang="en-US">
              <a:solidFill>
                <a:srgbClr val="000000"/>
              </a:solidFill>
            </a:endParaRPr>
          </a:p>
        </p:txBody>
      </p:sp>
      <p:sp>
        <p:nvSpPr>
          <p:cNvPr id="1049263" name="页脚占位符 1049262"/>
          <p:cNvSpPr>
            <a:spLocks noGrp="1"/>
          </p:cNvSpPr>
          <p:nvPr>
            <p:ph type="ftr" sz="quarter" idx="3"/>
          </p:nvPr>
        </p:nvSpPr>
        <p:spPr>
          <a:xfrm>
            <a:off x="2336642" y="4754562"/>
            <a:ext cx="2165668" cy="273050"/>
          </a:xfrm>
          <a:prstGeom prst="rect">
            <a:avLst/>
          </a:prstGeom>
          <a:noFill/>
          <a:ln>
            <a:noFill/>
          </a:ln>
        </p:spPr>
        <p:txBody>
          <a:bodyPr vert="horz" lIns="91440" tIns="45720" rIns="91440" bIns="45720" anchor="t"/>
          <a:lstStyle>
            <a:lvl1pPr marL="0" indent="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1pPr>
            <a:lvl2pPr marL="255270" indent="8636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2pPr>
            <a:lvl3pPr marL="510540" indent="173355"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3pPr>
            <a:lvl4pPr marL="767080" indent="25908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4pPr>
            <a:lvl5pPr marL="1022350" indent="34544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5pPr>
          </a:lstStyle>
          <a:p>
            <a:pPr defTabSz="683895">
              <a:defRPr/>
            </a:pPr>
            <a:endParaRPr lang="zh-CN" altLang="en-US">
              <a:solidFill>
                <a:srgbClr val="000000"/>
              </a:solidFill>
            </a:endParaRPr>
          </a:p>
        </p:txBody>
      </p:sp>
      <p:sp>
        <p:nvSpPr>
          <p:cNvPr id="1049264" name="灯片编号占位符 1049263"/>
          <p:cNvSpPr>
            <a:spLocks noGrp="1"/>
          </p:cNvSpPr>
          <p:nvPr>
            <p:ph type="sldNum" sz="quarter" idx="4"/>
          </p:nvPr>
        </p:nvSpPr>
        <p:spPr>
          <a:xfrm>
            <a:off x="4901248" y="4754562"/>
            <a:ext cx="1595755" cy="273050"/>
          </a:xfrm>
          <a:prstGeom prst="rect">
            <a:avLst/>
          </a:prstGeom>
          <a:noFill/>
          <a:ln>
            <a:noFill/>
          </a:ln>
        </p:spPr>
        <p:txBody>
          <a:bodyPr vert="horz" lIns="91440" tIns="45720" rIns="91440" bIns="45720" anchor="t"/>
          <a:lstStyle>
            <a:lvl1pPr marL="0" indent="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1pPr>
            <a:lvl2pPr marL="255270" indent="8636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2pPr>
            <a:lvl3pPr marL="510540" indent="173355"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3pPr>
            <a:lvl4pPr marL="767080" indent="25908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4pPr>
            <a:lvl5pPr marL="1022350" indent="34544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5pPr>
          </a:lstStyle>
          <a:p>
            <a:pPr defTabSz="683895">
              <a:defRPr/>
            </a:pPr>
            <a:fld id="{566ABCEB-ACFC-4714-9973-3DA970169C29}" type="slidenum">
              <a:rPr lang="zh-CN" altLang="en-US" smtClean="0">
                <a:solidFill>
                  <a:srgbClr val="000000"/>
                </a:solidFill>
              </a:rPr>
              <a:t>‹#›</a:t>
            </a:fld>
            <a:endParaRPr lang="zh-CN" altLang="en-US">
              <a:solidFill>
                <a:srgbClr val="000000"/>
              </a:solidFill>
            </a:endParaRPr>
          </a:p>
        </p:txBody>
      </p:sp>
      <p:sp>
        <p:nvSpPr>
          <p:cNvPr id="1049266" name="副标题 2"/>
          <p:cNvSpPr>
            <a:spLocks noGrp="1"/>
          </p:cNvSpPr>
          <p:nvPr>
            <p:ph type="subTitle" idx="1"/>
          </p:nvPr>
        </p:nvSpPr>
        <p:spPr>
          <a:xfrm>
            <a:off x="1025949" y="2907000"/>
            <a:ext cx="4786873" cy="1311000"/>
          </a:xfrm>
          <a:prstGeom prst="rect">
            <a:avLst/>
          </a:prstGeom>
        </p:spPr>
        <p:txBody>
          <a:bodyPr/>
          <a:lstStyle>
            <a:lvl1pPr marL="0" indent="0" algn="ctr">
              <a:buNone/>
              <a:defRPr>
                <a:solidFill>
                  <a:schemeClr val="tx1">
                    <a:tint val="75000"/>
                  </a:schemeClr>
                </a:solidFill>
              </a:defRPr>
            </a:lvl1pPr>
            <a:lvl2pPr marL="255905" indent="0" algn="ctr">
              <a:buNone/>
              <a:defRPr>
                <a:solidFill>
                  <a:schemeClr val="tx1">
                    <a:tint val="75000"/>
                  </a:schemeClr>
                </a:solidFill>
              </a:defRPr>
            </a:lvl2pPr>
            <a:lvl3pPr marL="511175" indent="0" algn="ctr">
              <a:buNone/>
              <a:defRPr>
                <a:solidFill>
                  <a:schemeClr val="tx1">
                    <a:tint val="75000"/>
                  </a:schemeClr>
                </a:solidFill>
              </a:defRPr>
            </a:lvl3pPr>
            <a:lvl4pPr marL="767080" indent="0" algn="ctr">
              <a:buNone/>
              <a:defRPr>
                <a:solidFill>
                  <a:schemeClr val="tx1">
                    <a:tint val="75000"/>
                  </a:schemeClr>
                </a:solidFill>
              </a:defRPr>
            </a:lvl4pPr>
            <a:lvl5pPr marL="1022985" indent="0" algn="ctr">
              <a:buNone/>
              <a:defRPr>
                <a:solidFill>
                  <a:schemeClr val="tx1">
                    <a:tint val="75000"/>
                  </a:schemeClr>
                </a:solidFill>
              </a:defRPr>
            </a:lvl5pPr>
            <a:lvl6pPr marL="1278890" indent="0" algn="ctr">
              <a:buNone/>
              <a:defRPr>
                <a:solidFill>
                  <a:schemeClr val="tx1">
                    <a:tint val="75000"/>
                  </a:schemeClr>
                </a:solidFill>
              </a:defRPr>
            </a:lvl6pPr>
            <a:lvl7pPr marL="1534160" indent="0" algn="ctr">
              <a:buNone/>
              <a:defRPr>
                <a:solidFill>
                  <a:schemeClr val="tx1">
                    <a:tint val="75000"/>
                  </a:schemeClr>
                </a:solidFill>
              </a:defRPr>
            </a:lvl7pPr>
            <a:lvl8pPr marL="1790065" indent="0" algn="ctr">
              <a:buNone/>
              <a:defRPr>
                <a:solidFill>
                  <a:schemeClr val="tx1">
                    <a:tint val="75000"/>
                  </a:schemeClr>
                </a:solidFill>
              </a:defRPr>
            </a:lvl8pPr>
            <a:lvl9pPr marL="2045970" indent="0" algn="ctr">
              <a:buNone/>
              <a:defRPr>
                <a:solidFill>
                  <a:schemeClr val="tx1">
                    <a:tint val="75000"/>
                  </a:schemeClr>
                </a:solidFill>
              </a:defRPr>
            </a:lvl9pPr>
          </a:lstStyle>
          <a:p>
            <a:r>
              <a:rPr lang="zh-CN" altLang="en-US" noProof="1"/>
              <a:t>单击此处编辑母版副标题样式</a:t>
            </a:r>
          </a:p>
        </p:txBody>
      </p:sp>
      <p:sp>
        <p:nvSpPr>
          <p:cNvPr id="1049265" name="标题 1"/>
          <p:cNvSpPr>
            <a:spLocks noGrp="1"/>
          </p:cNvSpPr>
          <p:nvPr>
            <p:ph type="ctrTitle"/>
          </p:nvPr>
        </p:nvSpPr>
        <p:spPr>
          <a:xfrm>
            <a:off x="512974" y="1593632"/>
            <a:ext cx="5812823" cy="1099625"/>
          </a:xfrm>
          <a:prstGeom prst="rect">
            <a:avLst/>
          </a:prstGeom>
        </p:spPr>
        <p:txBody>
          <a:bodyPr/>
          <a:lstStyle/>
          <a:p>
            <a:r>
              <a:rPr lang="zh-CN" altLang="en-US" noProof="1"/>
              <a:t>单击此处编辑母版标题样式</a:t>
            </a: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cSld>
  <p:clrMapOvr>
    <a:masterClrMapping/>
  </p:clrMapOvr>
  <p:transition spd="slow"/>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cSld name="1_">
    <p:bg>
      <p:bgPr>
        <a:solidFill>
          <a:srgbClr val="F2F2F2"/>
        </a:solidFill>
        <a:effectLst/>
      </p:bgPr>
    </p:bg>
    <p:spTree>
      <p:nvGrpSpPr>
        <p:cNvPr id="1" name=""/>
        <p:cNvGrpSpPr/>
        <p:nvPr/>
      </p:nvGrpSpPr>
      <p:grpSpPr>
        <a:xfrm>
          <a:off x="0" y="0"/>
          <a:ext cx="0" cy="0"/>
          <a:chOff x="0" y="0"/>
          <a:chExt cx="0" cy="0"/>
        </a:xfrm>
      </p:grpSpPr>
      <p:sp>
        <p:nvSpPr>
          <p:cNvPr id="1048611" name="矩形 1048610"/>
          <p:cNvSpPr/>
          <p:nvPr/>
        </p:nvSpPr>
        <p:spPr>
          <a:xfrm>
            <a:off x="9499" y="4752982"/>
            <a:ext cx="5423667" cy="174625"/>
          </a:xfrm>
          <a:prstGeom prst="rect">
            <a:avLst/>
          </a:prstGeom>
          <a:solidFill>
            <a:srgbClr val="004288"/>
          </a:solidFill>
          <a:ln>
            <a:noFill/>
          </a:ln>
        </p:spPr>
        <p:txBody>
          <a:bodyPr vert="horz" lIns="68390" tIns="34195" rIns="68390" bIns="34195" anchor="ctr"/>
          <a:lstStyle>
            <a:lvl1pPr marL="0" indent="0" algn="l" rtl="0" eaLnBrk="1" fontAlgn="base" latinLnBrk="1" hangingPunct="1">
              <a:lnSpc>
                <a:spcPct val="100000"/>
              </a:lnSpc>
              <a:spcBef>
                <a:spcPct val="0"/>
              </a:spcBef>
              <a:spcAft>
                <a:spcPct val="0"/>
              </a:spcAft>
              <a:buFontTx/>
              <a:buNone/>
              <a:defRPr sz="130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1pPr>
            <a:lvl2pPr marL="340995" indent="116205" algn="l" rtl="0" eaLnBrk="1" fontAlgn="base" latinLnBrk="1" hangingPunct="1">
              <a:lnSpc>
                <a:spcPct val="100000"/>
              </a:lnSpc>
              <a:spcBef>
                <a:spcPct val="0"/>
              </a:spcBef>
              <a:spcAft>
                <a:spcPct val="0"/>
              </a:spcAft>
              <a:buFontTx/>
              <a:buNone/>
              <a:defRPr sz="130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2pPr>
            <a:lvl3pPr marL="682625" indent="231775" algn="l" rtl="0" eaLnBrk="1" fontAlgn="base" latinLnBrk="1" hangingPunct="1">
              <a:lnSpc>
                <a:spcPct val="100000"/>
              </a:lnSpc>
              <a:spcBef>
                <a:spcPct val="0"/>
              </a:spcBef>
              <a:spcAft>
                <a:spcPct val="0"/>
              </a:spcAft>
              <a:buFontTx/>
              <a:buNone/>
              <a:defRPr sz="130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3pPr>
            <a:lvl4pPr marL="1025525" indent="346075" algn="l" rtl="0" eaLnBrk="1" fontAlgn="base" latinLnBrk="1" hangingPunct="1">
              <a:lnSpc>
                <a:spcPct val="100000"/>
              </a:lnSpc>
              <a:spcBef>
                <a:spcPct val="0"/>
              </a:spcBef>
              <a:spcAft>
                <a:spcPct val="0"/>
              </a:spcAft>
              <a:buFontTx/>
              <a:buNone/>
              <a:defRPr sz="130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4pPr>
            <a:lvl5pPr marL="1366520" indent="462280" algn="l" rtl="0" eaLnBrk="1" fontAlgn="base" latinLnBrk="1" hangingPunct="1">
              <a:lnSpc>
                <a:spcPct val="100000"/>
              </a:lnSpc>
              <a:spcBef>
                <a:spcPct val="0"/>
              </a:spcBef>
              <a:spcAft>
                <a:spcPct val="0"/>
              </a:spcAft>
              <a:buFontTx/>
              <a:buNone/>
              <a:defRPr sz="130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5pPr>
          </a:lstStyle>
          <a:p>
            <a:pPr marL="0" marR="0" lvl="0" indent="0" algn="ctr" defTabSz="683895" rtl="0" eaLnBrk="1" fontAlgn="base" latinLnBrk="1" hangingPunct="1">
              <a:lnSpc>
                <a:spcPct val="100000"/>
              </a:lnSpc>
              <a:spcBef>
                <a:spcPct val="0"/>
              </a:spcBef>
              <a:spcAft>
                <a:spcPct val="0"/>
              </a:spcAft>
              <a:buClrTx/>
              <a:buSzTx/>
              <a:buFontTx/>
              <a:buNone/>
              <a:defRPr/>
            </a:pPr>
            <a:endParaRPr kumimoji="0" lang="zh-CN" altLang="en-US" sz="970" b="0" i="0" u="none" strike="noStrike" kern="0" cap="none" spc="0" normalizeH="0" baseline="0" noProof="0">
              <a:ln>
                <a:noFill/>
              </a:ln>
              <a:solidFill>
                <a:srgbClr val="FFFFFF"/>
              </a:solidFill>
              <a:effectLst/>
              <a:uLnTx/>
              <a:uFillTx/>
              <a:latin typeface="Calibri" panose="020F0502020204030204" pitchFamily="34" charset="0"/>
              <a:ea typeface="宋体" panose="02010600030101010101" pitchFamily="2" charset="-122"/>
              <a:sym typeface="Arial" panose="020B0604020202020204" pitchFamily="34" charset="0"/>
            </a:endParaRPr>
          </a:p>
        </p:txBody>
      </p:sp>
      <p:pic>
        <p:nvPicPr>
          <p:cNvPr id="2097156" name="图片 2097155"/>
          <p:cNvPicPr/>
          <p:nvPr/>
        </p:nvPicPr>
        <p:blipFill>
          <a:blip r:embed="rId2" cstate="print"/>
          <a:srcRect/>
          <a:stretch>
            <a:fillRect/>
          </a:stretch>
        </p:blipFill>
        <p:spPr>
          <a:xfrm>
            <a:off x="5498470" y="4681537"/>
            <a:ext cx="1123203" cy="315912"/>
          </a:xfrm>
          <a:prstGeom prst="rect">
            <a:avLst/>
          </a:prstGeom>
          <a:noFill/>
          <a:ln>
            <a:noFill/>
          </a:ln>
        </p:spPr>
      </p:pic>
      <p:sp>
        <p:nvSpPr>
          <p:cNvPr id="1048612" name="矩形 1048611"/>
          <p:cNvSpPr/>
          <p:nvPr/>
        </p:nvSpPr>
        <p:spPr>
          <a:xfrm>
            <a:off x="257648" y="601669"/>
            <a:ext cx="6364023" cy="22225"/>
          </a:xfrm>
          <a:prstGeom prst="rect">
            <a:avLst/>
          </a:prstGeom>
          <a:solidFill>
            <a:srgbClr val="004288"/>
          </a:solidFill>
          <a:ln>
            <a:noFill/>
          </a:ln>
        </p:spPr>
        <p:txBody>
          <a:bodyPr vert="horz" lIns="68390" tIns="34195" rIns="68390" bIns="34195" anchor="ctr"/>
          <a:lstStyle>
            <a:lvl1pPr marL="0" indent="0" algn="l" rtl="0" eaLnBrk="1" fontAlgn="base" latinLnBrk="1" hangingPunct="1">
              <a:lnSpc>
                <a:spcPct val="100000"/>
              </a:lnSpc>
              <a:spcBef>
                <a:spcPct val="0"/>
              </a:spcBef>
              <a:spcAft>
                <a:spcPct val="0"/>
              </a:spcAft>
              <a:buFontTx/>
              <a:buNone/>
              <a:defRPr sz="130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1pPr>
            <a:lvl2pPr marL="340995" indent="116205" algn="l" rtl="0" eaLnBrk="1" fontAlgn="base" latinLnBrk="1" hangingPunct="1">
              <a:lnSpc>
                <a:spcPct val="100000"/>
              </a:lnSpc>
              <a:spcBef>
                <a:spcPct val="0"/>
              </a:spcBef>
              <a:spcAft>
                <a:spcPct val="0"/>
              </a:spcAft>
              <a:buFontTx/>
              <a:buNone/>
              <a:defRPr sz="130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2pPr>
            <a:lvl3pPr marL="682625" indent="231775" algn="l" rtl="0" eaLnBrk="1" fontAlgn="base" latinLnBrk="1" hangingPunct="1">
              <a:lnSpc>
                <a:spcPct val="100000"/>
              </a:lnSpc>
              <a:spcBef>
                <a:spcPct val="0"/>
              </a:spcBef>
              <a:spcAft>
                <a:spcPct val="0"/>
              </a:spcAft>
              <a:buFontTx/>
              <a:buNone/>
              <a:defRPr sz="130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3pPr>
            <a:lvl4pPr marL="1025525" indent="346075" algn="l" rtl="0" eaLnBrk="1" fontAlgn="base" latinLnBrk="1" hangingPunct="1">
              <a:lnSpc>
                <a:spcPct val="100000"/>
              </a:lnSpc>
              <a:spcBef>
                <a:spcPct val="0"/>
              </a:spcBef>
              <a:spcAft>
                <a:spcPct val="0"/>
              </a:spcAft>
              <a:buFontTx/>
              <a:buNone/>
              <a:defRPr sz="130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4pPr>
            <a:lvl5pPr marL="1366520" indent="462280" algn="l" rtl="0" eaLnBrk="1" fontAlgn="base" latinLnBrk="1" hangingPunct="1">
              <a:lnSpc>
                <a:spcPct val="100000"/>
              </a:lnSpc>
              <a:spcBef>
                <a:spcPct val="0"/>
              </a:spcBef>
              <a:spcAft>
                <a:spcPct val="0"/>
              </a:spcAft>
              <a:buFontTx/>
              <a:buNone/>
              <a:defRPr sz="130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5pPr>
          </a:lstStyle>
          <a:p>
            <a:pPr marL="0" marR="0" lvl="0" indent="0" algn="ctr" defTabSz="683895" rtl="0" eaLnBrk="1" fontAlgn="base" latinLnBrk="1" hangingPunct="1">
              <a:lnSpc>
                <a:spcPct val="100000"/>
              </a:lnSpc>
              <a:spcBef>
                <a:spcPct val="0"/>
              </a:spcBef>
              <a:spcAft>
                <a:spcPct val="0"/>
              </a:spcAft>
              <a:buClrTx/>
              <a:buSzTx/>
              <a:buFontTx/>
              <a:buNone/>
              <a:defRPr/>
            </a:pPr>
            <a:endParaRPr kumimoji="0" lang="zh-CN" altLang="en-US" sz="970" b="0" i="0" u="none" strike="noStrike" kern="0" cap="none" spc="0" normalizeH="0" baseline="0" noProof="0">
              <a:ln>
                <a:noFill/>
              </a:ln>
              <a:solidFill>
                <a:srgbClr val="FFFFFF"/>
              </a:solidFill>
              <a:effectLst/>
              <a:uLnTx/>
              <a:uFillTx/>
              <a:latin typeface="Calibri" panose="020F0502020204030204" pitchFamily="34" charset="0"/>
              <a:ea typeface="宋体" panose="02010600030101010101" pitchFamily="2" charset="-122"/>
              <a:sym typeface="Arial" panose="020B0604020202020204" pitchFamily="34" charset="0"/>
            </a:endParaRPr>
          </a:p>
        </p:txBody>
      </p:sp>
      <p:pic>
        <p:nvPicPr>
          <p:cNvPr id="2097157" name="图片 2097156"/>
          <p:cNvPicPr/>
          <p:nvPr/>
        </p:nvPicPr>
        <p:blipFill>
          <a:blip r:embed="rId3" cstate="print"/>
          <a:srcRect/>
          <a:stretch>
            <a:fillRect/>
          </a:stretch>
        </p:blipFill>
        <p:spPr>
          <a:xfrm>
            <a:off x="5823793" y="53975"/>
            <a:ext cx="759883" cy="558800"/>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cSld name="1_1_">
    <p:bg>
      <p:bgPr>
        <a:solidFill>
          <a:srgbClr val="F2F2F2"/>
        </a:solidFill>
        <a:effectLst/>
      </p:bgPr>
    </p:bg>
    <p:spTree>
      <p:nvGrpSpPr>
        <p:cNvPr id="1" name=""/>
        <p:cNvGrpSpPr/>
        <p:nvPr/>
      </p:nvGrpSpPr>
      <p:grpSpPr>
        <a:xfrm>
          <a:off x="0" y="0"/>
          <a:ext cx="0" cy="0"/>
          <a:chOff x="0" y="0"/>
          <a:chExt cx="0" cy="0"/>
        </a:xfrm>
      </p:grpSpPr>
      <p:sp>
        <p:nvSpPr>
          <p:cNvPr id="1049267" name="日期占位符 1049266"/>
          <p:cNvSpPr>
            <a:spLocks noGrp="1"/>
          </p:cNvSpPr>
          <p:nvPr>
            <p:ph type="dt" sz="half" idx="2"/>
          </p:nvPr>
        </p:nvSpPr>
        <p:spPr>
          <a:xfrm>
            <a:off x="341948" y="4754562"/>
            <a:ext cx="1595755" cy="273050"/>
          </a:xfrm>
          <a:prstGeom prst="rect">
            <a:avLst/>
          </a:prstGeom>
          <a:noFill/>
          <a:ln>
            <a:noFill/>
          </a:ln>
        </p:spPr>
        <p:txBody>
          <a:bodyPr vert="horz" lIns="91440" tIns="45720" rIns="91440" bIns="45720" anchor="t"/>
          <a:lstStyle>
            <a:lvl1pPr marL="0" indent="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1pPr>
            <a:lvl2pPr marL="255270" indent="8636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2pPr>
            <a:lvl3pPr marL="510540" indent="173355"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3pPr>
            <a:lvl4pPr marL="767080" indent="25908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4pPr>
            <a:lvl5pPr marL="1022350" indent="34544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5pPr>
          </a:lstStyle>
          <a:p>
            <a:pPr defTabSz="683895">
              <a:defRPr/>
            </a:pPr>
            <a:endParaRPr lang="zh-CN" altLang="en-US">
              <a:solidFill>
                <a:srgbClr val="000000"/>
              </a:solidFill>
            </a:endParaRPr>
          </a:p>
        </p:txBody>
      </p:sp>
      <p:sp>
        <p:nvSpPr>
          <p:cNvPr id="1049268" name="页脚占位符 1049267"/>
          <p:cNvSpPr>
            <a:spLocks noGrp="1"/>
          </p:cNvSpPr>
          <p:nvPr>
            <p:ph type="ftr" sz="quarter" idx="3"/>
          </p:nvPr>
        </p:nvSpPr>
        <p:spPr>
          <a:xfrm>
            <a:off x="2336642" y="4754562"/>
            <a:ext cx="2165668" cy="273050"/>
          </a:xfrm>
          <a:prstGeom prst="rect">
            <a:avLst/>
          </a:prstGeom>
          <a:noFill/>
          <a:ln>
            <a:noFill/>
          </a:ln>
        </p:spPr>
        <p:txBody>
          <a:bodyPr vert="horz" lIns="91440" tIns="45720" rIns="91440" bIns="45720" anchor="t"/>
          <a:lstStyle>
            <a:lvl1pPr marL="0" indent="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1pPr>
            <a:lvl2pPr marL="255270" indent="8636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2pPr>
            <a:lvl3pPr marL="510540" indent="173355"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3pPr>
            <a:lvl4pPr marL="767080" indent="25908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4pPr>
            <a:lvl5pPr marL="1022350" indent="34544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5pPr>
          </a:lstStyle>
          <a:p>
            <a:pPr defTabSz="683895">
              <a:defRPr/>
            </a:pPr>
            <a:endParaRPr lang="zh-CN" altLang="en-US">
              <a:solidFill>
                <a:srgbClr val="000000"/>
              </a:solidFill>
            </a:endParaRPr>
          </a:p>
        </p:txBody>
      </p:sp>
      <p:sp>
        <p:nvSpPr>
          <p:cNvPr id="1049269" name="灯片编号占位符 1049268"/>
          <p:cNvSpPr>
            <a:spLocks noGrp="1"/>
          </p:cNvSpPr>
          <p:nvPr>
            <p:ph type="sldNum" sz="quarter" idx="4"/>
          </p:nvPr>
        </p:nvSpPr>
        <p:spPr>
          <a:xfrm>
            <a:off x="4901248" y="4754562"/>
            <a:ext cx="1595755" cy="273050"/>
          </a:xfrm>
          <a:prstGeom prst="rect">
            <a:avLst/>
          </a:prstGeom>
          <a:noFill/>
          <a:ln>
            <a:noFill/>
          </a:ln>
        </p:spPr>
        <p:txBody>
          <a:bodyPr vert="horz" lIns="91440" tIns="45720" rIns="91440" bIns="45720" anchor="t"/>
          <a:lstStyle>
            <a:lvl1pPr marL="0" indent="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1pPr>
            <a:lvl2pPr marL="255270" indent="8636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2pPr>
            <a:lvl3pPr marL="510540" indent="173355"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3pPr>
            <a:lvl4pPr marL="767080" indent="25908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4pPr>
            <a:lvl5pPr marL="1022350" indent="34544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5pPr>
          </a:lstStyle>
          <a:p>
            <a:pPr defTabSz="683895">
              <a:defRPr/>
            </a:pPr>
            <a:fld id="{566ABCEB-ACFC-4714-9973-3DA970169C29}" type="slidenum">
              <a:rPr lang="zh-CN" altLang="en-US" smtClean="0">
                <a:solidFill>
                  <a:srgbClr val="000000"/>
                </a:solidFill>
              </a:rPr>
              <a:t>‹#›</a:t>
            </a:fld>
            <a:endParaRPr lang="zh-CN" altLang="en-US">
              <a:solidFill>
                <a:srgbClr val="000000"/>
              </a:solidFill>
            </a:endParaRPr>
          </a:p>
        </p:txBody>
      </p:sp>
      <p:sp>
        <p:nvSpPr>
          <p:cNvPr id="1049271" name="文本占位符 2"/>
          <p:cNvSpPr>
            <a:spLocks noGrp="1"/>
          </p:cNvSpPr>
          <p:nvPr>
            <p:ph type="body" idx="1"/>
          </p:nvPr>
        </p:nvSpPr>
        <p:spPr>
          <a:xfrm>
            <a:off x="540585" y="2174320"/>
            <a:ext cx="5812823" cy="1122187"/>
          </a:xfrm>
          <a:prstGeom prst="rect">
            <a:avLst/>
          </a:prstGeom>
        </p:spPr>
        <p:txBody>
          <a:bodyPr anchor="b"/>
          <a:lstStyle>
            <a:lvl1pPr marL="0" indent="0">
              <a:buNone/>
              <a:defRPr sz="1120">
                <a:solidFill>
                  <a:schemeClr val="tx1">
                    <a:tint val="75000"/>
                  </a:schemeClr>
                </a:solidFill>
              </a:defRPr>
            </a:lvl1pPr>
            <a:lvl2pPr marL="255905" indent="0">
              <a:buNone/>
              <a:defRPr sz="1005">
                <a:solidFill>
                  <a:schemeClr val="tx1">
                    <a:tint val="75000"/>
                  </a:schemeClr>
                </a:solidFill>
              </a:defRPr>
            </a:lvl2pPr>
            <a:lvl3pPr marL="511175" indent="0">
              <a:buNone/>
              <a:defRPr sz="895">
                <a:solidFill>
                  <a:schemeClr val="tx1">
                    <a:tint val="75000"/>
                  </a:schemeClr>
                </a:solidFill>
              </a:defRPr>
            </a:lvl3pPr>
            <a:lvl4pPr marL="767080" indent="0">
              <a:buNone/>
              <a:defRPr sz="780">
                <a:solidFill>
                  <a:schemeClr val="tx1">
                    <a:tint val="75000"/>
                  </a:schemeClr>
                </a:solidFill>
              </a:defRPr>
            </a:lvl4pPr>
            <a:lvl5pPr marL="1022985" indent="0">
              <a:buNone/>
              <a:defRPr sz="780">
                <a:solidFill>
                  <a:schemeClr val="tx1">
                    <a:tint val="75000"/>
                  </a:schemeClr>
                </a:solidFill>
              </a:defRPr>
            </a:lvl5pPr>
            <a:lvl6pPr marL="1278890" indent="0">
              <a:buNone/>
              <a:defRPr sz="780">
                <a:solidFill>
                  <a:schemeClr val="tx1">
                    <a:tint val="75000"/>
                  </a:schemeClr>
                </a:solidFill>
              </a:defRPr>
            </a:lvl6pPr>
            <a:lvl7pPr marL="1534160" indent="0">
              <a:buNone/>
              <a:defRPr sz="780">
                <a:solidFill>
                  <a:schemeClr val="tx1">
                    <a:tint val="75000"/>
                  </a:schemeClr>
                </a:solidFill>
              </a:defRPr>
            </a:lvl7pPr>
            <a:lvl8pPr marL="1790065" indent="0">
              <a:buNone/>
              <a:defRPr sz="780">
                <a:solidFill>
                  <a:schemeClr val="tx1">
                    <a:tint val="75000"/>
                  </a:schemeClr>
                </a:solidFill>
              </a:defRPr>
            </a:lvl8pPr>
            <a:lvl9pPr marL="2045970" indent="0">
              <a:buNone/>
              <a:defRPr sz="780">
                <a:solidFill>
                  <a:schemeClr val="tx1">
                    <a:tint val="75000"/>
                  </a:schemeClr>
                </a:solidFill>
              </a:defRPr>
            </a:lvl9pPr>
          </a:lstStyle>
          <a:p>
            <a:pPr lvl="0"/>
            <a:r>
              <a:rPr lang="zh-CN" altLang="en-US" noProof="1"/>
              <a:t>单击此处编辑母版文本样式</a:t>
            </a:r>
          </a:p>
        </p:txBody>
      </p:sp>
      <p:sp>
        <p:nvSpPr>
          <p:cNvPr id="1049270" name="标题 1"/>
          <p:cNvSpPr>
            <a:spLocks noGrp="1"/>
          </p:cNvSpPr>
          <p:nvPr>
            <p:ph type="title"/>
          </p:nvPr>
        </p:nvSpPr>
        <p:spPr>
          <a:xfrm>
            <a:off x="540585" y="3296507"/>
            <a:ext cx="5812823" cy="1018875"/>
          </a:xfrm>
          <a:prstGeom prst="rect">
            <a:avLst/>
          </a:prstGeom>
        </p:spPr>
        <p:txBody>
          <a:bodyPr anchor="t"/>
          <a:lstStyle>
            <a:lvl1pPr algn="l">
              <a:defRPr sz="2235" b="1" cap="all"/>
            </a:lvl1pPr>
          </a:lstStyle>
          <a:p>
            <a:r>
              <a:rPr lang="zh-CN" altLang="en-US" noProof="1"/>
              <a:t>单击此处编辑母版标题样式</a:t>
            </a: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cSld name="2_1_">
    <p:bg>
      <p:bgPr>
        <a:solidFill>
          <a:srgbClr val="F2F2F2"/>
        </a:solidFill>
        <a:effectLst/>
      </p:bgPr>
    </p:bg>
    <p:spTree>
      <p:nvGrpSpPr>
        <p:cNvPr id="1" name=""/>
        <p:cNvGrpSpPr/>
        <p:nvPr/>
      </p:nvGrpSpPr>
      <p:grpSpPr>
        <a:xfrm>
          <a:off x="0" y="0"/>
          <a:ext cx="0" cy="0"/>
          <a:chOff x="0" y="0"/>
          <a:chExt cx="0" cy="0"/>
        </a:xfrm>
      </p:grpSpPr>
      <p:sp>
        <p:nvSpPr>
          <p:cNvPr id="1049272" name="日期占位符 1049271"/>
          <p:cNvSpPr>
            <a:spLocks noGrp="1"/>
          </p:cNvSpPr>
          <p:nvPr>
            <p:ph type="dt" sz="half" idx="2"/>
          </p:nvPr>
        </p:nvSpPr>
        <p:spPr>
          <a:xfrm>
            <a:off x="341948" y="4754562"/>
            <a:ext cx="1595755" cy="273050"/>
          </a:xfrm>
          <a:prstGeom prst="rect">
            <a:avLst/>
          </a:prstGeom>
          <a:noFill/>
          <a:ln>
            <a:noFill/>
          </a:ln>
        </p:spPr>
        <p:txBody>
          <a:bodyPr vert="horz" lIns="91440" tIns="45720" rIns="91440" bIns="45720" anchor="t"/>
          <a:lstStyle>
            <a:lvl1pPr marL="0" indent="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1pPr>
            <a:lvl2pPr marL="255270" indent="8636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2pPr>
            <a:lvl3pPr marL="510540" indent="173355"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3pPr>
            <a:lvl4pPr marL="767080" indent="25908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4pPr>
            <a:lvl5pPr marL="1022350" indent="34544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5pPr>
          </a:lstStyle>
          <a:p>
            <a:pPr defTabSz="683895">
              <a:defRPr/>
            </a:pPr>
            <a:endParaRPr lang="zh-CN" altLang="en-US">
              <a:solidFill>
                <a:srgbClr val="000000"/>
              </a:solidFill>
            </a:endParaRPr>
          </a:p>
        </p:txBody>
      </p:sp>
      <p:sp>
        <p:nvSpPr>
          <p:cNvPr id="1049273" name="页脚占位符 1049272"/>
          <p:cNvSpPr>
            <a:spLocks noGrp="1"/>
          </p:cNvSpPr>
          <p:nvPr>
            <p:ph type="ftr" sz="quarter" idx="3"/>
          </p:nvPr>
        </p:nvSpPr>
        <p:spPr>
          <a:xfrm>
            <a:off x="2336642" y="4754562"/>
            <a:ext cx="2165668" cy="273050"/>
          </a:xfrm>
          <a:prstGeom prst="rect">
            <a:avLst/>
          </a:prstGeom>
          <a:noFill/>
          <a:ln>
            <a:noFill/>
          </a:ln>
        </p:spPr>
        <p:txBody>
          <a:bodyPr vert="horz" lIns="91440" tIns="45720" rIns="91440" bIns="45720" anchor="t"/>
          <a:lstStyle>
            <a:lvl1pPr marL="0" indent="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1pPr>
            <a:lvl2pPr marL="255270" indent="8636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2pPr>
            <a:lvl3pPr marL="510540" indent="173355"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3pPr>
            <a:lvl4pPr marL="767080" indent="25908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4pPr>
            <a:lvl5pPr marL="1022350" indent="34544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5pPr>
          </a:lstStyle>
          <a:p>
            <a:pPr defTabSz="683895">
              <a:defRPr/>
            </a:pPr>
            <a:endParaRPr lang="zh-CN" altLang="en-US">
              <a:solidFill>
                <a:srgbClr val="000000"/>
              </a:solidFill>
            </a:endParaRPr>
          </a:p>
        </p:txBody>
      </p:sp>
      <p:sp>
        <p:nvSpPr>
          <p:cNvPr id="1049274" name="灯片编号占位符 1049273"/>
          <p:cNvSpPr>
            <a:spLocks noGrp="1"/>
          </p:cNvSpPr>
          <p:nvPr>
            <p:ph type="sldNum" sz="quarter" idx="4"/>
          </p:nvPr>
        </p:nvSpPr>
        <p:spPr>
          <a:xfrm>
            <a:off x="4901248" y="4754562"/>
            <a:ext cx="1595755" cy="273050"/>
          </a:xfrm>
          <a:prstGeom prst="rect">
            <a:avLst/>
          </a:prstGeom>
          <a:noFill/>
          <a:ln>
            <a:noFill/>
          </a:ln>
        </p:spPr>
        <p:txBody>
          <a:bodyPr vert="horz" lIns="91440" tIns="45720" rIns="91440" bIns="45720" anchor="t"/>
          <a:lstStyle>
            <a:lvl1pPr marL="0" indent="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1pPr>
            <a:lvl2pPr marL="255270" indent="8636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2pPr>
            <a:lvl3pPr marL="510540" indent="173355"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3pPr>
            <a:lvl4pPr marL="767080" indent="25908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4pPr>
            <a:lvl5pPr marL="1022350" indent="34544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5pPr>
          </a:lstStyle>
          <a:p>
            <a:pPr defTabSz="683895">
              <a:defRPr/>
            </a:pPr>
            <a:fld id="{566ABCEB-ACFC-4714-9973-3DA970169C29}" type="slidenum">
              <a:rPr lang="zh-CN" altLang="en-US" smtClean="0">
                <a:solidFill>
                  <a:srgbClr val="000000"/>
                </a:solidFill>
              </a:rPr>
              <a:t>‹#›</a:t>
            </a:fld>
            <a:endParaRPr lang="zh-CN" altLang="en-US">
              <a:solidFill>
                <a:srgbClr val="000000"/>
              </a:solidFill>
            </a:endParaRPr>
          </a:p>
        </p:txBody>
      </p:sp>
      <p:sp>
        <p:nvSpPr>
          <p:cNvPr id="1049277" name="内容占位符 3"/>
          <p:cNvSpPr>
            <a:spLocks noGrp="1"/>
          </p:cNvSpPr>
          <p:nvPr>
            <p:ph sz="half" idx="12"/>
          </p:nvPr>
        </p:nvSpPr>
        <p:spPr>
          <a:xfrm>
            <a:off x="3461690" y="1197007"/>
            <a:ext cx="3035100" cy="3385563"/>
          </a:xfrm>
          <a:prstGeom prst="rect">
            <a:avLst/>
          </a:prstGeom>
        </p:spPr>
        <p:txBody>
          <a:bodyPr/>
          <a:lstStyle>
            <a:lvl1pPr>
              <a:defRPr sz="1565"/>
            </a:lvl1pPr>
            <a:lvl2pPr>
              <a:defRPr sz="1340"/>
            </a:lvl2pPr>
            <a:lvl3pPr>
              <a:defRPr sz="1120"/>
            </a:lvl3pPr>
            <a:lvl4pPr>
              <a:defRPr sz="1005"/>
            </a:lvl4pPr>
            <a:lvl5pPr>
              <a:defRPr sz="1005"/>
            </a:lvl5pPr>
            <a:lvl6pPr>
              <a:defRPr sz="1005"/>
            </a:lvl6pPr>
            <a:lvl7pPr>
              <a:defRPr sz="1005"/>
            </a:lvl7pPr>
            <a:lvl8pPr>
              <a:defRPr sz="1005"/>
            </a:lvl8pPr>
            <a:lvl9pPr>
              <a:defRPr sz="1005"/>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1049276" name="内容占位符 2"/>
          <p:cNvSpPr>
            <a:spLocks noGrp="1"/>
          </p:cNvSpPr>
          <p:nvPr>
            <p:ph sz="half" idx="1"/>
          </p:nvPr>
        </p:nvSpPr>
        <p:spPr>
          <a:xfrm>
            <a:off x="341983" y="1197007"/>
            <a:ext cx="3034210" cy="3385563"/>
          </a:xfrm>
          <a:prstGeom prst="rect">
            <a:avLst/>
          </a:prstGeom>
        </p:spPr>
        <p:txBody>
          <a:bodyPr/>
          <a:lstStyle>
            <a:lvl1pPr>
              <a:defRPr sz="1565"/>
            </a:lvl1pPr>
            <a:lvl2pPr>
              <a:defRPr sz="1340"/>
            </a:lvl2pPr>
            <a:lvl3pPr>
              <a:defRPr sz="1120"/>
            </a:lvl3pPr>
            <a:lvl4pPr>
              <a:defRPr sz="1005"/>
            </a:lvl4pPr>
            <a:lvl5pPr>
              <a:defRPr sz="1005"/>
            </a:lvl5pPr>
            <a:lvl6pPr>
              <a:defRPr sz="1005"/>
            </a:lvl6pPr>
            <a:lvl7pPr>
              <a:defRPr sz="1005"/>
            </a:lvl7pPr>
            <a:lvl8pPr>
              <a:defRPr sz="1005"/>
            </a:lvl8pPr>
            <a:lvl9pPr>
              <a:defRPr sz="1005"/>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1049275" name="标题 1"/>
          <p:cNvSpPr>
            <a:spLocks noGrp="1"/>
          </p:cNvSpPr>
          <p:nvPr>
            <p:ph type="title"/>
          </p:nvPr>
        </p:nvSpPr>
        <p:spPr>
          <a:xfrm>
            <a:off x="341984" y="205438"/>
            <a:ext cx="6154806" cy="855000"/>
          </a:xfrm>
          <a:prstGeom prst="rect">
            <a:avLst/>
          </a:prstGeom>
        </p:spPr>
        <p:txBody>
          <a:bodyPr/>
          <a:lstStyle/>
          <a:p>
            <a:r>
              <a:rPr lang="zh-CN" altLang="en-US" noProof="1"/>
              <a:t>单击此处编辑母版标题样式</a:t>
            </a: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cSld name="3_1_">
    <p:bg>
      <p:bgPr>
        <a:solidFill>
          <a:srgbClr val="F2F2F2"/>
        </a:solidFill>
        <a:effectLst/>
      </p:bgPr>
    </p:bg>
    <p:spTree>
      <p:nvGrpSpPr>
        <p:cNvPr id="1" name=""/>
        <p:cNvGrpSpPr/>
        <p:nvPr/>
      </p:nvGrpSpPr>
      <p:grpSpPr>
        <a:xfrm>
          <a:off x="0" y="0"/>
          <a:ext cx="0" cy="0"/>
          <a:chOff x="0" y="0"/>
          <a:chExt cx="0" cy="0"/>
        </a:xfrm>
      </p:grpSpPr>
      <p:sp>
        <p:nvSpPr>
          <p:cNvPr id="1049278" name="日期占位符 1049277"/>
          <p:cNvSpPr>
            <a:spLocks noGrp="1"/>
          </p:cNvSpPr>
          <p:nvPr>
            <p:ph type="dt" sz="half" idx="2"/>
          </p:nvPr>
        </p:nvSpPr>
        <p:spPr>
          <a:xfrm>
            <a:off x="341948" y="4754562"/>
            <a:ext cx="1595755" cy="273050"/>
          </a:xfrm>
          <a:prstGeom prst="rect">
            <a:avLst/>
          </a:prstGeom>
          <a:noFill/>
          <a:ln>
            <a:noFill/>
          </a:ln>
        </p:spPr>
        <p:txBody>
          <a:bodyPr vert="horz" lIns="91440" tIns="45720" rIns="91440" bIns="45720" anchor="t"/>
          <a:lstStyle>
            <a:lvl1pPr marL="0" indent="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1pPr>
            <a:lvl2pPr marL="255270" indent="8636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2pPr>
            <a:lvl3pPr marL="510540" indent="173355"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3pPr>
            <a:lvl4pPr marL="767080" indent="25908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4pPr>
            <a:lvl5pPr marL="1022350" indent="34544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5pPr>
          </a:lstStyle>
          <a:p>
            <a:pPr defTabSz="683895">
              <a:defRPr/>
            </a:pPr>
            <a:endParaRPr lang="zh-CN" altLang="en-US">
              <a:solidFill>
                <a:srgbClr val="000000"/>
              </a:solidFill>
            </a:endParaRPr>
          </a:p>
        </p:txBody>
      </p:sp>
      <p:sp>
        <p:nvSpPr>
          <p:cNvPr id="1049279" name="页脚占位符 1049278"/>
          <p:cNvSpPr>
            <a:spLocks noGrp="1"/>
          </p:cNvSpPr>
          <p:nvPr>
            <p:ph type="ftr" sz="quarter" idx="3"/>
          </p:nvPr>
        </p:nvSpPr>
        <p:spPr>
          <a:xfrm>
            <a:off x="2336642" y="4754562"/>
            <a:ext cx="2165668" cy="273050"/>
          </a:xfrm>
          <a:prstGeom prst="rect">
            <a:avLst/>
          </a:prstGeom>
          <a:noFill/>
          <a:ln>
            <a:noFill/>
          </a:ln>
        </p:spPr>
        <p:txBody>
          <a:bodyPr vert="horz" lIns="91440" tIns="45720" rIns="91440" bIns="45720" anchor="t"/>
          <a:lstStyle>
            <a:lvl1pPr marL="0" indent="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1pPr>
            <a:lvl2pPr marL="255270" indent="8636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2pPr>
            <a:lvl3pPr marL="510540" indent="173355"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3pPr>
            <a:lvl4pPr marL="767080" indent="25908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4pPr>
            <a:lvl5pPr marL="1022350" indent="34544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5pPr>
          </a:lstStyle>
          <a:p>
            <a:pPr defTabSz="683895">
              <a:defRPr/>
            </a:pPr>
            <a:endParaRPr lang="zh-CN" altLang="en-US">
              <a:solidFill>
                <a:srgbClr val="000000"/>
              </a:solidFill>
            </a:endParaRPr>
          </a:p>
        </p:txBody>
      </p:sp>
      <p:sp>
        <p:nvSpPr>
          <p:cNvPr id="1049280" name="灯片编号占位符 1049279"/>
          <p:cNvSpPr>
            <a:spLocks noGrp="1"/>
          </p:cNvSpPr>
          <p:nvPr>
            <p:ph type="sldNum" sz="quarter" idx="4"/>
          </p:nvPr>
        </p:nvSpPr>
        <p:spPr>
          <a:xfrm>
            <a:off x="4901248" y="4754562"/>
            <a:ext cx="1595755" cy="273050"/>
          </a:xfrm>
          <a:prstGeom prst="rect">
            <a:avLst/>
          </a:prstGeom>
          <a:noFill/>
          <a:ln>
            <a:noFill/>
          </a:ln>
        </p:spPr>
        <p:txBody>
          <a:bodyPr vert="horz" lIns="91440" tIns="45720" rIns="91440" bIns="45720" anchor="t"/>
          <a:lstStyle>
            <a:lvl1pPr marL="0" indent="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1pPr>
            <a:lvl2pPr marL="255270" indent="8636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2pPr>
            <a:lvl3pPr marL="510540" indent="173355"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3pPr>
            <a:lvl4pPr marL="767080" indent="25908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4pPr>
            <a:lvl5pPr marL="1022350" indent="34544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5pPr>
          </a:lstStyle>
          <a:p>
            <a:pPr defTabSz="683895">
              <a:defRPr/>
            </a:pPr>
            <a:fld id="{566ABCEB-ACFC-4714-9973-3DA970169C29}" type="slidenum">
              <a:rPr lang="zh-CN" altLang="en-US" smtClean="0">
                <a:solidFill>
                  <a:srgbClr val="000000"/>
                </a:solidFill>
              </a:rPr>
              <a:t>‹#›</a:t>
            </a:fld>
            <a:endParaRPr lang="zh-CN" altLang="en-US">
              <a:solidFill>
                <a:srgbClr val="000000"/>
              </a:solidFill>
            </a:endParaRPr>
          </a:p>
        </p:txBody>
      </p:sp>
      <p:sp>
        <p:nvSpPr>
          <p:cNvPr id="1049285" name="内容占位符 5"/>
          <p:cNvSpPr>
            <a:spLocks noGrp="1"/>
          </p:cNvSpPr>
          <p:nvPr>
            <p:ph sz="quarter" idx="14"/>
          </p:nvPr>
        </p:nvSpPr>
        <p:spPr>
          <a:xfrm>
            <a:off x="3474157" y="1626875"/>
            <a:ext cx="3022632" cy="2955688"/>
          </a:xfrm>
          <a:prstGeom prst="rect">
            <a:avLst/>
          </a:prstGeom>
        </p:spPr>
        <p:txBody>
          <a:bodyPr/>
          <a:lstStyle>
            <a:lvl1pPr>
              <a:defRPr sz="1340"/>
            </a:lvl1pPr>
            <a:lvl2pPr>
              <a:defRPr sz="1120"/>
            </a:lvl2pPr>
            <a:lvl3pPr>
              <a:defRPr sz="1005"/>
            </a:lvl3pPr>
            <a:lvl4pPr>
              <a:defRPr sz="895"/>
            </a:lvl4pPr>
            <a:lvl5pPr>
              <a:defRPr sz="895"/>
            </a:lvl5pPr>
            <a:lvl6pPr>
              <a:defRPr sz="895"/>
            </a:lvl6pPr>
            <a:lvl7pPr>
              <a:defRPr sz="895"/>
            </a:lvl7pPr>
            <a:lvl8pPr>
              <a:defRPr sz="895"/>
            </a:lvl8pPr>
            <a:lvl9pPr>
              <a:defRPr sz="895"/>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1049284" name="文本占位符 4"/>
          <p:cNvSpPr>
            <a:spLocks noGrp="1"/>
          </p:cNvSpPr>
          <p:nvPr>
            <p:ph type="body" sz="quarter" idx="13"/>
          </p:nvPr>
        </p:nvSpPr>
        <p:spPr>
          <a:xfrm>
            <a:off x="3474157" y="1148313"/>
            <a:ext cx="3022632" cy="478562"/>
          </a:xfrm>
          <a:prstGeom prst="rect">
            <a:avLst/>
          </a:prstGeom>
        </p:spPr>
        <p:txBody>
          <a:bodyPr anchor="b"/>
          <a:lstStyle>
            <a:lvl1pPr marL="0" indent="0">
              <a:buNone/>
              <a:defRPr sz="1340" b="1"/>
            </a:lvl1pPr>
            <a:lvl2pPr marL="255905" indent="0">
              <a:buNone/>
              <a:defRPr sz="1120" b="1"/>
            </a:lvl2pPr>
            <a:lvl3pPr marL="511175" indent="0">
              <a:buNone/>
              <a:defRPr sz="1005" b="1"/>
            </a:lvl3pPr>
            <a:lvl4pPr marL="767080" indent="0">
              <a:buNone/>
              <a:defRPr sz="895" b="1"/>
            </a:lvl4pPr>
            <a:lvl5pPr marL="1022985" indent="0">
              <a:buNone/>
              <a:defRPr sz="895" b="1"/>
            </a:lvl5pPr>
            <a:lvl6pPr marL="1278890" indent="0">
              <a:buNone/>
              <a:defRPr sz="895" b="1"/>
            </a:lvl6pPr>
            <a:lvl7pPr marL="1534160" indent="0">
              <a:buNone/>
              <a:defRPr sz="895" b="1"/>
            </a:lvl7pPr>
            <a:lvl8pPr marL="1790065" indent="0">
              <a:buNone/>
              <a:defRPr sz="895" b="1"/>
            </a:lvl8pPr>
            <a:lvl9pPr marL="2045970" indent="0">
              <a:buNone/>
              <a:defRPr sz="895" b="1"/>
            </a:lvl9pPr>
          </a:lstStyle>
          <a:p>
            <a:pPr lvl="0"/>
            <a:r>
              <a:rPr lang="zh-CN" altLang="en-US" noProof="1"/>
              <a:t>单击此处编辑母版文本样式</a:t>
            </a:r>
          </a:p>
        </p:txBody>
      </p:sp>
      <p:sp>
        <p:nvSpPr>
          <p:cNvPr id="1049283" name="内容占位符 3"/>
          <p:cNvSpPr>
            <a:spLocks noGrp="1"/>
          </p:cNvSpPr>
          <p:nvPr>
            <p:ph sz="half" idx="12"/>
          </p:nvPr>
        </p:nvSpPr>
        <p:spPr>
          <a:xfrm>
            <a:off x="341983" y="1626875"/>
            <a:ext cx="3021742" cy="2955688"/>
          </a:xfrm>
          <a:prstGeom prst="rect">
            <a:avLst/>
          </a:prstGeom>
        </p:spPr>
        <p:txBody>
          <a:bodyPr/>
          <a:lstStyle>
            <a:lvl1pPr>
              <a:defRPr sz="1340"/>
            </a:lvl1pPr>
            <a:lvl2pPr>
              <a:defRPr sz="1120"/>
            </a:lvl2pPr>
            <a:lvl3pPr>
              <a:defRPr sz="1005"/>
            </a:lvl3pPr>
            <a:lvl4pPr>
              <a:defRPr sz="895"/>
            </a:lvl4pPr>
            <a:lvl5pPr>
              <a:defRPr sz="895"/>
            </a:lvl5pPr>
            <a:lvl6pPr>
              <a:defRPr sz="895"/>
            </a:lvl6pPr>
            <a:lvl7pPr>
              <a:defRPr sz="895"/>
            </a:lvl7pPr>
            <a:lvl8pPr>
              <a:defRPr sz="895"/>
            </a:lvl8pPr>
            <a:lvl9pPr>
              <a:defRPr sz="895"/>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1049282" name="文本占位符 2"/>
          <p:cNvSpPr>
            <a:spLocks noGrp="1"/>
          </p:cNvSpPr>
          <p:nvPr>
            <p:ph type="body" idx="1"/>
          </p:nvPr>
        </p:nvSpPr>
        <p:spPr>
          <a:xfrm>
            <a:off x="341983" y="1148313"/>
            <a:ext cx="3021742" cy="478562"/>
          </a:xfrm>
          <a:prstGeom prst="rect">
            <a:avLst/>
          </a:prstGeom>
        </p:spPr>
        <p:txBody>
          <a:bodyPr anchor="b"/>
          <a:lstStyle>
            <a:lvl1pPr marL="0" indent="0">
              <a:buNone/>
              <a:defRPr sz="1340" b="1"/>
            </a:lvl1pPr>
            <a:lvl2pPr marL="255905" indent="0">
              <a:buNone/>
              <a:defRPr sz="1120" b="1"/>
            </a:lvl2pPr>
            <a:lvl3pPr marL="511175" indent="0">
              <a:buNone/>
              <a:defRPr sz="1005" b="1"/>
            </a:lvl3pPr>
            <a:lvl4pPr marL="767080" indent="0">
              <a:buNone/>
              <a:defRPr sz="895" b="1"/>
            </a:lvl4pPr>
            <a:lvl5pPr marL="1022985" indent="0">
              <a:buNone/>
              <a:defRPr sz="895" b="1"/>
            </a:lvl5pPr>
            <a:lvl6pPr marL="1278890" indent="0">
              <a:buNone/>
              <a:defRPr sz="895" b="1"/>
            </a:lvl6pPr>
            <a:lvl7pPr marL="1534160" indent="0">
              <a:buNone/>
              <a:defRPr sz="895" b="1"/>
            </a:lvl7pPr>
            <a:lvl8pPr marL="1790065" indent="0">
              <a:buNone/>
              <a:defRPr sz="895" b="1"/>
            </a:lvl8pPr>
            <a:lvl9pPr marL="2045970" indent="0">
              <a:buNone/>
              <a:defRPr sz="895" b="1"/>
            </a:lvl9pPr>
          </a:lstStyle>
          <a:p>
            <a:pPr lvl="0"/>
            <a:r>
              <a:rPr lang="zh-CN" altLang="en-US" noProof="1"/>
              <a:t>单击此处编辑母版文本样式</a:t>
            </a:r>
          </a:p>
        </p:txBody>
      </p:sp>
      <p:sp>
        <p:nvSpPr>
          <p:cNvPr id="1049281" name="标题 1"/>
          <p:cNvSpPr>
            <a:spLocks noGrp="1"/>
          </p:cNvSpPr>
          <p:nvPr>
            <p:ph type="title"/>
          </p:nvPr>
        </p:nvSpPr>
        <p:spPr>
          <a:xfrm>
            <a:off x="341984" y="205438"/>
            <a:ext cx="6154806" cy="855000"/>
          </a:xfrm>
          <a:prstGeom prst="rect">
            <a:avLst/>
          </a:prstGeom>
        </p:spPr>
        <p:txBody>
          <a:bodyPr/>
          <a:lstStyle/>
          <a:p>
            <a:r>
              <a:rPr lang="zh-CN" altLang="en-US" noProof="1"/>
              <a:t>单击此处编辑母版标题样式</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cSld>
    <p:bg>
      <p:bgPr>
        <a:solidFill>
          <a:srgbClr val="F2F2F2"/>
        </a:solidFill>
        <a:effectLst/>
      </p:bgPr>
    </p:bg>
    <p:spTree>
      <p:nvGrpSpPr>
        <p:cNvPr id="1" name=""/>
        <p:cNvGrpSpPr/>
        <p:nvPr/>
      </p:nvGrpSpPr>
      <p:grpSpPr>
        <a:xfrm>
          <a:off x="0" y="0"/>
          <a:ext cx="0" cy="0"/>
          <a:chOff x="0" y="0"/>
          <a:chExt cx="0" cy="0"/>
        </a:xfrm>
      </p:grpSpPr>
      <p:pic>
        <p:nvPicPr>
          <p:cNvPr id="2097262" name="图片 2097261"/>
          <p:cNvPicPr/>
          <p:nvPr/>
        </p:nvPicPr>
        <p:blipFill>
          <a:blip r:embed="rId2" cstate="print"/>
          <a:srcRect/>
          <a:stretch>
            <a:fillRect/>
          </a:stretch>
        </p:blipFill>
        <p:spPr>
          <a:xfrm>
            <a:off x="0" y="0"/>
            <a:ext cx="6838950" cy="787400"/>
          </a:xfrm>
          <a:prstGeom prst="rect">
            <a:avLst/>
          </a:prstGeom>
          <a:noFill/>
          <a:ln>
            <a:noFill/>
          </a:ln>
        </p:spPr>
      </p:pic>
      <p:sp>
        <p:nvSpPr>
          <p:cNvPr id="1049219" name="日期占位符 1049218"/>
          <p:cNvSpPr>
            <a:spLocks noGrp="1"/>
          </p:cNvSpPr>
          <p:nvPr>
            <p:ph type="dt" sz="half" idx="2"/>
          </p:nvPr>
        </p:nvSpPr>
        <p:spPr>
          <a:xfrm>
            <a:off x="341948" y="4754562"/>
            <a:ext cx="1595755" cy="273050"/>
          </a:xfrm>
          <a:prstGeom prst="rect">
            <a:avLst/>
          </a:prstGeom>
          <a:noFill/>
          <a:ln>
            <a:noFill/>
          </a:ln>
        </p:spPr>
        <p:txBody>
          <a:bodyPr vert="horz" lIns="91440" tIns="45720" rIns="91440" bIns="45720" anchor="t"/>
          <a:lstStyle>
            <a:lvl1pPr marL="0" indent="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1pPr>
            <a:lvl2pPr marL="255270" indent="8636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2pPr>
            <a:lvl3pPr marL="510540" indent="173355"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3pPr>
            <a:lvl4pPr marL="767080" indent="25908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4pPr>
            <a:lvl5pPr marL="1022350" indent="34544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5pPr>
          </a:lstStyle>
          <a:p>
            <a:pPr lvl="0" eaLnBrk="1" latinLnBrk="1" hangingPunct="1"/>
            <a:endParaRPr lang="zh-CN" altLang="en-US"/>
          </a:p>
        </p:txBody>
      </p:sp>
      <p:sp>
        <p:nvSpPr>
          <p:cNvPr id="1049220" name="页脚占位符 1049219"/>
          <p:cNvSpPr>
            <a:spLocks noGrp="1"/>
          </p:cNvSpPr>
          <p:nvPr>
            <p:ph type="ftr" sz="quarter" idx="3"/>
          </p:nvPr>
        </p:nvSpPr>
        <p:spPr>
          <a:xfrm>
            <a:off x="2336642" y="4754562"/>
            <a:ext cx="2165668" cy="273050"/>
          </a:xfrm>
          <a:prstGeom prst="rect">
            <a:avLst/>
          </a:prstGeom>
          <a:noFill/>
          <a:ln>
            <a:noFill/>
          </a:ln>
        </p:spPr>
        <p:txBody>
          <a:bodyPr vert="horz" lIns="91440" tIns="45720" rIns="91440" bIns="45720" anchor="t"/>
          <a:lstStyle>
            <a:lvl1pPr marL="0" indent="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1pPr>
            <a:lvl2pPr marL="255270" indent="8636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2pPr>
            <a:lvl3pPr marL="510540" indent="173355"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3pPr>
            <a:lvl4pPr marL="767080" indent="25908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4pPr>
            <a:lvl5pPr marL="1022350" indent="34544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5pPr>
          </a:lstStyle>
          <a:p>
            <a:pPr lvl="0" eaLnBrk="1" latinLnBrk="1" hangingPunct="1"/>
            <a:endParaRPr lang="zh-CN" altLang="en-US"/>
          </a:p>
        </p:txBody>
      </p:sp>
      <p:sp>
        <p:nvSpPr>
          <p:cNvPr id="1049221" name="灯片编号占位符 1049220"/>
          <p:cNvSpPr>
            <a:spLocks noGrp="1"/>
          </p:cNvSpPr>
          <p:nvPr>
            <p:ph type="sldNum" sz="quarter" idx="4"/>
          </p:nvPr>
        </p:nvSpPr>
        <p:spPr>
          <a:xfrm>
            <a:off x="4901248" y="4754562"/>
            <a:ext cx="1595755" cy="273050"/>
          </a:xfrm>
          <a:prstGeom prst="rect">
            <a:avLst/>
          </a:prstGeom>
          <a:noFill/>
          <a:ln>
            <a:noFill/>
          </a:ln>
        </p:spPr>
        <p:txBody>
          <a:bodyPr vert="horz" lIns="91440" tIns="45720" rIns="91440" bIns="45720" anchor="t"/>
          <a:lstStyle>
            <a:lvl1pPr marL="0" indent="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1pPr>
            <a:lvl2pPr marL="255270" indent="8636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2pPr>
            <a:lvl3pPr marL="510540" indent="173355"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3pPr>
            <a:lvl4pPr marL="767080" indent="25908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4pPr>
            <a:lvl5pPr marL="1022350" indent="34544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5pPr>
          </a:lstStyle>
          <a:p>
            <a:pPr lvl="0" eaLnBrk="1" latinLnBrk="1" hangingPunct="1">
              <a:buNone/>
            </a:pPr>
            <a:fld id="{566ABCEB-ACFC-4714-9973-3DA970169C29}" type="slidenum">
              <a:rPr lang="zh-CN" altLang="en-US"/>
              <a:t>‹#›</a:t>
            </a:fld>
            <a:endParaRPr lang="zh-CN" altLang="en-US"/>
          </a:p>
        </p:txBody>
      </p:sp>
      <p:sp>
        <p:nvSpPr>
          <p:cNvPr id="1049224" name="内容占位符 3"/>
          <p:cNvSpPr>
            <a:spLocks noGrp="1"/>
          </p:cNvSpPr>
          <p:nvPr>
            <p:ph sz="half" idx="12"/>
          </p:nvPr>
        </p:nvSpPr>
        <p:spPr>
          <a:xfrm>
            <a:off x="3461690" y="1197007"/>
            <a:ext cx="3035100" cy="3385563"/>
          </a:xfrm>
          <a:prstGeom prst="rect">
            <a:avLst/>
          </a:prstGeom>
        </p:spPr>
        <p:txBody>
          <a:bodyPr/>
          <a:lstStyle>
            <a:lvl1pPr>
              <a:defRPr sz="1565"/>
            </a:lvl1pPr>
            <a:lvl2pPr>
              <a:defRPr sz="1340"/>
            </a:lvl2pPr>
            <a:lvl3pPr>
              <a:defRPr sz="1120"/>
            </a:lvl3pPr>
            <a:lvl4pPr>
              <a:defRPr sz="1005"/>
            </a:lvl4pPr>
            <a:lvl5pPr>
              <a:defRPr sz="1005"/>
            </a:lvl5pPr>
            <a:lvl6pPr>
              <a:defRPr sz="1005"/>
            </a:lvl6pPr>
            <a:lvl7pPr>
              <a:defRPr sz="1005"/>
            </a:lvl7pPr>
            <a:lvl8pPr>
              <a:defRPr sz="1005"/>
            </a:lvl8pPr>
            <a:lvl9pPr>
              <a:defRPr sz="1005"/>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1049223" name="内容占位符 2"/>
          <p:cNvSpPr>
            <a:spLocks noGrp="1"/>
          </p:cNvSpPr>
          <p:nvPr>
            <p:ph sz="half" idx="1"/>
          </p:nvPr>
        </p:nvSpPr>
        <p:spPr>
          <a:xfrm>
            <a:off x="341983" y="1197007"/>
            <a:ext cx="3034210" cy="3385563"/>
          </a:xfrm>
          <a:prstGeom prst="rect">
            <a:avLst/>
          </a:prstGeom>
        </p:spPr>
        <p:txBody>
          <a:bodyPr/>
          <a:lstStyle>
            <a:lvl1pPr>
              <a:defRPr sz="1565"/>
            </a:lvl1pPr>
            <a:lvl2pPr>
              <a:defRPr sz="1340"/>
            </a:lvl2pPr>
            <a:lvl3pPr>
              <a:defRPr sz="1120"/>
            </a:lvl3pPr>
            <a:lvl4pPr>
              <a:defRPr sz="1005"/>
            </a:lvl4pPr>
            <a:lvl5pPr>
              <a:defRPr sz="1005"/>
            </a:lvl5pPr>
            <a:lvl6pPr>
              <a:defRPr sz="1005"/>
            </a:lvl6pPr>
            <a:lvl7pPr>
              <a:defRPr sz="1005"/>
            </a:lvl7pPr>
            <a:lvl8pPr>
              <a:defRPr sz="1005"/>
            </a:lvl8pPr>
            <a:lvl9pPr>
              <a:defRPr sz="1005"/>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1049222" name="标题 1"/>
          <p:cNvSpPr>
            <a:spLocks noGrp="1"/>
          </p:cNvSpPr>
          <p:nvPr>
            <p:ph type="title"/>
          </p:nvPr>
        </p:nvSpPr>
        <p:spPr>
          <a:xfrm>
            <a:off x="341984" y="205438"/>
            <a:ext cx="6154806" cy="855000"/>
          </a:xfrm>
          <a:prstGeom prst="rect">
            <a:avLst/>
          </a:prstGeom>
        </p:spPr>
        <p:txBody>
          <a:bodyPr/>
          <a:lstStyle/>
          <a:p>
            <a:r>
              <a:rPr lang="zh-CN" altLang="en-US" noProof="1"/>
              <a:t>单击此处编辑母版标题样式</a:t>
            </a: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cSld name="4_1_">
    <p:bg>
      <p:bgPr>
        <a:solidFill>
          <a:srgbClr val="F2F2F2"/>
        </a:solidFill>
        <a:effectLst/>
      </p:bgPr>
    </p:bg>
    <p:spTree>
      <p:nvGrpSpPr>
        <p:cNvPr id="1" name=""/>
        <p:cNvGrpSpPr/>
        <p:nvPr/>
      </p:nvGrpSpPr>
      <p:grpSpPr>
        <a:xfrm>
          <a:off x="0" y="0"/>
          <a:ext cx="0" cy="0"/>
          <a:chOff x="0" y="0"/>
          <a:chExt cx="0" cy="0"/>
        </a:xfrm>
      </p:grpSpPr>
      <p:sp>
        <p:nvSpPr>
          <p:cNvPr id="1049286" name="日期占位符 1049285"/>
          <p:cNvSpPr>
            <a:spLocks noGrp="1"/>
          </p:cNvSpPr>
          <p:nvPr>
            <p:ph type="dt" sz="half" idx="2"/>
          </p:nvPr>
        </p:nvSpPr>
        <p:spPr>
          <a:xfrm>
            <a:off x="341948" y="4754562"/>
            <a:ext cx="1595755" cy="273050"/>
          </a:xfrm>
          <a:prstGeom prst="rect">
            <a:avLst/>
          </a:prstGeom>
          <a:noFill/>
          <a:ln>
            <a:noFill/>
          </a:ln>
        </p:spPr>
        <p:txBody>
          <a:bodyPr vert="horz" lIns="91440" tIns="45720" rIns="91440" bIns="45720" anchor="t"/>
          <a:lstStyle>
            <a:lvl1pPr marL="0" indent="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1pPr>
            <a:lvl2pPr marL="255270" indent="8636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2pPr>
            <a:lvl3pPr marL="510540" indent="173355"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3pPr>
            <a:lvl4pPr marL="767080" indent="25908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4pPr>
            <a:lvl5pPr marL="1022350" indent="34544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5pPr>
          </a:lstStyle>
          <a:p>
            <a:pPr defTabSz="683895">
              <a:defRPr/>
            </a:pPr>
            <a:endParaRPr lang="zh-CN" altLang="en-US">
              <a:solidFill>
                <a:srgbClr val="000000"/>
              </a:solidFill>
            </a:endParaRPr>
          </a:p>
        </p:txBody>
      </p:sp>
      <p:sp>
        <p:nvSpPr>
          <p:cNvPr id="1049287" name="页脚占位符 1049286"/>
          <p:cNvSpPr>
            <a:spLocks noGrp="1"/>
          </p:cNvSpPr>
          <p:nvPr>
            <p:ph type="ftr" sz="quarter" idx="3"/>
          </p:nvPr>
        </p:nvSpPr>
        <p:spPr>
          <a:xfrm>
            <a:off x="2336642" y="4754562"/>
            <a:ext cx="2165668" cy="273050"/>
          </a:xfrm>
          <a:prstGeom prst="rect">
            <a:avLst/>
          </a:prstGeom>
          <a:noFill/>
          <a:ln>
            <a:noFill/>
          </a:ln>
        </p:spPr>
        <p:txBody>
          <a:bodyPr vert="horz" lIns="91440" tIns="45720" rIns="91440" bIns="45720" anchor="t"/>
          <a:lstStyle>
            <a:lvl1pPr marL="0" indent="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1pPr>
            <a:lvl2pPr marL="255270" indent="8636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2pPr>
            <a:lvl3pPr marL="510540" indent="173355"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3pPr>
            <a:lvl4pPr marL="767080" indent="25908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4pPr>
            <a:lvl5pPr marL="1022350" indent="34544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5pPr>
          </a:lstStyle>
          <a:p>
            <a:pPr defTabSz="683895">
              <a:defRPr/>
            </a:pPr>
            <a:endParaRPr lang="zh-CN" altLang="en-US">
              <a:solidFill>
                <a:srgbClr val="000000"/>
              </a:solidFill>
            </a:endParaRPr>
          </a:p>
        </p:txBody>
      </p:sp>
      <p:sp>
        <p:nvSpPr>
          <p:cNvPr id="1049288" name="灯片编号占位符 1049287"/>
          <p:cNvSpPr>
            <a:spLocks noGrp="1"/>
          </p:cNvSpPr>
          <p:nvPr>
            <p:ph type="sldNum" sz="quarter" idx="4"/>
          </p:nvPr>
        </p:nvSpPr>
        <p:spPr>
          <a:xfrm>
            <a:off x="4901248" y="4754562"/>
            <a:ext cx="1595755" cy="273050"/>
          </a:xfrm>
          <a:prstGeom prst="rect">
            <a:avLst/>
          </a:prstGeom>
          <a:noFill/>
          <a:ln>
            <a:noFill/>
          </a:ln>
        </p:spPr>
        <p:txBody>
          <a:bodyPr vert="horz" lIns="91440" tIns="45720" rIns="91440" bIns="45720" anchor="t"/>
          <a:lstStyle>
            <a:lvl1pPr marL="0" indent="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1pPr>
            <a:lvl2pPr marL="255270" indent="8636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2pPr>
            <a:lvl3pPr marL="510540" indent="173355"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3pPr>
            <a:lvl4pPr marL="767080" indent="25908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4pPr>
            <a:lvl5pPr marL="1022350" indent="34544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5pPr>
          </a:lstStyle>
          <a:p>
            <a:pPr defTabSz="683895">
              <a:defRPr/>
            </a:pPr>
            <a:fld id="{566ABCEB-ACFC-4714-9973-3DA970169C29}" type="slidenum">
              <a:rPr lang="zh-CN" altLang="en-US" smtClean="0">
                <a:solidFill>
                  <a:srgbClr val="000000"/>
                </a:solidFill>
              </a:rPr>
              <a:t>‹#›</a:t>
            </a:fld>
            <a:endParaRPr lang="zh-CN" altLang="en-US">
              <a:solidFill>
                <a:srgbClr val="000000"/>
              </a:solidFill>
            </a:endParaRPr>
          </a:p>
        </p:txBody>
      </p:sp>
      <p:sp>
        <p:nvSpPr>
          <p:cNvPr id="1049289" name="标题 1"/>
          <p:cNvSpPr>
            <a:spLocks noGrp="1"/>
          </p:cNvSpPr>
          <p:nvPr>
            <p:ph type="title"/>
          </p:nvPr>
        </p:nvSpPr>
        <p:spPr>
          <a:xfrm>
            <a:off x="341984" y="205438"/>
            <a:ext cx="6154806" cy="855000"/>
          </a:xfrm>
          <a:prstGeom prst="rect">
            <a:avLst/>
          </a:prstGeom>
        </p:spPr>
        <p:txBody>
          <a:bodyPr/>
          <a:lstStyle/>
          <a:p>
            <a:r>
              <a:rPr lang="zh-CN" altLang="en-US" noProof="1"/>
              <a:t>单击此处编辑母版标题样式</a:t>
            </a: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cSld name="5_1_">
    <p:bg>
      <p:bgPr>
        <a:solidFill>
          <a:srgbClr val="F2F2F2"/>
        </a:solidFill>
        <a:effectLst/>
      </p:bgPr>
    </p:bg>
    <p:spTree>
      <p:nvGrpSpPr>
        <p:cNvPr id="1" name=""/>
        <p:cNvGrpSpPr/>
        <p:nvPr/>
      </p:nvGrpSpPr>
      <p:grpSpPr>
        <a:xfrm>
          <a:off x="0" y="0"/>
          <a:ext cx="0" cy="0"/>
          <a:chOff x="0" y="0"/>
          <a:chExt cx="0" cy="0"/>
        </a:xfrm>
      </p:grpSpPr>
      <p:sp>
        <p:nvSpPr>
          <p:cNvPr id="1048576" name="日期占位符 1048575"/>
          <p:cNvSpPr>
            <a:spLocks noGrp="1"/>
          </p:cNvSpPr>
          <p:nvPr>
            <p:ph type="dt" sz="half" idx="2"/>
          </p:nvPr>
        </p:nvSpPr>
        <p:spPr>
          <a:xfrm>
            <a:off x="341948" y="4754562"/>
            <a:ext cx="1595755" cy="273050"/>
          </a:xfrm>
          <a:prstGeom prst="rect">
            <a:avLst/>
          </a:prstGeom>
          <a:noFill/>
          <a:ln>
            <a:noFill/>
          </a:ln>
        </p:spPr>
        <p:txBody>
          <a:bodyPr vert="horz" lIns="91440" tIns="45720" rIns="91440" bIns="45720" anchor="t"/>
          <a:lstStyle>
            <a:lvl1pPr marL="0" indent="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1pPr>
            <a:lvl2pPr marL="255270" indent="8636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2pPr>
            <a:lvl3pPr marL="510540" indent="173355"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3pPr>
            <a:lvl4pPr marL="767080" indent="25908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4pPr>
            <a:lvl5pPr marL="1022350" indent="34544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5pPr>
          </a:lstStyle>
          <a:p>
            <a:pPr defTabSz="683895">
              <a:defRPr/>
            </a:pPr>
            <a:endParaRPr lang="zh-CN" altLang="en-US">
              <a:solidFill>
                <a:srgbClr val="000000"/>
              </a:solidFill>
            </a:endParaRPr>
          </a:p>
        </p:txBody>
      </p:sp>
      <p:sp>
        <p:nvSpPr>
          <p:cNvPr id="1048577" name="页脚占位符 1048576"/>
          <p:cNvSpPr>
            <a:spLocks noGrp="1"/>
          </p:cNvSpPr>
          <p:nvPr>
            <p:ph type="ftr" sz="quarter" idx="3"/>
          </p:nvPr>
        </p:nvSpPr>
        <p:spPr>
          <a:xfrm>
            <a:off x="2336642" y="4754562"/>
            <a:ext cx="2165668" cy="273050"/>
          </a:xfrm>
          <a:prstGeom prst="rect">
            <a:avLst/>
          </a:prstGeom>
          <a:noFill/>
          <a:ln>
            <a:noFill/>
          </a:ln>
        </p:spPr>
        <p:txBody>
          <a:bodyPr vert="horz" lIns="91440" tIns="45720" rIns="91440" bIns="45720" anchor="t"/>
          <a:lstStyle>
            <a:lvl1pPr marL="0" indent="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1pPr>
            <a:lvl2pPr marL="255270" indent="8636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2pPr>
            <a:lvl3pPr marL="510540" indent="173355"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3pPr>
            <a:lvl4pPr marL="767080" indent="25908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4pPr>
            <a:lvl5pPr marL="1022350" indent="34544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5pPr>
          </a:lstStyle>
          <a:p>
            <a:pPr defTabSz="683895">
              <a:defRPr/>
            </a:pPr>
            <a:endParaRPr lang="zh-CN" altLang="en-US">
              <a:solidFill>
                <a:srgbClr val="000000"/>
              </a:solidFill>
            </a:endParaRPr>
          </a:p>
        </p:txBody>
      </p:sp>
      <p:sp>
        <p:nvSpPr>
          <p:cNvPr id="1048578" name="灯片编号占位符 1048577"/>
          <p:cNvSpPr>
            <a:spLocks noGrp="1"/>
          </p:cNvSpPr>
          <p:nvPr>
            <p:ph type="sldNum" sz="quarter" idx="4"/>
          </p:nvPr>
        </p:nvSpPr>
        <p:spPr>
          <a:xfrm>
            <a:off x="4901248" y="4754562"/>
            <a:ext cx="1595755" cy="273050"/>
          </a:xfrm>
          <a:prstGeom prst="rect">
            <a:avLst/>
          </a:prstGeom>
          <a:noFill/>
          <a:ln>
            <a:noFill/>
          </a:ln>
        </p:spPr>
        <p:txBody>
          <a:bodyPr vert="horz" lIns="91440" tIns="45720" rIns="91440" bIns="45720" anchor="t"/>
          <a:lstStyle>
            <a:lvl1pPr marL="0" indent="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1pPr>
            <a:lvl2pPr marL="255270" indent="8636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2pPr>
            <a:lvl3pPr marL="510540" indent="173355"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3pPr>
            <a:lvl4pPr marL="767080" indent="25908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4pPr>
            <a:lvl5pPr marL="1022350" indent="34544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5pPr>
          </a:lstStyle>
          <a:p>
            <a:pPr defTabSz="683895">
              <a:defRPr/>
            </a:pPr>
            <a:fld id="{566ABCEB-ACFC-4714-9973-3DA970169C29}" type="slidenum">
              <a:rPr lang="zh-CN" altLang="en-US" smtClean="0">
                <a:solidFill>
                  <a:srgbClr val="000000"/>
                </a:solidFill>
              </a:rPr>
              <a:t>‹#›</a:t>
            </a:fld>
            <a:endParaRPr lang="zh-CN" altLang="en-US">
              <a:solidFill>
                <a:srgbClr val="000000"/>
              </a:solidFill>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cSld name="6_1_">
    <p:bg>
      <p:bgPr>
        <a:solidFill>
          <a:srgbClr val="F2F2F2"/>
        </a:solidFill>
        <a:effectLst/>
      </p:bgPr>
    </p:bg>
    <p:spTree>
      <p:nvGrpSpPr>
        <p:cNvPr id="1" name=""/>
        <p:cNvGrpSpPr/>
        <p:nvPr/>
      </p:nvGrpSpPr>
      <p:grpSpPr>
        <a:xfrm>
          <a:off x="0" y="0"/>
          <a:ext cx="0" cy="0"/>
          <a:chOff x="0" y="0"/>
          <a:chExt cx="0" cy="0"/>
        </a:xfrm>
      </p:grpSpPr>
      <p:sp>
        <p:nvSpPr>
          <p:cNvPr id="1049290" name="日期占位符 1049289"/>
          <p:cNvSpPr>
            <a:spLocks noGrp="1"/>
          </p:cNvSpPr>
          <p:nvPr>
            <p:ph type="dt" sz="half" idx="2"/>
          </p:nvPr>
        </p:nvSpPr>
        <p:spPr>
          <a:xfrm>
            <a:off x="341948" y="4754562"/>
            <a:ext cx="1595755" cy="273050"/>
          </a:xfrm>
          <a:prstGeom prst="rect">
            <a:avLst/>
          </a:prstGeom>
          <a:noFill/>
          <a:ln>
            <a:noFill/>
          </a:ln>
        </p:spPr>
        <p:txBody>
          <a:bodyPr vert="horz" lIns="91440" tIns="45720" rIns="91440" bIns="45720" anchor="t"/>
          <a:lstStyle>
            <a:lvl1pPr marL="0" indent="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1pPr>
            <a:lvl2pPr marL="255270" indent="8636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2pPr>
            <a:lvl3pPr marL="510540" indent="173355"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3pPr>
            <a:lvl4pPr marL="767080" indent="25908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4pPr>
            <a:lvl5pPr marL="1022350" indent="34544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5pPr>
          </a:lstStyle>
          <a:p>
            <a:pPr defTabSz="683895">
              <a:defRPr/>
            </a:pPr>
            <a:endParaRPr lang="zh-CN" altLang="en-US">
              <a:solidFill>
                <a:srgbClr val="000000"/>
              </a:solidFill>
            </a:endParaRPr>
          </a:p>
        </p:txBody>
      </p:sp>
      <p:sp>
        <p:nvSpPr>
          <p:cNvPr id="1049291" name="页脚占位符 1049290"/>
          <p:cNvSpPr>
            <a:spLocks noGrp="1"/>
          </p:cNvSpPr>
          <p:nvPr>
            <p:ph type="ftr" sz="quarter" idx="3"/>
          </p:nvPr>
        </p:nvSpPr>
        <p:spPr>
          <a:xfrm>
            <a:off x="2336642" y="4754562"/>
            <a:ext cx="2165668" cy="273050"/>
          </a:xfrm>
          <a:prstGeom prst="rect">
            <a:avLst/>
          </a:prstGeom>
          <a:noFill/>
          <a:ln>
            <a:noFill/>
          </a:ln>
        </p:spPr>
        <p:txBody>
          <a:bodyPr vert="horz" lIns="91440" tIns="45720" rIns="91440" bIns="45720" anchor="t"/>
          <a:lstStyle>
            <a:lvl1pPr marL="0" indent="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1pPr>
            <a:lvl2pPr marL="255270" indent="8636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2pPr>
            <a:lvl3pPr marL="510540" indent="173355"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3pPr>
            <a:lvl4pPr marL="767080" indent="25908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4pPr>
            <a:lvl5pPr marL="1022350" indent="34544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5pPr>
          </a:lstStyle>
          <a:p>
            <a:pPr defTabSz="683895">
              <a:defRPr/>
            </a:pPr>
            <a:endParaRPr lang="zh-CN" altLang="en-US">
              <a:solidFill>
                <a:srgbClr val="000000"/>
              </a:solidFill>
            </a:endParaRPr>
          </a:p>
        </p:txBody>
      </p:sp>
      <p:sp>
        <p:nvSpPr>
          <p:cNvPr id="1049292" name="灯片编号占位符 1049291"/>
          <p:cNvSpPr>
            <a:spLocks noGrp="1"/>
          </p:cNvSpPr>
          <p:nvPr>
            <p:ph type="sldNum" sz="quarter" idx="4"/>
          </p:nvPr>
        </p:nvSpPr>
        <p:spPr>
          <a:xfrm>
            <a:off x="4901248" y="4754562"/>
            <a:ext cx="1595755" cy="273050"/>
          </a:xfrm>
          <a:prstGeom prst="rect">
            <a:avLst/>
          </a:prstGeom>
          <a:noFill/>
          <a:ln>
            <a:noFill/>
          </a:ln>
        </p:spPr>
        <p:txBody>
          <a:bodyPr vert="horz" lIns="91440" tIns="45720" rIns="91440" bIns="45720" anchor="t"/>
          <a:lstStyle>
            <a:lvl1pPr marL="0" indent="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1pPr>
            <a:lvl2pPr marL="255270" indent="8636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2pPr>
            <a:lvl3pPr marL="510540" indent="173355"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3pPr>
            <a:lvl4pPr marL="767080" indent="25908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4pPr>
            <a:lvl5pPr marL="1022350" indent="34544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5pPr>
          </a:lstStyle>
          <a:p>
            <a:pPr defTabSz="683895">
              <a:defRPr/>
            </a:pPr>
            <a:fld id="{566ABCEB-ACFC-4714-9973-3DA970169C29}" type="slidenum">
              <a:rPr lang="zh-CN" altLang="en-US" smtClean="0">
                <a:solidFill>
                  <a:srgbClr val="000000"/>
                </a:solidFill>
              </a:rPr>
              <a:t>‹#›</a:t>
            </a:fld>
            <a:endParaRPr lang="zh-CN" altLang="en-US">
              <a:solidFill>
                <a:srgbClr val="000000"/>
              </a:solidFill>
            </a:endParaRPr>
          </a:p>
        </p:txBody>
      </p:sp>
      <p:sp>
        <p:nvSpPr>
          <p:cNvPr id="1049295" name="文本占位符 3"/>
          <p:cNvSpPr>
            <a:spLocks noGrp="1"/>
          </p:cNvSpPr>
          <p:nvPr>
            <p:ph type="body" sz="half" idx="12"/>
          </p:nvPr>
        </p:nvSpPr>
        <p:spPr>
          <a:xfrm>
            <a:off x="341983" y="1073502"/>
            <a:ext cx="2249608" cy="3509063"/>
          </a:xfrm>
          <a:prstGeom prst="rect">
            <a:avLst/>
          </a:prstGeom>
        </p:spPr>
        <p:txBody>
          <a:bodyPr/>
          <a:lstStyle>
            <a:lvl1pPr marL="0" indent="0">
              <a:buNone/>
              <a:defRPr sz="780"/>
            </a:lvl1pPr>
            <a:lvl2pPr marL="255905" indent="0">
              <a:buNone/>
              <a:defRPr sz="675"/>
            </a:lvl2pPr>
            <a:lvl3pPr marL="511175" indent="0">
              <a:buNone/>
              <a:defRPr sz="560"/>
            </a:lvl3pPr>
            <a:lvl4pPr marL="767080" indent="0">
              <a:buNone/>
              <a:defRPr sz="505"/>
            </a:lvl4pPr>
            <a:lvl5pPr marL="1022985" indent="0">
              <a:buNone/>
              <a:defRPr sz="505"/>
            </a:lvl5pPr>
            <a:lvl6pPr marL="1278890" indent="0">
              <a:buNone/>
              <a:defRPr sz="505"/>
            </a:lvl6pPr>
            <a:lvl7pPr marL="1534160" indent="0">
              <a:buNone/>
              <a:defRPr sz="505"/>
            </a:lvl7pPr>
            <a:lvl8pPr marL="1790065" indent="0">
              <a:buNone/>
              <a:defRPr sz="505"/>
            </a:lvl8pPr>
            <a:lvl9pPr marL="2045970" indent="0">
              <a:buNone/>
              <a:defRPr sz="505"/>
            </a:lvl9pPr>
          </a:lstStyle>
          <a:p>
            <a:pPr lvl="0"/>
            <a:r>
              <a:rPr lang="zh-CN" altLang="en-US" noProof="1"/>
              <a:t>单击此处编辑母版文本样式</a:t>
            </a:r>
          </a:p>
        </p:txBody>
      </p:sp>
      <p:sp>
        <p:nvSpPr>
          <p:cNvPr id="1049294" name="内容占位符 2"/>
          <p:cNvSpPr>
            <a:spLocks noGrp="1"/>
          </p:cNvSpPr>
          <p:nvPr>
            <p:ph idx="1"/>
          </p:nvPr>
        </p:nvSpPr>
        <p:spPr>
          <a:xfrm>
            <a:off x="2673524" y="204257"/>
            <a:ext cx="3823265" cy="4378313"/>
          </a:xfrm>
          <a:prstGeom prst="rect">
            <a:avLst/>
          </a:prstGeom>
        </p:spPr>
        <p:txBody>
          <a:bodyPr/>
          <a:lstStyle>
            <a:lvl1pPr>
              <a:defRPr sz="1790"/>
            </a:lvl1pPr>
            <a:lvl2pPr>
              <a:defRPr sz="1565"/>
            </a:lvl2pPr>
            <a:lvl3pPr>
              <a:defRPr sz="1340"/>
            </a:lvl3pPr>
            <a:lvl4pPr>
              <a:defRPr sz="1120"/>
            </a:lvl4pPr>
            <a:lvl5pPr>
              <a:defRPr sz="1120"/>
            </a:lvl5pPr>
            <a:lvl6pPr>
              <a:defRPr sz="1120"/>
            </a:lvl6pPr>
            <a:lvl7pPr>
              <a:defRPr sz="1120"/>
            </a:lvl7pPr>
            <a:lvl8pPr>
              <a:defRPr sz="1120"/>
            </a:lvl8pPr>
            <a:lvl9pPr>
              <a:defRPr sz="112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1049293" name="标题 1"/>
          <p:cNvSpPr>
            <a:spLocks noGrp="1"/>
          </p:cNvSpPr>
          <p:nvPr>
            <p:ph type="title"/>
          </p:nvPr>
        </p:nvSpPr>
        <p:spPr>
          <a:xfrm>
            <a:off x="341983" y="204250"/>
            <a:ext cx="2249608" cy="869250"/>
          </a:xfrm>
          <a:prstGeom prst="rect">
            <a:avLst/>
          </a:prstGeom>
        </p:spPr>
        <p:txBody>
          <a:bodyPr anchor="b"/>
          <a:lstStyle>
            <a:lvl1pPr algn="l">
              <a:defRPr sz="1120" b="1"/>
            </a:lvl1pPr>
          </a:lstStyle>
          <a:p>
            <a:r>
              <a:rPr lang="zh-CN" altLang="en-US" noProof="1"/>
              <a:t>单击此处编辑母版标题样式</a:t>
            </a: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cSld name="7_1_">
    <p:bg>
      <p:bgPr>
        <a:solidFill>
          <a:srgbClr val="F2F2F2"/>
        </a:solidFill>
        <a:effectLst/>
      </p:bgPr>
    </p:bg>
    <p:spTree>
      <p:nvGrpSpPr>
        <p:cNvPr id="1" name=""/>
        <p:cNvGrpSpPr/>
        <p:nvPr/>
      </p:nvGrpSpPr>
      <p:grpSpPr>
        <a:xfrm>
          <a:off x="0" y="0"/>
          <a:ext cx="0" cy="0"/>
          <a:chOff x="0" y="0"/>
          <a:chExt cx="0" cy="0"/>
        </a:xfrm>
      </p:grpSpPr>
      <p:sp>
        <p:nvSpPr>
          <p:cNvPr id="1049296" name="日期占位符 1049295"/>
          <p:cNvSpPr>
            <a:spLocks noGrp="1"/>
          </p:cNvSpPr>
          <p:nvPr>
            <p:ph type="dt" sz="half" idx="2"/>
          </p:nvPr>
        </p:nvSpPr>
        <p:spPr>
          <a:xfrm>
            <a:off x="341948" y="4754562"/>
            <a:ext cx="1595755" cy="273050"/>
          </a:xfrm>
          <a:prstGeom prst="rect">
            <a:avLst/>
          </a:prstGeom>
          <a:noFill/>
          <a:ln>
            <a:noFill/>
          </a:ln>
        </p:spPr>
        <p:txBody>
          <a:bodyPr vert="horz" lIns="91440" tIns="45720" rIns="91440" bIns="45720" anchor="t"/>
          <a:lstStyle>
            <a:lvl1pPr marL="0" indent="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1pPr>
            <a:lvl2pPr marL="255270" indent="8636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2pPr>
            <a:lvl3pPr marL="510540" indent="173355"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3pPr>
            <a:lvl4pPr marL="767080" indent="25908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4pPr>
            <a:lvl5pPr marL="1022350" indent="34544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5pPr>
          </a:lstStyle>
          <a:p>
            <a:pPr defTabSz="683895">
              <a:defRPr/>
            </a:pPr>
            <a:endParaRPr lang="zh-CN" altLang="en-US">
              <a:solidFill>
                <a:srgbClr val="000000"/>
              </a:solidFill>
            </a:endParaRPr>
          </a:p>
        </p:txBody>
      </p:sp>
      <p:sp>
        <p:nvSpPr>
          <p:cNvPr id="1049297" name="页脚占位符 1049296"/>
          <p:cNvSpPr>
            <a:spLocks noGrp="1"/>
          </p:cNvSpPr>
          <p:nvPr>
            <p:ph type="ftr" sz="quarter" idx="3"/>
          </p:nvPr>
        </p:nvSpPr>
        <p:spPr>
          <a:xfrm>
            <a:off x="2336642" y="4754562"/>
            <a:ext cx="2165668" cy="273050"/>
          </a:xfrm>
          <a:prstGeom prst="rect">
            <a:avLst/>
          </a:prstGeom>
          <a:noFill/>
          <a:ln>
            <a:noFill/>
          </a:ln>
        </p:spPr>
        <p:txBody>
          <a:bodyPr vert="horz" lIns="91440" tIns="45720" rIns="91440" bIns="45720" anchor="t"/>
          <a:lstStyle>
            <a:lvl1pPr marL="0" indent="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1pPr>
            <a:lvl2pPr marL="255270" indent="8636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2pPr>
            <a:lvl3pPr marL="510540" indent="173355"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3pPr>
            <a:lvl4pPr marL="767080" indent="25908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4pPr>
            <a:lvl5pPr marL="1022350" indent="34544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5pPr>
          </a:lstStyle>
          <a:p>
            <a:pPr defTabSz="683895">
              <a:defRPr/>
            </a:pPr>
            <a:endParaRPr lang="zh-CN" altLang="en-US">
              <a:solidFill>
                <a:srgbClr val="000000"/>
              </a:solidFill>
            </a:endParaRPr>
          </a:p>
        </p:txBody>
      </p:sp>
      <p:sp>
        <p:nvSpPr>
          <p:cNvPr id="1049298" name="灯片编号占位符 1049297"/>
          <p:cNvSpPr>
            <a:spLocks noGrp="1"/>
          </p:cNvSpPr>
          <p:nvPr>
            <p:ph type="sldNum" sz="quarter" idx="4"/>
          </p:nvPr>
        </p:nvSpPr>
        <p:spPr>
          <a:xfrm>
            <a:off x="4901248" y="4754562"/>
            <a:ext cx="1595755" cy="273050"/>
          </a:xfrm>
          <a:prstGeom prst="rect">
            <a:avLst/>
          </a:prstGeom>
          <a:noFill/>
          <a:ln>
            <a:noFill/>
          </a:ln>
        </p:spPr>
        <p:txBody>
          <a:bodyPr vert="horz" lIns="91440" tIns="45720" rIns="91440" bIns="45720" anchor="t"/>
          <a:lstStyle>
            <a:lvl1pPr marL="0" indent="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1pPr>
            <a:lvl2pPr marL="255270" indent="8636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2pPr>
            <a:lvl3pPr marL="510540" indent="173355"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3pPr>
            <a:lvl4pPr marL="767080" indent="25908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4pPr>
            <a:lvl5pPr marL="1022350" indent="34544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5pPr>
          </a:lstStyle>
          <a:p>
            <a:pPr defTabSz="683895">
              <a:defRPr/>
            </a:pPr>
            <a:fld id="{566ABCEB-ACFC-4714-9973-3DA970169C29}" type="slidenum">
              <a:rPr lang="zh-CN" altLang="en-US" smtClean="0">
                <a:solidFill>
                  <a:srgbClr val="000000"/>
                </a:solidFill>
              </a:rPr>
              <a:t>‹#›</a:t>
            </a:fld>
            <a:endParaRPr lang="zh-CN" altLang="en-US">
              <a:solidFill>
                <a:srgbClr val="000000"/>
              </a:solidFill>
            </a:endParaRPr>
          </a:p>
        </p:txBody>
      </p:sp>
      <p:sp>
        <p:nvSpPr>
          <p:cNvPr id="1049301" name="文本占位符 3"/>
          <p:cNvSpPr>
            <a:spLocks noGrp="1"/>
          </p:cNvSpPr>
          <p:nvPr>
            <p:ph type="body" sz="half" idx="12"/>
          </p:nvPr>
        </p:nvSpPr>
        <p:spPr>
          <a:xfrm>
            <a:off x="1340325" y="4014938"/>
            <a:ext cx="4103798" cy="602062"/>
          </a:xfrm>
          <a:prstGeom prst="rect">
            <a:avLst/>
          </a:prstGeom>
        </p:spPr>
        <p:txBody>
          <a:bodyPr/>
          <a:lstStyle>
            <a:lvl1pPr marL="0" indent="0">
              <a:buNone/>
              <a:defRPr sz="780"/>
            </a:lvl1pPr>
            <a:lvl2pPr marL="255905" indent="0">
              <a:buNone/>
              <a:defRPr sz="675"/>
            </a:lvl2pPr>
            <a:lvl3pPr marL="511175" indent="0">
              <a:buNone/>
              <a:defRPr sz="560"/>
            </a:lvl3pPr>
            <a:lvl4pPr marL="767080" indent="0">
              <a:buNone/>
              <a:defRPr sz="505"/>
            </a:lvl4pPr>
            <a:lvl5pPr marL="1022985" indent="0">
              <a:buNone/>
              <a:defRPr sz="505"/>
            </a:lvl5pPr>
            <a:lvl6pPr marL="1278890" indent="0">
              <a:buNone/>
              <a:defRPr sz="505"/>
            </a:lvl6pPr>
            <a:lvl7pPr marL="1534160" indent="0">
              <a:buNone/>
              <a:defRPr sz="505"/>
            </a:lvl7pPr>
            <a:lvl8pPr marL="1790065" indent="0">
              <a:buNone/>
              <a:defRPr sz="505"/>
            </a:lvl8pPr>
            <a:lvl9pPr marL="2045970" indent="0">
              <a:buNone/>
              <a:defRPr sz="505"/>
            </a:lvl9pPr>
          </a:lstStyle>
          <a:p>
            <a:pPr lvl="0"/>
            <a:r>
              <a:rPr lang="zh-CN" altLang="en-US" noProof="1"/>
              <a:t>单击此处编辑母版文本样式</a:t>
            </a:r>
          </a:p>
        </p:txBody>
      </p:sp>
      <p:sp>
        <p:nvSpPr>
          <p:cNvPr id="1049300" name="图片占位符 2"/>
          <p:cNvSpPr>
            <a:spLocks noGrp="1"/>
          </p:cNvSpPr>
          <p:nvPr>
            <p:ph type="pic" idx="1"/>
          </p:nvPr>
        </p:nvSpPr>
        <p:spPr>
          <a:xfrm>
            <a:off x="1340325" y="458375"/>
            <a:ext cx="4103798" cy="3078000"/>
          </a:xfrm>
          <a:prstGeom prst="rect">
            <a:avLst/>
          </a:prstGeom>
        </p:spPr>
        <p:txBody>
          <a:bodyPr/>
          <a:lstStyle>
            <a:lvl1pPr marL="0" indent="0">
              <a:buNone/>
              <a:defRPr sz="1790"/>
            </a:lvl1pPr>
            <a:lvl2pPr marL="255905" indent="0">
              <a:buNone/>
              <a:defRPr sz="1565"/>
            </a:lvl2pPr>
            <a:lvl3pPr marL="511175" indent="0">
              <a:buNone/>
              <a:defRPr sz="1340"/>
            </a:lvl3pPr>
            <a:lvl4pPr marL="767080" indent="0">
              <a:buNone/>
              <a:defRPr sz="1120"/>
            </a:lvl4pPr>
            <a:lvl5pPr marL="1022985" indent="0">
              <a:buNone/>
              <a:defRPr sz="1120"/>
            </a:lvl5pPr>
            <a:lvl6pPr marL="1278890" indent="0">
              <a:buNone/>
              <a:defRPr sz="1120"/>
            </a:lvl6pPr>
            <a:lvl7pPr marL="1534160" indent="0">
              <a:buNone/>
              <a:defRPr sz="1120"/>
            </a:lvl7pPr>
            <a:lvl8pPr marL="1790065" indent="0">
              <a:buNone/>
              <a:defRPr sz="1120"/>
            </a:lvl8pPr>
            <a:lvl9pPr marL="2045970" indent="0">
              <a:buNone/>
              <a:defRPr sz="1120"/>
            </a:lvl9pPr>
          </a:lstStyle>
          <a:p>
            <a:pPr marL="0" marR="0" lvl="0" indent="0" algn="l" defTabSz="683895" rtl="0" eaLnBrk="0" fontAlgn="base" latinLnBrk="0" hangingPunct="0">
              <a:lnSpc>
                <a:spcPct val="100000"/>
              </a:lnSpc>
              <a:spcBef>
                <a:spcPct val="15000"/>
              </a:spcBef>
              <a:spcAft>
                <a:spcPct val="0"/>
              </a:spcAft>
              <a:buClrTx/>
              <a:buSzTx/>
              <a:buFont typeface="Arial" panose="020B0604020202020204" pitchFamily="34" charset="0"/>
              <a:buNone/>
            </a:pPr>
            <a:endParaRPr kumimoji="0" lang="zh-CN" altLang="en-US" sz="1790" b="0" i="0" u="none" strike="noStrike" kern="1200" cap="none" spc="0" normalizeH="0" baseline="0" noProof="0">
              <a:ln>
                <a:noFill/>
              </a:ln>
              <a:solidFill>
                <a:schemeClr val="tx1"/>
              </a:solidFill>
              <a:effectLst/>
              <a:uLnTx/>
              <a:uFillTx/>
              <a:latin typeface="+mn-lt"/>
              <a:ea typeface="+mn-ea"/>
              <a:cs typeface="+mn-cs"/>
            </a:endParaRPr>
          </a:p>
        </p:txBody>
      </p:sp>
      <p:sp>
        <p:nvSpPr>
          <p:cNvPr id="1049299" name="标题 1"/>
          <p:cNvSpPr>
            <a:spLocks noGrp="1"/>
          </p:cNvSpPr>
          <p:nvPr>
            <p:ph type="title"/>
          </p:nvPr>
        </p:nvSpPr>
        <p:spPr>
          <a:xfrm>
            <a:off x="1340325" y="3591000"/>
            <a:ext cx="4103798" cy="423938"/>
          </a:xfrm>
          <a:prstGeom prst="rect">
            <a:avLst/>
          </a:prstGeom>
        </p:spPr>
        <p:txBody>
          <a:bodyPr anchor="b"/>
          <a:lstStyle>
            <a:lvl1pPr algn="l">
              <a:defRPr sz="1120" b="1"/>
            </a:lvl1pPr>
          </a:lstStyle>
          <a:p>
            <a:r>
              <a:rPr lang="zh-CN" altLang="en-US" noProof="1"/>
              <a:t>单击此处编辑母版标题样式</a:t>
            </a: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cSld name="8_1_">
    <p:bg>
      <p:bgPr>
        <a:solidFill>
          <a:srgbClr val="F2F2F2"/>
        </a:solidFill>
        <a:effectLst/>
      </p:bgPr>
    </p:bg>
    <p:spTree>
      <p:nvGrpSpPr>
        <p:cNvPr id="1" name=""/>
        <p:cNvGrpSpPr/>
        <p:nvPr/>
      </p:nvGrpSpPr>
      <p:grpSpPr>
        <a:xfrm>
          <a:off x="0" y="0"/>
          <a:ext cx="0" cy="0"/>
          <a:chOff x="0" y="0"/>
          <a:chExt cx="0" cy="0"/>
        </a:xfrm>
      </p:grpSpPr>
      <p:sp>
        <p:nvSpPr>
          <p:cNvPr id="1049302" name="日期占位符 1049301"/>
          <p:cNvSpPr>
            <a:spLocks noGrp="1"/>
          </p:cNvSpPr>
          <p:nvPr>
            <p:ph type="dt" sz="half" idx="2"/>
          </p:nvPr>
        </p:nvSpPr>
        <p:spPr>
          <a:xfrm>
            <a:off x="341948" y="4754562"/>
            <a:ext cx="1595755" cy="273050"/>
          </a:xfrm>
          <a:prstGeom prst="rect">
            <a:avLst/>
          </a:prstGeom>
          <a:noFill/>
          <a:ln>
            <a:noFill/>
          </a:ln>
        </p:spPr>
        <p:txBody>
          <a:bodyPr vert="horz" lIns="91440" tIns="45720" rIns="91440" bIns="45720" anchor="t"/>
          <a:lstStyle>
            <a:lvl1pPr marL="0" indent="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1pPr>
            <a:lvl2pPr marL="255270" indent="8636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2pPr>
            <a:lvl3pPr marL="510540" indent="173355"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3pPr>
            <a:lvl4pPr marL="767080" indent="25908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4pPr>
            <a:lvl5pPr marL="1022350" indent="34544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5pPr>
          </a:lstStyle>
          <a:p>
            <a:pPr defTabSz="683895">
              <a:defRPr/>
            </a:pPr>
            <a:endParaRPr lang="zh-CN" altLang="en-US">
              <a:solidFill>
                <a:srgbClr val="000000"/>
              </a:solidFill>
            </a:endParaRPr>
          </a:p>
        </p:txBody>
      </p:sp>
      <p:sp>
        <p:nvSpPr>
          <p:cNvPr id="1049303" name="页脚占位符 1049302"/>
          <p:cNvSpPr>
            <a:spLocks noGrp="1"/>
          </p:cNvSpPr>
          <p:nvPr>
            <p:ph type="ftr" sz="quarter" idx="3"/>
          </p:nvPr>
        </p:nvSpPr>
        <p:spPr>
          <a:xfrm>
            <a:off x="2336642" y="4754562"/>
            <a:ext cx="2165668" cy="273050"/>
          </a:xfrm>
          <a:prstGeom prst="rect">
            <a:avLst/>
          </a:prstGeom>
          <a:noFill/>
          <a:ln>
            <a:noFill/>
          </a:ln>
        </p:spPr>
        <p:txBody>
          <a:bodyPr vert="horz" lIns="91440" tIns="45720" rIns="91440" bIns="45720" anchor="t"/>
          <a:lstStyle>
            <a:lvl1pPr marL="0" indent="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1pPr>
            <a:lvl2pPr marL="255270" indent="8636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2pPr>
            <a:lvl3pPr marL="510540" indent="173355"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3pPr>
            <a:lvl4pPr marL="767080" indent="25908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4pPr>
            <a:lvl5pPr marL="1022350" indent="34544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5pPr>
          </a:lstStyle>
          <a:p>
            <a:pPr defTabSz="683895">
              <a:defRPr/>
            </a:pPr>
            <a:endParaRPr lang="zh-CN" altLang="en-US">
              <a:solidFill>
                <a:srgbClr val="000000"/>
              </a:solidFill>
            </a:endParaRPr>
          </a:p>
        </p:txBody>
      </p:sp>
      <p:sp>
        <p:nvSpPr>
          <p:cNvPr id="1049304" name="灯片编号占位符 1049303"/>
          <p:cNvSpPr>
            <a:spLocks noGrp="1"/>
          </p:cNvSpPr>
          <p:nvPr>
            <p:ph type="sldNum" sz="quarter" idx="4"/>
          </p:nvPr>
        </p:nvSpPr>
        <p:spPr>
          <a:xfrm>
            <a:off x="4901248" y="4754562"/>
            <a:ext cx="1595755" cy="273050"/>
          </a:xfrm>
          <a:prstGeom prst="rect">
            <a:avLst/>
          </a:prstGeom>
          <a:noFill/>
          <a:ln>
            <a:noFill/>
          </a:ln>
        </p:spPr>
        <p:txBody>
          <a:bodyPr vert="horz" lIns="91440" tIns="45720" rIns="91440" bIns="45720" anchor="t"/>
          <a:lstStyle>
            <a:lvl1pPr marL="0" indent="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1pPr>
            <a:lvl2pPr marL="255270" indent="8636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2pPr>
            <a:lvl3pPr marL="510540" indent="173355"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3pPr>
            <a:lvl4pPr marL="767080" indent="25908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4pPr>
            <a:lvl5pPr marL="1022350" indent="34544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5pPr>
          </a:lstStyle>
          <a:p>
            <a:pPr defTabSz="683895">
              <a:defRPr/>
            </a:pPr>
            <a:fld id="{566ABCEB-ACFC-4714-9973-3DA970169C29}" type="slidenum">
              <a:rPr lang="zh-CN" altLang="en-US" smtClean="0">
                <a:solidFill>
                  <a:srgbClr val="000000"/>
                </a:solidFill>
              </a:rPr>
              <a:t>‹#›</a:t>
            </a:fld>
            <a:endParaRPr lang="zh-CN" altLang="en-US">
              <a:solidFill>
                <a:srgbClr val="000000"/>
              </a:solidFill>
            </a:endParaRPr>
          </a:p>
        </p:txBody>
      </p:sp>
      <p:sp>
        <p:nvSpPr>
          <p:cNvPr id="1049306" name="竖排文字占位符 2"/>
          <p:cNvSpPr>
            <a:spLocks noGrp="1"/>
          </p:cNvSpPr>
          <p:nvPr>
            <p:ph type="body" orient="vert" idx="1"/>
          </p:nvPr>
        </p:nvSpPr>
        <p:spPr>
          <a:xfrm>
            <a:off x="341984" y="1197007"/>
            <a:ext cx="6154806" cy="3385563"/>
          </a:xfrm>
          <a:prstGeom prst="rect">
            <a:avLst/>
          </a:prstGeo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1049305" name="标题 1"/>
          <p:cNvSpPr>
            <a:spLocks noGrp="1"/>
          </p:cNvSpPr>
          <p:nvPr>
            <p:ph type="title"/>
          </p:nvPr>
        </p:nvSpPr>
        <p:spPr>
          <a:xfrm>
            <a:off x="341984" y="205438"/>
            <a:ext cx="6154806" cy="855000"/>
          </a:xfrm>
          <a:prstGeom prst="rect">
            <a:avLst/>
          </a:prstGeom>
        </p:spPr>
        <p:txBody>
          <a:bodyPr/>
          <a:lstStyle/>
          <a:p>
            <a:r>
              <a:rPr lang="zh-CN" altLang="en-US" noProof="1"/>
              <a:t>单击此处编辑母版标题样式</a:t>
            </a: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cSld name="9_1_">
    <p:bg>
      <p:bgPr>
        <a:solidFill>
          <a:srgbClr val="F2F2F2"/>
        </a:solidFill>
        <a:effectLst/>
      </p:bgPr>
    </p:bg>
    <p:spTree>
      <p:nvGrpSpPr>
        <p:cNvPr id="1" name=""/>
        <p:cNvGrpSpPr/>
        <p:nvPr/>
      </p:nvGrpSpPr>
      <p:grpSpPr>
        <a:xfrm>
          <a:off x="0" y="0"/>
          <a:ext cx="0" cy="0"/>
          <a:chOff x="0" y="0"/>
          <a:chExt cx="0" cy="0"/>
        </a:xfrm>
      </p:grpSpPr>
      <p:sp>
        <p:nvSpPr>
          <p:cNvPr id="1049307" name="日期占位符 1049306"/>
          <p:cNvSpPr>
            <a:spLocks noGrp="1"/>
          </p:cNvSpPr>
          <p:nvPr>
            <p:ph type="dt" sz="half" idx="2"/>
          </p:nvPr>
        </p:nvSpPr>
        <p:spPr>
          <a:xfrm>
            <a:off x="341948" y="4754562"/>
            <a:ext cx="1595755" cy="273050"/>
          </a:xfrm>
          <a:prstGeom prst="rect">
            <a:avLst/>
          </a:prstGeom>
          <a:noFill/>
          <a:ln>
            <a:noFill/>
          </a:ln>
        </p:spPr>
        <p:txBody>
          <a:bodyPr vert="horz" lIns="91440" tIns="45720" rIns="91440" bIns="45720" anchor="t"/>
          <a:lstStyle>
            <a:lvl1pPr marL="0" indent="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1pPr>
            <a:lvl2pPr marL="255270" indent="8636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2pPr>
            <a:lvl3pPr marL="510540" indent="173355"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3pPr>
            <a:lvl4pPr marL="767080" indent="25908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4pPr>
            <a:lvl5pPr marL="1022350" indent="34544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5pPr>
          </a:lstStyle>
          <a:p>
            <a:pPr defTabSz="683895">
              <a:defRPr/>
            </a:pPr>
            <a:endParaRPr lang="zh-CN" altLang="en-US">
              <a:solidFill>
                <a:srgbClr val="000000"/>
              </a:solidFill>
            </a:endParaRPr>
          </a:p>
        </p:txBody>
      </p:sp>
      <p:sp>
        <p:nvSpPr>
          <p:cNvPr id="1049308" name="页脚占位符 1049307"/>
          <p:cNvSpPr>
            <a:spLocks noGrp="1"/>
          </p:cNvSpPr>
          <p:nvPr>
            <p:ph type="ftr" sz="quarter" idx="3"/>
          </p:nvPr>
        </p:nvSpPr>
        <p:spPr>
          <a:xfrm>
            <a:off x="2336642" y="4754562"/>
            <a:ext cx="2165668" cy="273050"/>
          </a:xfrm>
          <a:prstGeom prst="rect">
            <a:avLst/>
          </a:prstGeom>
          <a:noFill/>
          <a:ln>
            <a:noFill/>
          </a:ln>
        </p:spPr>
        <p:txBody>
          <a:bodyPr vert="horz" lIns="91440" tIns="45720" rIns="91440" bIns="45720" anchor="t"/>
          <a:lstStyle>
            <a:lvl1pPr marL="0" indent="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1pPr>
            <a:lvl2pPr marL="255270" indent="8636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2pPr>
            <a:lvl3pPr marL="510540" indent="173355"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3pPr>
            <a:lvl4pPr marL="767080" indent="25908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4pPr>
            <a:lvl5pPr marL="1022350" indent="34544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5pPr>
          </a:lstStyle>
          <a:p>
            <a:pPr defTabSz="683895">
              <a:defRPr/>
            </a:pPr>
            <a:endParaRPr lang="zh-CN" altLang="en-US">
              <a:solidFill>
                <a:srgbClr val="000000"/>
              </a:solidFill>
            </a:endParaRPr>
          </a:p>
        </p:txBody>
      </p:sp>
      <p:sp>
        <p:nvSpPr>
          <p:cNvPr id="1049309" name="灯片编号占位符 1049308"/>
          <p:cNvSpPr>
            <a:spLocks noGrp="1"/>
          </p:cNvSpPr>
          <p:nvPr>
            <p:ph type="sldNum" sz="quarter" idx="4"/>
          </p:nvPr>
        </p:nvSpPr>
        <p:spPr>
          <a:xfrm>
            <a:off x="4901248" y="4754562"/>
            <a:ext cx="1595755" cy="273050"/>
          </a:xfrm>
          <a:prstGeom prst="rect">
            <a:avLst/>
          </a:prstGeom>
          <a:noFill/>
          <a:ln>
            <a:noFill/>
          </a:ln>
        </p:spPr>
        <p:txBody>
          <a:bodyPr vert="horz" lIns="91440" tIns="45720" rIns="91440" bIns="45720" anchor="t"/>
          <a:lstStyle>
            <a:lvl1pPr marL="0" indent="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1pPr>
            <a:lvl2pPr marL="255270" indent="8636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2pPr>
            <a:lvl3pPr marL="510540" indent="173355"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3pPr>
            <a:lvl4pPr marL="767080" indent="25908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4pPr>
            <a:lvl5pPr marL="1022350" indent="34544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5pPr>
          </a:lstStyle>
          <a:p>
            <a:pPr defTabSz="683895">
              <a:defRPr/>
            </a:pPr>
            <a:fld id="{566ABCEB-ACFC-4714-9973-3DA970169C29}" type="slidenum">
              <a:rPr lang="zh-CN" altLang="en-US" smtClean="0">
                <a:solidFill>
                  <a:srgbClr val="000000"/>
                </a:solidFill>
              </a:rPr>
              <a:t>‹#›</a:t>
            </a:fld>
            <a:endParaRPr lang="zh-CN" altLang="en-US">
              <a:solidFill>
                <a:srgbClr val="000000"/>
              </a:solidFill>
            </a:endParaRPr>
          </a:p>
        </p:txBody>
      </p:sp>
      <p:sp>
        <p:nvSpPr>
          <p:cNvPr id="1049311" name="竖排文字占位符 2"/>
          <p:cNvSpPr>
            <a:spLocks noGrp="1"/>
          </p:cNvSpPr>
          <p:nvPr>
            <p:ph type="body" orient="vert" idx="1"/>
          </p:nvPr>
        </p:nvSpPr>
        <p:spPr>
          <a:xfrm>
            <a:off x="341985" y="205445"/>
            <a:ext cx="4531276" cy="4377125"/>
          </a:xfrm>
          <a:prstGeom prst="rect">
            <a:avLst/>
          </a:prstGeo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1049310" name="竖排标题 1"/>
          <p:cNvSpPr>
            <a:spLocks noGrp="1"/>
          </p:cNvSpPr>
          <p:nvPr>
            <p:ph type="title" orient="vert"/>
          </p:nvPr>
        </p:nvSpPr>
        <p:spPr>
          <a:xfrm>
            <a:off x="4958755" y="205445"/>
            <a:ext cx="1538034" cy="4377125"/>
          </a:xfrm>
          <a:prstGeom prst="rect">
            <a:avLst/>
          </a:prstGeom>
        </p:spPr>
        <p:txBody>
          <a:bodyPr vert="eaVert"/>
          <a:lstStyle/>
          <a:p>
            <a:r>
              <a:rPr lang="zh-CN" altLang="en-US" noProof="1"/>
              <a:t>单击此处编辑母版标题样式</a:t>
            </a: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cSld name="15_1_">
    <p:bg>
      <p:bgPr>
        <a:solidFill>
          <a:srgbClr val="F2F2F2"/>
        </a:solidFill>
        <a:effectLst/>
      </p:bgPr>
    </p:bg>
    <p:spTree>
      <p:nvGrpSpPr>
        <p:cNvPr id="1" name=""/>
        <p:cNvGrpSpPr/>
        <p:nvPr/>
      </p:nvGrpSpPr>
      <p:grpSpPr>
        <a:xfrm>
          <a:off x="0" y="0"/>
          <a:ext cx="0" cy="0"/>
          <a:chOff x="0" y="0"/>
          <a:chExt cx="0" cy="0"/>
        </a:xfrm>
      </p:grpSpPr>
      <p:sp>
        <p:nvSpPr>
          <p:cNvPr id="1048576" name="日期占位符 1048575"/>
          <p:cNvSpPr>
            <a:spLocks noGrp="1"/>
          </p:cNvSpPr>
          <p:nvPr>
            <p:ph type="dt" sz="half" idx="2"/>
          </p:nvPr>
        </p:nvSpPr>
        <p:spPr>
          <a:xfrm>
            <a:off x="341948" y="4754562"/>
            <a:ext cx="1595755" cy="273050"/>
          </a:xfrm>
          <a:prstGeom prst="rect">
            <a:avLst/>
          </a:prstGeom>
          <a:noFill/>
          <a:ln>
            <a:noFill/>
          </a:ln>
        </p:spPr>
        <p:txBody>
          <a:bodyPr vert="horz" lIns="91440" tIns="45720" rIns="91440" bIns="45720" anchor="t"/>
          <a:lstStyle>
            <a:lvl1pPr marL="0" indent="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1pPr>
            <a:lvl2pPr marL="255270" indent="8636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2pPr>
            <a:lvl3pPr marL="510540" indent="173355"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3pPr>
            <a:lvl4pPr marL="767080" indent="25908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4pPr>
            <a:lvl5pPr marL="1022350" indent="34544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5pPr>
          </a:lstStyle>
          <a:p>
            <a:pPr defTabSz="683895">
              <a:defRPr/>
            </a:pPr>
            <a:endParaRPr lang="zh-CN" altLang="en-US">
              <a:solidFill>
                <a:srgbClr val="000000"/>
              </a:solidFill>
            </a:endParaRPr>
          </a:p>
        </p:txBody>
      </p:sp>
      <p:sp>
        <p:nvSpPr>
          <p:cNvPr id="1048577" name="页脚占位符 1048576"/>
          <p:cNvSpPr>
            <a:spLocks noGrp="1"/>
          </p:cNvSpPr>
          <p:nvPr>
            <p:ph type="ftr" sz="quarter" idx="3"/>
          </p:nvPr>
        </p:nvSpPr>
        <p:spPr>
          <a:xfrm>
            <a:off x="2336642" y="4754562"/>
            <a:ext cx="2165668" cy="273050"/>
          </a:xfrm>
          <a:prstGeom prst="rect">
            <a:avLst/>
          </a:prstGeom>
          <a:noFill/>
          <a:ln>
            <a:noFill/>
          </a:ln>
        </p:spPr>
        <p:txBody>
          <a:bodyPr vert="horz" lIns="91440" tIns="45720" rIns="91440" bIns="45720" anchor="t"/>
          <a:lstStyle>
            <a:lvl1pPr marL="0" indent="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1pPr>
            <a:lvl2pPr marL="255270" indent="8636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2pPr>
            <a:lvl3pPr marL="510540" indent="173355"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3pPr>
            <a:lvl4pPr marL="767080" indent="25908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4pPr>
            <a:lvl5pPr marL="1022350" indent="34544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5pPr>
          </a:lstStyle>
          <a:p>
            <a:pPr defTabSz="683895">
              <a:defRPr/>
            </a:pPr>
            <a:endParaRPr lang="zh-CN" altLang="en-US">
              <a:solidFill>
                <a:srgbClr val="000000"/>
              </a:solidFill>
            </a:endParaRPr>
          </a:p>
        </p:txBody>
      </p:sp>
      <p:sp>
        <p:nvSpPr>
          <p:cNvPr id="1048578" name="灯片编号占位符 1048577"/>
          <p:cNvSpPr>
            <a:spLocks noGrp="1"/>
          </p:cNvSpPr>
          <p:nvPr>
            <p:ph type="sldNum" sz="quarter" idx="4"/>
          </p:nvPr>
        </p:nvSpPr>
        <p:spPr>
          <a:xfrm>
            <a:off x="4901248" y="4754562"/>
            <a:ext cx="1595755" cy="273050"/>
          </a:xfrm>
          <a:prstGeom prst="rect">
            <a:avLst/>
          </a:prstGeom>
          <a:noFill/>
          <a:ln>
            <a:noFill/>
          </a:ln>
        </p:spPr>
        <p:txBody>
          <a:bodyPr vert="horz" lIns="91440" tIns="45720" rIns="91440" bIns="45720" anchor="t"/>
          <a:lstStyle>
            <a:lvl1pPr marL="0" indent="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1pPr>
            <a:lvl2pPr marL="255270" indent="8636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2pPr>
            <a:lvl3pPr marL="510540" indent="173355"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3pPr>
            <a:lvl4pPr marL="767080" indent="25908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4pPr>
            <a:lvl5pPr marL="1022350" indent="34544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5pPr>
          </a:lstStyle>
          <a:p>
            <a:pPr defTabSz="683895">
              <a:defRPr/>
            </a:pPr>
            <a:fld id="{566ABCEB-ACFC-4714-9973-3DA970169C29}" type="slidenum">
              <a:rPr lang="zh-CN" altLang="en-US" smtClean="0">
                <a:solidFill>
                  <a:srgbClr val="000000"/>
                </a:solidFill>
              </a:rPr>
              <a:t>‹#›</a:t>
            </a:fld>
            <a:endParaRPr lang="zh-CN" altLang="en-US">
              <a:solidFill>
                <a:srgbClr val="000000"/>
              </a:solidFill>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cSld name="13_1_">
    <p:bg>
      <p:bgPr>
        <a:solidFill>
          <a:srgbClr val="F2F2F2"/>
        </a:solidFill>
        <a:effectLst/>
      </p:bgPr>
    </p:bg>
    <p:spTree>
      <p:nvGrpSpPr>
        <p:cNvPr id="1" name=""/>
        <p:cNvGrpSpPr/>
        <p:nvPr/>
      </p:nvGrpSpPr>
      <p:grpSpPr>
        <a:xfrm>
          <a:off x="0" y="0"/>
          <a:ext cx="0" cy="0"/>
          <a:chOff x="0" y="0"/>
          <a:chExt cx="0" cy="0"/>
        </a:xfrm>
      </p:grpSpPr>
      <p:sp>
        <p:nvSpPr>
          <p:cNvPr id="1048928" name="矩形 1048927"/>
          <p:cNvSpPr/>
          <p:nvPr/>
        </p:nvSpPr>
        <p:spPr>
          <a:xfrm>
            <a:off x="9499" y="4752982"/>
            <a:ext cx="5423667" cy="174625"/>
          </a:xfrm>
          <a:prstGeom prst="rect">
            <a:avLst/>
          </a:prstGeom>
          <a:solidFill>
            <a:srgbClr val="004288"/>
          </a:solidFill>
          <a:ln>
            <a:noFill/>
          </a:ln>
        </p:spPr>
        <p:txBody>
          <a:bodyPr vert="horz" lIns="68390" tIns="34195" rIns="68390" bIns="34195" anchor="ctr"/>
          <a:lstStyle>
            <a:lvl1pPr marL="0" indent="0" algn="l" rtl="0" eaLnBrk="1" fontAlgn="base" latinLnBrk="1" hangingPunct="1">
              <a:lnSpc>
                <a:spcPct val="100000"/>
              </a:lnSpc>
              <a:spcBef>
                <a:spcPct val="0"/>
              </a:spcBef>
              <a:spcAft>
                <a:spcPct val="0"/>
              </a:spcAft>
              <a:buFontTx/>
              <a:buNone/>
              <a:defRPr sz="130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1pPr>
            <a:lvl2pPr marL="340995" indent="116205" algn="l" rtl="0" eaLnBrk="1" fontAlgn="base" latinLnBrk="1" hangingPunct="1">
              <a:lnSpc>
                <a:spcPct val="100000"/>
              </a:lnSpc>
              <a:spcBef>
                <a:spcPct val="0"/>
              </a:spcBef>
              <a:spcAft>
                <a:spcPct val="0"/>
              </a:spcAft>
              <a:buFontTx/>
              <a:buNone/>
              <a:defRPr sz="130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2pPr>
            <a:lvl3pPr marL="682625" indent="231775" algn="l" rtl="0" eaLnBrk="1" fontAlgn="base" latinLnBrk="1" hangingPunct="1">
              <a:lnSpc>
                <a:spcPct val="100000"/>
              </a:lnSpc>
              <a:spcBef>
                <a:spcPct val="0"/>
              </a:spcBef>
              <a:spcAft>
                <a:spcPct val="0"/>
              </a:spcAft>
              <a:buFontTx/>
              <a:buNone/>
              <a:defRPr sz="130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3pPr>
            <a:lvl4pPr marL="1025525" indent="346075" algn="l" rtl="0" eaLnBrk="1" fontAlgn="base" latinLnBrk="1" hangingPunct="1">
              <a:lnSpc>
                <a:spcPct val="100000"/>
              </a:lnSpc>
              <a:spcBef>
                <a:spcPct val="0"/>
              </a:spcBef>
              <a:spcAft>
                <a:spcPct val="0"/>
              </a:spcAft>
              <a:buFontTx/>
              <a:buNone/>
              <a:defRPr sz="130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4pPr>
            <a:lvl5pPr marL="1366520" indent="462280" algn="l" rtl="0" eaLnBrk="1" fontAlgn="base" latinLnBrk="1" hangingPunct="1">
              <a:lnSpc>
                <a:spcPct val="100000"/>
              </a:lnSpc>
              <a:spcBef>
                <a:spcPct val="0"/>
              </a:spcBef>
              <a:spcAft>
                <a:spcPct val="0"/>
              </a:spcAft>
              <a:buFontTx/>
              <a:buNone/>
              <a:defRPr sz="130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5pPr>
          </a:lstStyle>
          <a:p>
            <a:pPr marL="0" marR="0" lvl="0" indent="0" algn="ctr" defTabSz="683895" rtl="0" eaLnBrk="1" fontAlgn="base" latinLnBrk="1" hangingPunct="1">
              <a:lnSpc>
                <a:spcPct val="100000"/>
              </a:lnSpc>
              <a:spcBef>
                <a:spcPct val="0"/>
              </a:spcBef>
              <a:spcAft>
                <a:spcPct val="0"/>
              </a:spcAft>
              <a:buClrTx/>
              <a:buSzTx/>
              <a:buFontTx/>
              <a:buNone/>
              <a:defRPr/>
            </a:pPr>
            <a:endParaRPr kumimoji="0" lang="zh-CN" altLang="en-US" sz="970" b="0" i="0" u="none" strike="noStrike" kern="0" cap="none" spc="0" normalizeH="0" baseline="0" noProof="0">
              <a:ln>
                <a:noFill/>
              </a:ln>
              <a:solidFill>
                <a:srgbClr val="FFFFFF"/>
              </a:solidFill>
              <a:effectLst/>
              <a:uLnTx/>
              <a:uFillTx/>
              <a:latin typeface="Calibri" panose="020F0502020204030204" pitchFamily="34" charset="0"/>
              <a:ea typeface="宋体" panose="02010600030101010101" pitchFamily="2" charset="-122"/>
              <a:sym typeface="Arial" panose="020B0604020202020204" pitchFamily="34" charset="0"/>
            </a:endParaRPr>
          </a:p>
        </p:txBody>
      </p:sp>
      <p:pic>
        <p:nvPicPr>
          <p:cNvPr id="2097216" name="图片 2097215"/>
          <p:cNvPicPr/>
          <p:nvPr/>
        </p:nvPicPr>
        <p:blipFill>
          <a:blip r:embed="rId2" cstate="print"/>
          <a:srcRect/>
          <a:stretch>
            <a:fillRect/>
          </a:stretch>
        </p:blipFill>
        <p:spPr>
          <a:xfrm>
            <a:off x="5498470" y="4681537"/>
            <a:ext cx="1123203" cy="315912"/>
          </a:xfrm>
          <a:prstGeom prst="rect">
            <a:avLst/>
          </a:prstGeom>
          <a:noFill/>
          <a:ln>
            <a:noFill/>
          </a:ln>
        </p:spPr>
      </p:pic>
      <p:sp>
        <p:nvSpPr>
          <p:cNvPr id="1048929" name="矩形 1048928"/>
          <p:cNvSpPr/>
          <p:nvPr/>
        </p:nvSpPr>
        <p:spPr>
          <a:xfrm>
            <a:off x="257648" y="601669"/>
            <a:ext cx="6364023" cy="22225"/>
          </a:xfrm>
          <a:prstGeom prst="rect">
            <a:avLst/>
          </a:prstGeom>
          <a:solidFill>
            <a:srgbClr val="004288"/>
          </a:solidFill>
          <a:ln>
            <a:noFill/>
          </a:ln>
        </p:spPr>
        <p:txBody>
          <a:bodyPr vert="horz" lIns="68390" tIns="34195" rIns="68390" bIns="34195" anchor="ctr"/>
          <a:lstStyle>
            <a:lvl1pPr marL="0" indent="0" algn="l" rtl="0" eaLnBrk="1" fontAlgn="base" latinLnBrk="1" hangingPunct="1">
              <a:lnSpc>
                <a:spcPct val="100000"/>
              </a:lnSpc>
              <a:spcBef>
                <a:spcPct val="0"/>
              </a:spcBef>
              <a:spcAft>
                <a:spcPct val="0"/>
              </a:spcAft>
              <a:buFontTx/>
              <a:buNone/>
              <a:defRPr sz="130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1pPr>
            <a:lvl2pPr marL="340995" indent="116205" algn="l" rtl="0" eaLnBrk="1" fontAlgn="base" latinLnBrk="1" hangingPunct="1">
              <a:lnSpc>
                <a:spcPct val="100000"/>
              </a:lnSpc>
              <a:spcBef>
                <a:spcPct val="0"/>
              </a:spcBef>
              <a:spcAft>
                <a:spcPct val="0"/>
              </a:spcAft>
              <a:buFontTx/>
              <a:buNone/>
              <a:defRPr sz="130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2pPr>
            <a:lvl3pPr marL="682625" indent="231775" algn="l" rtl="0" eaLnBrk="1" fontAlgn="base" latinLnBrk="1" hangingPunct="1">
              <a:lnSpc>
                <a:spcPct val="100000"/>
              </a:lnSpc>
              <a:spcBef>
                <a:spcPct val="0"/>
              </a:spcBef>
              <a:spcAft>
                <a:spcPct val="0"/>
              </a:spcAft>
              <a:buFontTx/>
              <a:buNone/>
              <a:defRPr sz="130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3pPr>
            <a:lvl4pPr marL="1025525" indent="346075" algn="l" rtl="0" eaLnBrk="1" fontAlgn="base" latinLnBrk="1" hangingPunct="1">
              <a:lnSpc>
                <a:spcPct val="100000"/>
              </a:lnSpc>
              <a:spcBef>
                <a:spcPct val="0"/>
              </a:spcBef>
              <a:spcAft>
                <a:spcPct val="0"/>
              </a:spcAft>
              <a:buFontTx/>
              <a:buNone/>
              <a:defRPr sz="130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4pPr>
            <a:lvl5pPr marL="1366520" indent="462280" algn="l" rtl="0" eaLnBrk="1" fontAlgn="base" latinLnBrk="1" hangingPunct="1">
              <a:lnSpc>
                <a:spcPct val="100000"/>
              </a:lnSpc>
              <a:spcBef>
                <a:spcPct val="0"/>
              </a:spcBef>
              <a:spcAft>
                <a:spcPct val="0"/>
              </a:spcAft>
              <a:buFontTx/>
              <a:buNone/>
              <a:defRPr sz="130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5pPr>
          </a:lstStyle>
          <a:p>
            <a:pPr marL="0" marR="0" lvl="0" indent="0" algn="ctr" defTabSz="683895" rtl="0" eaLnBrk="1" fontAlgn="base" latinLnBrk="1" hangingPunct="1">
              <a:lnSpc>
                <a:spcPct val="100000"/>
              </a:lnSpc>
              <a:spcBef>
                <a:spcPct val="0"/>
              </a:spcBef>
              <a:spcAft>
                <a:spcPct val="0"/>
              </a:spcAft>
              <a:buClrTx/>
              <a:buSzTx/>
              <a:buFontTx/>
              <a:buNone/>
              <a:defRPr/>
            </a:pPr>
            <a:endParaRPr kumimoji="0" lang="zh-CN" altLang="en-US" sz="970" b="0" i="0" u="none" strike="noStrike" kern="0" cap="none" spc="0" normalizeH="0" baseline="0" noProof="0">
              <a:ln>
                <a:noFill/>
              </a:ln>
              <a:solidFill>
                <a:srgbClr val="FFFFFF"/>
              </a:solidFill>
              <a:effectLst/>
              <a:uLnTx/>
              <a:uFillTx/>
              <a:latin typeface="Calibri" panose="020F0502020204030204" pitchFamily="34" charset="0"/>
              <a:ea typeface="宋体" panose="02010600030101010101" pitchFamily="2" charset="-122"/>
              <a:sym typeface="Arial" panose="020B0604020202020204" pitchFamily="34" charset="0"/>
            </a:endParaRPr>
          </a:p>
        </p:txBody>
      </p:sp>
      <p:pic>
        <p:nvPicPr>
          <p:cNvPr id="2097217" name="图片 2097216"/>
          <p:cNvPicPr/>
          <p:nvPr/>
        </p:nvPicPr>
        <p:blipFill>
          <a:blip r:embed="rId3" cstate="print"/>
          <a:srcRect/>
          <a:stretch>
            <a:fillRect/>
          </a:stretch>
        </p:blipFill>
        <p:spPr>
          <a:xfrm>
            <a:off x="5836854" y="114300"/>
            <a:ext cx="710016" cy="495300"/>
          </a:xfrm>
          <a:prstGeom prst="rect">
            <a:avLst/>
          </a:prstGeom>
          <a:noFill/>
          <a:ln>
            <a:noFill/>
          </a:ln>
        </p:spPr>
      </p:pic>
    </p:spTree>
    <p:extLst>
      <p:ext uri="{BB962C8B-B14F-4D97-AF65-F5344CB8AC3E}">
        <p14:creationId xmlns:p14="http://schemas.microsoft.com/office/powerpoint/2010/main" val="23574159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cSld>
    <p:bg>
      <p:bgPr>
        <a:solidFill>
          <a:srgbClr val="F2F2F2"/>
        </a:solidFill>
        <a:effectLst/>
      </p:bgPr>
    </p:bg>
    <p:spTree>
      <p:nvGrpSpPr>
        <p:cNvPr id="1" name=""/>
        <p:cNvGrpSpPr/>
        <p:nvPr/>
      </p:nvGrpSpPr>
      <p:grpSpPr>
        <a:xfrm>
          <a:off x="0" y="0"/>
          <a:ext cx="0" cy="0"/>
          <a:chOff x="0" y="0"/>
          <a:chExt cx="0" cy="0"/>
        </a:xfrm>
      </p:grpSpPr>
      <p:pic>
        <p:nvPicPr>
          <p:cNvPr id="2097263" name="图片 2097262"/>
          <p:cNvPicPr/>
          <p:nvPr/>
        </p:nvPicPr>
        <p:blipFill>
          <a:blip r:embed="rId2" cstate="print"/>
          <a:srcRect/>
          <a:stretch>
            <a:fillRect/>
          </a:stretch>
        </p:blipFill>
        <p:spPr>
          <a:xfrm>
            <a:off x="0" y="0"/>
            <a:ext cx="6838950" cy="787400"/>
          </a:xfrm>
          <a:prstGeom prst="rect">
            <a:avLst/>
          </a:prstGeom>
          <a:noFill/>
          <a:ln>
            <a:noFill/>
          </a:ln>
        </p:spPr>
      </p:pic>
      <p:sp>
        <p:nvSpPr>
          <p:cNvPr id="1049225" name="日期占位符 1049224"/>
          <p:cNvSpPr>
            <a:spLocks noGrp="1"/>
          </p:cNvSpPr>
          <p:nvPr>
            <p:ph type="dt" sz="half" idx="2"/>
          </p:nvPr>
        </p:nvSpPr>
        <p:spPr>
          <a:xfrm>
            <a:off x="341948" y="4754562"/>
            <a:ext cx="1595755" cy="273050"/>
          </a:xfrm>
          <a:prstGeom prst="rect">
            <a:avLst/>
          </a:prstGeom>
          <a:noFill/>
          <a:ln>
            <a:noFill/>
          </a:ln>
        </p:spPr>
        <p:txBody>
          <a:bodyPr vert="horz" lIns="91440" tIns="45720" rIns="91440" bIns="45720" anchor="t"/>
          <a:lstStyle>
            <a:lvl1pPr marL="0" indent="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1pPr>
            <a:lvl2pPr marL="255270" indent="8636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2pPr>
            <a:lvl3pPr marL="510540" indent="173355"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3pPr>
            <a:lvl4pPr marL="767080" indent="25908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4pPr>
            <a:lvl5pPr marL="1022350" indent="34544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5pPr>
          </a:lstStyle>
          <a:p>
            <a:pPr lvl="0" eaLnBrk="1" latinLnBrk="1" hangingPunct="1"/>
            <a:endParaRPr lang="zh-CN" altLang="en-US"/>
          </a:p>
        </p:txBody>
      </p:sp>
      <p:sp>
        <p:nvSpPr>
          <p:cNvPr id="1049226" name="页脚占位符 1049225"/>
          <p:cNvSpPr>
            <a:spLocks noGrp="1"/>
          </p:cNvSpPr>
          <p:nvPr>
            <p:ph type="ftr" sz="quarter" idx="3"/>
          </p:nvPr>
        </p:nvSpPr>
        <p:spPr>
          <a:xfrm>
            <a:off x="2336642" y="4754562"/>
            <a:ext cx="2165668" cy="273050"/>
          </a:xfrm>
          <a:prstGeom prst="rect">
            <a:avLst/>
          </a:prstGeom>
          <a:noFill/>
          <a:ln>
            <a:noFill/>
          </a:ln>
        </p:spPr>
        <p:txBody>
          <a:bodyPr vert="horz" lIns="91440" tIns="45720" rIns="91440" bIns="45720" anchor="t"/>
          <a:lstStyle>
            <a:lvl1pPr marL="0" indent="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1pPr>
            <a:lvl2pPr marL="255270" indent="8636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2pPr>
            <a:lvl3pPr marL="510540" indent="173355"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3pPr>
            <a:lvl4pPr marL="767080" indent="25908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4pPr>
            <a:lvl5pPr marL="1022350" indent="34544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5pPr>
          </a:lstStyle>
          <a:p>
            <a:pPr lvl="0" eaLnBrk="1" latinLnBrk="1" hangingPunct="1"/>
            <a:endParaRPr lang="zh-CN" altLang="en-US"/>
          </a:p>
        </p:txBody>
      </p:sp>
      <p:sp>
        <p:nvSpPr>
          <p:cNvPr id="1049227" name="灯片编号占位符 1049226"/>
          <p:cNvSpPr>
            <a:spLocks noGrp="1"/>
          </p:cNvSpPr>
          <p:nvPr>
            <p:ph type="sldNum" sz="quarter" idx="4"/>
          </p:nvPr>
        </p:nvSpPr>
        <p:spPr>
          <a:xfrm>
            <a:off x="4901248" y="4754562"/>
            <a:ext cx="1595755" cy="273050"/>
          </a:xfrm>
          <a:prstGeom prst="rect">
            <a:avLst/>
          </a:prstGeom>
          <a:noFill/>
          <a:ln>
            <a:noFill/>
          </a:ln>
        </p:spPr>
        <p:txBody>
          <a:bodyPr vert="horz" lIns="91440" tIns="45720" rIns="91440" bIns="45720" anchor="t"/>
          <a:lstStyle>
            <a:lvl1pPr marL="0" indent="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1pPr>
            <a:lvl2pPr marL="255270" indent="8636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2pPr>
            <a:lvl3pPr marL="510540" indent="173355"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3pPr>
            <a:lvl4pPr marL="767080" indent="25908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4pPr>
            <a:lvl5pPr marL="1022350" indent="34544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5pPr>
          </a:lstStyle>
          <a:p>
            <a:pPr lvl="0" eaLnBrk="1" latinLnBrk="1" hangingPunct="1">
              <a:buNone/>
            </a:pPr>
            <a:fld id="{566ABCEB-ACFC-4714-9973-3DA970169C29}" type="slidenum">
              <a:rPr lang="zh-CN" altLang="en-US"/>
              <a:t>‹#›</a:t>
            </a:fld>
            <a:endParaRPr lang="zh-CN" altLang="en-US"/>
          </a:p>
        </p:txBody>
      </p:sp>
      <p:sp>
        <p:nvSpPr>
          <p:cNvPr id="1049232" name="内容占位符 5"/>
          <p:cNvSpPr>
            <a:spLocks noGrp="1"/>
          </p:cNvSpPr>
          <p:nvPr>
            <p:ph sz="quarter" idx="14"/>
          </p:nvPr>
        </p:nvSpPr>
        <p:spPr>
          <a:xfrm>
            <a:off x="3474157" y="1626875"/>
            <a:ext cx="3022632" cy="2955688"/>
          </a:xfrm>
          <a:prstGeom prst="rect">
            <a:avLst/>
          </a:prstGeom>
        </p:spPr>
        <p:txBody>
          <a:bodyPr/>
          <a:lstStyle>
            <a:lvl1pPr>
              <a:defRPr sz="1340"/>
            </a:lvl1pPr>
            <a:lvl2pPr>
              <a:defRPr sz="1120"/>
            </a:lvl2pPr>
            <a:lvl3pPr>
              <a:defRPr sz="1005"/>
            </a:lvl3pPr>
            <a:lvl4pPr>
              <a:defRPr sz="895"/>
            </a:lvl4pPr>
            <a:lvl5pPr>
              <a:defRPr sz="895"/>
            </a:lvl5pPr>
            <a:lvl6pPr>
              <a:defRPr sz="895"/>
            </a:lvl6pPr>
            <a:lvl7pPr>
              <a:defRPr sz="895"/>
            </a:lvl7pPr>
            <a:lvl8pPr>
              <a:defRPr sz="895"/>
            </a:lvl8pPr>
            <a:lvl9pPr>
              <a:defRPr sz="895"/>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1049231" name="文本占位符 4"/>
          <p:cNvSpPr>
            <a:spLocks noGrp="1"/>
          </p:cNvSpPr>
          <p:nvPr>
            <p:ph type="body" sz="quarter" idx="13"/>
          </p:nvPr>
        </p:nvSpPr>
        <p:spPr>
          <a:xfrm>
            <a:off x="3474157" y="1148313"/>
            <a:ext cx="3022632" cy="478562"/>
          </a:xfrm>
          <a:prstGeom prst="rect">
            <a:avLst/>
          </a:prstGeom>
        </p:spPr>
        <p:txBody>
          <a:bodyPr anchor="b"/>
          <a:lstStyle>
            <a:lvl1pPr marL="0" indent="0">
              <a:buNone/>
              <a:defRPr sz="1340" b="1"/>
            </a:lvl1pPr>
            <a:lvl2pPr marL="255905" indent="0">
              <a:buNone/>
              <a:defRPr sz="1120" b="1"/>
            </a:lvl2pPr>
            <a:lvl3pPr marL="511175" indent="0">
              <a:buNone/>
              <a:defRPr sz="1005" b="1"/>
            </a:lvl3pPr>
            <a:lvl4pPr marL="767080" indent="0">
              <a:buNone/>
              <a:defRPr sz="895" b="1"/>
            </a:lvl4pPr>
            <a:lvl5pPr marL="1022985" indent="0">
              <a:buNone/>
              <a:defRPr sz="895" b="1"/>
            </a:lvl5pPr>
            <a:lvl6pPr marL="1278890" indent="0">
              <a:buNone/>
              <a:defRPr sz="895" b="1"/>
            </a:lvl6pPr>
            <a:lvl7pPr marL="1534160" indent="0">
              <a:buNone/>
              <a:defRPr sz="895" b="1"/>
            </a:lvl7pPr>
            <a:lvl8pPr marL="1790065" indent="0">
              <a:buNone/>
              <a:defRPr sz="895" b="1"/>
            </a:lvl8pPr>
            <a:lvl9pPr marL="2045970" indent="0">
              <a:buNone/>
              <a:defRPr sz="895" b="1"/>
            </a:lvl9pPr>
          </a:lstStyle>
          <a:p>
            <a:pPr lvl="0"/>
            <a:r>
              <a:rPr lang="zh-CN" altLang="en-US" noProof="1"/>
              <a:t>单击此处编辑母版文本样式</a:t>
            </a:r>
          </a:p>
        </p:txBody>
      </p:sp>
      <p:sp>
        <p:nvSpPr>
          <p:cNvPr id="1049230" name="内容占位符 3"/>
          <p:cNvSpPr>
            <a:spLocks noGrp="1"/>
          </p:cNvSpPr>
          <p:nvPr>
            <p:ph sz="half" idx="12"/>
          </p:nvPr>
        </p:nvSpPr>
        <p:spPr>
          <a:xfrm>
            <a:off x="341983" y="1626875"/>
            <a:ext cx="3021742" cy="2955688"/>
          </a:xfrm>
          <a:prstGeom prst="rect">
            <a:avLst/>
          </a:prstGeom>
        </p:spPr>
        <p:txBody>
          <a:bodyPr/>
          <a:lstStyle>
            <a:lvl1pPr>
              <a:defRPr sz="1340"/>
            </a:lvl1pPr>
            <a:lvl2pPr>
              <a:defRPr sz="1120"/>
            </a:lvl2pPr>
            <a:lvl3pPr>
              <a:defRPr sz="1005"/>
            </a:lvl3pPr>
            <a:lvl4pPr>
              <a:defRPr sz="895"/>
            </a:lvl4pPr>
            <a:lvl5pPr>
              <a:defRPr sz="895"/>
            </a:lvl5pPr>
            <a:lvl6pPr>
              <a:defRPr sz="895"/>
            </a:lvl6pPr>
            <a:lvl7pPr>
              <a:defRPr sz="895"/>
            </a:lvl7pPr>
            <a:lvl8pPr>
              <a:defRPr sz="895"/>
            </a:lvl8pPr>
            <a:lvl9pPr>
              <a:defRPr sz="895"/>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1049229" name="文本占位符 2"/>
          <p:cNvSpPr>
            <a:spLocks noGrp="1"/>
          </p:cNvSpPr>
          <p:nvPr>
            <p:ph type="body" idx="1"/>
          </p:nvPr>
        </p:nvSpPr>
        <p:spPr>
          <a:xfrm>
            <a:off x="341983" y="1148313"/>
            <a:ext cx="3021742" cy="478562"/>
          </a:xfrm>
          <a:prstGeom prst="rect">
            <a:avLst/>
          </a:prstGeom>
        </p:spPr>
        <p:txBody>
          <a:bodyPr anchor="b"/>
          <a:lstStyle>
            <a:lvl1pPr marL="0" indent="0">
              <a:buNone/>
              <a:defRPr sz="1340" b="1"/>
            </a:lvl1pPr>
            <a:lvl2pPr marL="255905" indent="0">
              <a:buNone/>
              <a:defRPr sz="1120" b="1"/>
            </a:lvl2pPr>
            <a:lvl3pPr marL="511175" indent="0">
              <a:buNone/>
              <a:defRPr sz="1005" b="1"/>
            </a:lvl3pPr>
            <a:lvl4pPr marL="767080" indent="0">
              <a:buNone/>
              <a:defRPr sz="895" b="1"/>
            </a:lvl4pPr>
            <a:lvl5pPr marL="1022985" indent="0">
              <a:buNone/>
              <a:defRPr sz="895" b="1"/>
            </a:lvl5pPr>
            <a:lvl6pPr marL="1278890" indent="0">
              <a:buNone/>
              <a:defRPr sz="895" b="1"/>
            </a:lvl6pPr>
            <a:lvl7pPr marL="1534160" indent="0">
              <a:buNone/>
              <a:defRPr sz="895" b="1"/>
            </a:lvl7pPr>
            <a:lvl8pPr marL="1790065" indent="0">
              <a:buNone/>
              <a:defRPr sz="895" b="1"/>
            </a:lvl8pPr>
            <a:lvl9pPr marL="2045970" indent="0">
              <a:buNone/>
              <a:defRPr sz="895" b="1"/>
            </a:lvl9pPr>
          </a:lstStyle>
          <a:p>
            <a:pPr lvl="0"/>
            <a:r>
              <a:rPr lang="zh-CN" altLang="en-US" noProof="1"/>
              <a:t>单击此处编辑母版文本样式</a:t>
            </a:r>
          </a:p>
        </p:txBody>
      </p:sp>
      <p:sp>
        <p:nvSpPr>
          <p:cNvPr id="1049228" name="标题 1"/>
          <p:cNvSpPr>
            <a:spLocks noGrp="1"/>
          </p:cNvSpPr>
          <p:nvPr>
            <p:ph type="title"/>
          </p:nvPr>
        </p:nvSpPr>
        <p:spPr>
          <a:xfrm>
            <a:off x="341984" y="205438"/>
            <a:ext cx="6154806" cy="855000"/>
          </a:xfrm>
          <a:prstGeom prst="rect">
            <a:avLst/>
          </a:prstGeom>
        </p:spPr>
        <p:txBody>
          <a:bodyPr/>
          <a:lstStyle/>
          <a:p>
            <a:r>
              <a:rPr lang="zh-CN" altLang="en-US" noProof="1"/>
              <a:t>单击此处编辑母版标题样式</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cSld>
    <p:bg>
      <p:bgPr>
        <a:solidFill>
          <a:srgbClr val="F2F2F2"/>
        </a:solidFill>
        <a:effectLst/>
      </p:bgPr>
    </p:bg>
    <p:spTree>
      <p:nvGrpSpPr>
        <p:cNvPr id="1" name=""/>
        <p:cNvGrpSpPr/>
        <p:nvPr/>
      </p:nvGrpSpPr>
      <p:grpSpPr>
        <a:xfrm>
          <a:off x="0" y="0"/>
          <a:ext cx="0" cy="0"/>
          <a:chOff x="0" y="0"/>
          <a:chExt cx="0" cy="0"/>
        </a:xfrm>
      </p:grpSpPr>
      <p:pic>
        <p:nvPicPr>
          <p:cNvPr id="2097264" name="图片 2097263"/>
          <p:cNvPicPr/>
          <p:nvPr/>
        </p:nvPicPr>
        <p:blipFill>
          <a:blip r:embed="rId2" cstate="print"/>
          <a:srcRect/>
          <a:stretch>
            <a:fillRect/>
          </a:stretch>
        </p:blipFill>
        <p:spPr>
          <a:xfrm>
            <a:off x="0" y="0"/>
            <a:ext cx="6838950" cy="787400"/>
          </a:xfrm>
          <a:prstGeom prst="rect">
            <a:avLst/>
          </a:prstGeom>
          <a:noFill/>
          <a:ln>
            <a:noFill/>
          </a:ln>
        </p:spPr>
      </p:pic>
      <p:sp>
        <p:nvSpPr>
          <p:cNvPr id="1049233" name="日期占位符 1049232"/>
          <p:cNvSpPr>
            <a:spLocks noGrp="1"/>
          </p:cNvSpPr>
          <p:nvPr>
            <p:ph type="dt" sz="half" idx="2"/>
          </p:nvPr>
        </p:nvSpPr>
        <p:spPr>
          <a:xfrm>
            <a:off x="341948" y="4754562"/>
            <a:ext cx="1595755" cy="273050"/>
          </a:xfrm>
          <a:prstGeom prst="rect">
            <a:avLst/>
          </a:prstGeom>
          <a:noFill/>
          <a:ln>
            <a:noFill/>
          </a:ln>
        </p:spPr>
        <p:txBody>
          <a:bodyPr vert="horz" lIns="91440" tIns="45720" rIns="91440" bIns="45720" anchor="t"/>
          <a:lstStyle>
            <a:lvl1pPr marL="0" indent="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1pPr>
            <a:lvl2pPr marL="255270" indent="8636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2pPr>
            <a:lvl3pPr marL="510540" indent="173355"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3pPr>
            <a:lvl4pPr marL="767080" indent="25908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4pPr>
            <a:lvl5pPr marL="1022350" indent="34544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5pPr>
          </a:lstStyle>
          <a:p>
            <a:pPr lvl="0" eaLnBrk="1" latinLnBrk="1" hangingPunct="1"/>
            <a:endParaRPr lang="zh-CN" altLang="en-US"/>
          </a:p>
        </p:txBody>
      </p:sp>
      <p:sp>
        <p:nvSpPr>
          <p:cNvPr id="1049234" name="页脚占位符 1049233"/>
          <p:cNvSpPr>
            <a:spLocks noGrp="1"/>
          </p:cNvSpPr>
          <p:nvPr>
            <p:ph type="ftr" sz="quarter" idx="3"/>
          </p:nvPr>
        </p:nvSpPr>
        <p:spPr>
          <a:xfrm>
            <a:off x="2336642" y="4754562"/>
            <a:ext cx="2165668" cy="273050"/>
          </a:xfrm>
          <a:prstGeom prst="rect">
            <a:avLst/>
          </a:prstGeom>
          <a:noFill/>
          <a:ln>
            <a:noFill/>
          </a:ln>
        </p:spPr>
        <p:txBody>
          <a:bodyPr vert="horz" lIns="91440" tIns="45720" rIns="91440" bIns="45720" anchor="t"/>
          <a:lstStyle>
            <a:lvl1pPr marL="0" indent="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1pPr>
            <a:lvl2pPr marL="255270" indent="8636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2pPr>
            <a:lvl3pPr marL="510540" indent="173355"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3pPr>
            <a:lvl4pPr marL="767080" indent="25908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4pPr>
            <a:lvl5pPr marL="1022350" indent="34544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5pPr>
          </a:lstStyle>
          <a:p>
            <a:pPr lvl="0" eaLnBrk="1" latinLnBrk="1" hangingPunct="1"/>
            <a:endParaRPr lang="zh-CN" altLang="en-US"/>
          </a:p>
        </p:txBody>
      </p:sp>
      <p:sp>
        <p:nvSpPr>
          <p:cNvPr id="1049235" name="灯片编号占位符 1049234"/>
          <p:cNvSpPr>
            <a:spLocks noGrp="1"/>
          </p:cNvSpPr>
          <p:nvPr>
            <p:ph type="sldNum" sz="quarter" idx="4"/>
          </p:nvPr>
        </p:nvSpPr>
        <p:spPr>
          <a:xfrm>
            <a:off x="4901248" y="4754562"/>
            <a:ext cx="1595755" cy="273050"/>
          </a:xfrm>
          <a:prstGeom prst="rect">
            <a:avLst/>
          </a:prstGeom>
          <a:noFill/>
          <a:ln>
            <a:noFill/>
          </a:ln>
        </p:spPr>
        <p:txBody>
          <a:bodyPr vert="horz" lIns="91440" tIns="45720" rIns="91440" bIns="45720" anchor="t"/>
          <a:lstStyle>
            <a:lvl1pPr marL="0" indent="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1pPr>
            <a:lvl2pPr marL="255270" indent="8636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2pPr>
            <a:lvl3pPr marL="510540" indent="173355"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3pPr>
            <a:lvl4pPr marL="767080" indent="25908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4pPr>
            <a:lvl5pPr marL="1022350" indent="34544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5pPr>
          </a:lstStyle>
          <a:p>
            <a:pPr lvl="0" eaLnBrk="1" latinLnBrk="1" hangingPunct="1">
              <a:buNone/>
            </a:pPr>
            <a:fld id="{566ABCEB-ACFC-4714-9973-3DA970169C29}" type="slidenum">
              <a:rPr lang="zh-CN" altLang="en-US"/>
              <a:t>‹#›</a:t>
            </a:fld>
            <a:endParaRPr lang="zh-CN" altLang="en-US"/>
          </a:p>
        </p:txBody>
      </p:sp>
      <p:sp>
        <p:nvSpPr>
          <p:cNvPr id="1049236" name="标题 1"/>
          <p:cNvSpPr>
            <a:spLocks noGrp="1"/>
          </p:cNvSpPr>
          <p:nvPr>
            <p:ph type="title"/>
          </p:nvPr>
        </p:nvSpPr>
        <p:spPr>
          <a:xfrm>
            <a:off x="341984" y="205438"/>
            <a:ext cx="6154806" cy="855000"/>
          </a:xfrm>
          <a:prstGeom prst="rect">
            <a:avLst/>
          </a:prstGeom>
        </p:spPr>
        <p:txBody>
          <a:bodyPr/>
          <a:lstStyle/>
          <a:p>
            <a:r>
              <a:rPr lang="zh-CN" altLang="en-US" noProof="1"/>
              <a:t>单击此处编辑母版标题样式</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cSld>
    <p:bg>
      <p:bgPr>
        <a:solidFill>
          <a:srgbClr val="F2F2F2"/>
        </a:solidFill>
        <a:effectLst/>
      </p:bgPr>
    </p:bg>
    <p:spTree>
      <p:nvGrpSpPr>
        <p:cNvPr id="1" name=""/>
        <p:cNvGrpSpPr/>
        <p:nvPr/>
      </p:nvGrpSpPr>
      <p:grpSpPr>
        <a:xfrm>
          <a:off x="0" y="0"/>
          <a:ext cx="0" cy="0"/>
          <a:chOff x="0" y="0"/>
          <a:chExt cx="0" cy="0"/>
        </a:xfrm>
      </p:grpSpPr>
      <p:pic>
        <p:nvPicPr>
          <p:cNvPr id="2097265" name="图片 2097264"/>
          <p:cNvPicPr/>
          <p:nvPr/>
        </p:nvPicPr>
        <p:blipFill>
          <a:blip r:embed="rId2" cstate="print"/>
          <a:srcRect/>
          <a:stretch>
            <a:fillRect/>
          </a:stretch>
        </p:blipFill>
        <p:spPr>
          <a:xfrm>
            <a:off x="0" y="0"/>
            <a:ext cx="6838950" cy="787400"/>
          </a:xfrm>
          <a:prstGeom prst="rect">
            <a:avLst/>
          </a:prstGeom>
          <a:noFill/>
          <a:ln>
            <a:noFill/>
          </a:ln>
        </p:spPr>
      </p:pic>
      <p:sp>
        <p:nvSpPr>
          <p:cNvPr id="1049237" name="日期占位符 1049236"/>
          <p:cNvSpPr>
            <a:spLocks noGrp="1"/>
          </p:cNvSpPr>
          <p:nvPr>
            <p:ph type="dt" sz="half" idx="2"/>
          </p:nvPr>
        </p:nvSpPr>
        <p:spPr>
          <a:xfrm>
            <a:off x="341948" y="4754562"/>
            <a:ext cx="1595755" cy="273050"/>
          </a:xfrm>
          <a:prstGeom prst="rect">
            <a:avLst/>
          </a:prstGeom>
          <a:noFill/>
          <a:ln>
            <a:noFill/>
          </a:ln>
        </p:spPr>
        <p:txBody>
          <a:bodyPr vert="horz" lIns="91440" tIns="45720" rIns="91440" bIns="45720" anchor="t"/>
          <a:lstStyle>
            <a:lvl1pPr marL="0" indent="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1pPr>
            <a:lvl2pPr marL="255270" indent="8636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2pPr>
            <a:lvl3pPr marL="510540" indent="173355"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3pPr>
            <a:lvl4pPr marL="767080" indent="25908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4pPr>
            <a:lvl5pPr marL="1022350" indent="34544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5pPr>
          </a:lstStyle>
          <a:p>
            <a:pPr lvl="0" eaLnBrk="1" latinLnBrk="1" hangingPunct="1"/>
            <a:endParaRPr lang="zh-CN" altLang="en-US"/>
          </a:p>
        </p:txBody>
      </p:sp>
      <p:sp>
        <p:nvSpPr>
          <p:cNvPr id="1049238" name="页脚占位符 1049237"/>
          <p:cNvSpPr>
            <a:spLocks noGrp="1"/>
          </p:cNvSpPr>
          <p:nvPr>
            <p:ph type="ftr" sz="quarter" idx="3"/>
          </p:nvPr>
        </p:nvSpPr>
        <p:spPr>
          <a:xfrm>
            <a:off x="2336642" y="4754562"/>
            <a:ext cx="2165668" cy="273050"/>
          </a:xfrm>
          <a:prstGeom prst="rect">
            <a:avLst/>
          </a:prstGeom>
          <a:noFill/>
          <a:ln>
            <a:noFill/>
          </a:ln>
        </p:spPr>
        <p:txBody>
          <a:bodyPr vert="horz" lIns="91440" tIns="45720" rIns="91440" bIns="45720" anchor="t"/>
          <a:lstStyle>
            <a:lvl1pPr marL="0" indent="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1pPr>
            <a:lvl2pPr marL="255270" indent="8636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2pPr>
            <a:lvl3pPr marL="510540" indent="173355"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3pPr>
            <a:lvl4pPr marL="767080" indent="25908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4pPr>
            <a:lvl5pPr marL="1022350" indent="34544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5pPr>
          </a:lstStyle>
          <a:p>
            <a:pPr lvl="0" eaLnBrk="1" latinLnBrk="1" hangingPunct="1"/>
            <a:endParaRPr lang="zh-CN" altLang="en-US"/>
          </a:p>
        </p:txBody>
      </p:sp>
      <p:sp>
        <p:nvSpPr>
          <p:cNvPr id="1049239" name="灯片编号占位符 1049238"/>
          <p:cNvSpPr>
            <a:spLocks noGrp="1"/>
          </p:cNvSpPr>
          <p:nvPr>
            <p:ph type="sldNum" sz="quarter" idx="4"/>
          </p:nvPr>
        </p:nvSpPr>
        <p:spPr>
          <a:xfrm>
            <a:off x="4901248" y="4754562"/>
            <a:ext cx="1595755" cy="273050"/>
          </a:xfrm>
          <a:prstGeom prst="rect">
            <a:avLst/>
          </a:prstGeom>
          <a:noFill/>
          <a:ln>
            <a:noFill/>
          </a:ln>
        </p:spPr>
        <p:txBody>
          <a:bodyPr vert="horz" lIns="91440" tIns="45720" rIns="91440" bIns="45720" anchor="t"/>
          <a:lstStyle>
            <a:lvl1pPr marL="0" indent="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1pPr>
            <a:lvl2pPr marL="255270" indent="8636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2pPr>
            <a:lvl3pPr marL="510540" indent="173355"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3pPr>
            <a:lvl4pPr marL="767080" indent="25908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4pPr>
            <a:lvl5pPr marL="1022350" indent="34544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5pPr>
          </a:lstStyle>
          <a:p>
            <a:pPr lvl="0" eaLnBrk="1" latinLnBrk="1" hangingPunct="1">
              <a:buNone/>
            </a:pPr>
            <a:fld id="{566ABCEB-ACFC-4714-9973-3DA970169C29}" type="slidenum">
              <a:rPr lang="zh-CN" altLang="en-US"/>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cSld>
    <p:bg>
      <p:bgPr>
        <a:solidFill>
          <a:srgbClr val="F2F2F2"/>
        </a:solidFill>
        <a:effectLst/>
      </p:bgPr>
    </p:bg>
    <p:spTree>
      <p:nvGrpSpPr>
        <p:cNvPr id="1" name=""/>
        <p:cNvGrpSpPr/>
        <p:nvPr/>
      </p:nvGrpSpPr>
      <p:grpSpPr>
        <a:xfrm>
          <a:off x="0" y="0"/>
          <a:ext cx="0" cy="0"/>
          <a:chOff x="0" y="0"/>
          <a:chExt cx="0" cy="0"/>
        </a:xfrm>
      </p:grpSpPr>
      <p:pic>
        <p:nvPicPr>
          <p:cNvPr id="2097266" name="图片 2097265"/>
          <p:cNvPicPr/>
          <p:nvPr/>
        </p:nvPicPr>
        <p:blipFill>
          <a:blip r:embed="rId2" cstate="print"/>
          <a:srcRect/>
          <a:stretch>
            <a:fillRect/>
          </a:stretch>
        </p:blipFill>
        <p:spPr>
          <a:xfrm>
            <a:off x="0" y="0"/>
            <a:ext cx="6838950" cy="787400"/>
          </a:xfrm>
          <a:prstGeom prst="rect">
            <a:avLst/>
          </a:prstGeom>
          <a:noFill/>
          <a:ln>
            <a:noFill/>
          </a:ln>
        </p:spPr>
      </p:pic>
      <p:sp>
        <p:nvSpPr>
          <p:cNvPr id="1049240" name="日期占位符 1049239"/>
          <p:cNvSpPr>
            <a:spLocks noGrp="1"/>
          </p:cNvSpPr>
          <p:nvPr>
            <p:ph type="dt" sz="half" idx="2"/>
          </p:nvPr>
        </p:nvSpPr>
        <p:spPr>
          <a:xfrm>
            <a:off x="341948" y="4754562"/>
            <a:ext cx="1595755" cy="273050"/>
          </a:xfrm>
          <a:prstGeom prst="rect">
            <a:avLst/>
          </a:prstGeom>
          <a:noFill/>
          <a:ln>
            <a:noFill/>
          </a:ln>
        </p:spPr>
        <p:txBody>
          <a:bodyPr vert="horz" lIns="91440" tIns="45720" rIns="91440" bIns="45720" anchor="t"/>
          <a:lstStyle>
            <a:lvl1pPr marL="0" indent="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1pPr>
            <a:lvl2pPr marL="255270" indent="8636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2pPr>
            <a:lvl3pPr marL="510540" indent="173355"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3pPr>
            <a:lvl4pPr marL="767080" indent="25908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4pPr>
            <a:lvl5pPr marL="1022350" indent="34544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5pPr>
          </a:lstStyle>
          <a:p>
            <a:pPr lvl="0" eaLnBrk="1" latinLnBrk="1" hangingPunct="1"/>
            <a:endParaRPr lang="zh-CN" altLang="en-US"/>
          </a:p>
        </p:txBody>
      </p:sp>
      <p:sp>
        <p:nvSpPr>
          <p:cNvPr id="1049241" name="页脚占位符 1049240"/>
          <p:cNvSpPr>
            <a:spLocks noGrp="1"/>
          </p:cNvSpPr>
          <p:nvPr>
            <p:ph type="ftr" sz="quarter" idx="3"/>
          </p:nvPr>
        </p:nvSpPr>
        <p:spPr>
          <a:xfrm>
            <a:off x="2336642" y="4754562"/>
            <a:ext cx="2165668" cy="273050"/>
          </a:xfrm>
          <a:prstGeom prst="rect">
            <a:avLst/>
          </a:prstGeom>
          <a:noFill/>
          <a:ln>
            <a:noFill/>
          </a:ln>
        </p:spPr>
        <p:txBody>
          <a:bodyPr vert="horz" lIns="91440" tIns="45720" rIns="91440" bIns="45720" anchor="t"/>
          <a:lstStyle>
            <a:lvl1pPr marL="0" indent="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1pPr>
            <a:lvl2pPr marL="255270" indent="8636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2pPr>
            <a:lvl3pPr marL="510540" indent="173355"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3pPr>
            <a:lvl4pPr marL="767080" indent="25908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4pPr>
            <a:lvl5pPr marL="1022350" indent="34544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5pPr>
          </a:lstStyle>
          <a:p>
            <a:pPr lvl="0" eaLnBrk="1" latinLnBrk="1" hangingPunct="1"/>
            <a:endParaRPr lang="zh-CN" altLang="en-US"/>
          </a:p>
        </p:txBody>
      </p:sp>
      <p:sp>
        <p:nvSpPr>
          <p:cNvPr id="1049242" name="灯片编号占位符 1049241"/>
          <p:cNvSpPr>
            <a:spLocks noGrp="1"/>
          </p:cNvSpPr>
          <p:nvPr>
            <p:ph type="sldNum" sz="quarter" idx="4"/>
          </p:nvPr>
        </p:nvSpPr>
        <p:spPr>
          <a:xfrm>
            <a:off x="4901248" y="4754562"/>
            <a:ext cx="1595755" cy="273050"/>
          </a:xfrm>
          <a:prstGeom prst="rect">
            <a:avLst/>
          </a:prstGeom>
          <a:noFill/>
          <a:ln>
            <a:noFill/>
          </a:ln>
        </p:spPr>
        <p:txBody>
          <a:bodyPr vert="horz" lIns="91440" tIns="45720" rIns="91440" bIns="45720" anchor="t"/>
          <a:lstStyle>
            <a:lvl1pPr marL="0" indent="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1pPr>
            <a:lvl2pPr marL="255270" indent="8636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2pPr>
            <a:lvl3pPr marL="510540" indent="173355"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3pPr>
            <a:lvl4pPr marL="767080" indent="25908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4pPr>
            <a:lvl5pPr marL="1022350" indent="34544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5pPr>
          </a:lstStyle>
          <a:p>
            <a:pPr lvl="0" eaLnBrk="1" latinLnBrk="1" hangingPunct="1">
              <a:buNone/>
            </a:pPr>
            <a:fld id="{566ABCEB-ACFC-4714-9973-3DA970169C29}" type="slidenum">
              <a:rPr lang="zh-CN" altLang="en-US"/>
              <a:t>‹#›</a:t>
            </a:fld>
            <a:endParaRPr lang="zh-CN" altLang="en-US"/>
          </a:p>
        </p:txBody>
      </p:sp>
      <p:sp>
        <p:nvSpPr>
          <p:cNvPr id="1049245" name="文本占位符 3"/>
          <p:cNvSpPr>
            <a:spLocks noGrp="1"/>
          </p:cNvSpPr>
          <p:nvPr>
            <p:ph type="body" sz="half" idx="12"/>
          </p:nvPr>
        </p:nvSpPr>
        <p:spPr>
          <a:xfrm>
            <a:off x="341983" y="1073502"/>
            <a:ext cx="2249608" cy="3509063"/>
          </a:xfrm>
          <a:prstGeom prst="rect">
            <a:avLst/>
          </a:prstGeom>
        </p:spPr>
        <p:txBody>
          <a:bodyPr/>
          <a:lstStyle>
            <a:lvl1pPr marL="0" indent="0">
              <a:buNone/>
              <a:defRPr sz="780"/>
            </a:lvl1pPr>
            <a:lvl2pPr marL="255905" indent="0">
              <a:buNone/>
              <a:defRPr sz="675"/>
            </a:lvl2pPr>
            <a:lvl3pPr marL="511175" indent="0">
              <a:buNone/>
              <a:defRPr sz="560"/>
            </a:lvl3pPr>
            <a:lvl4pPr marL="767080" indent="0">
              <a:buNone/>
              <a:defRPr sz="505"/>
            </a:lvl4pPr>
            <a:lvl5pPr marL="1022985" indent="0">
              <a:buNone/>
              <a:defRPr sz="505"/>
            </a:lvl5pPr>
            <a:lvl6pPr marL="1278890" indent="0">
              <a:buNone/>
              <a:defRPr sz="505"/>
            </a:lvl6pPr>
            <a:lvl7pPr marL="1534160" indent="0">
              <a:buNone/>
              <a:defRPr sz="505"/>
            </a:lvl7pPr>
            <a:lvl8pPr marL="1790065" indent="0">
              <a:buNone/>
              <a:defRPr sz="505"/>
            </a:lvl8pPr>
            <a:lvl9pPr marL="2045970" indent="0">
              <a:buNone/>
              <a:defRPr sz="505"/>
            </a:lvl9pPr>
          </a:lstStyle>
          <a:p>
            <a:pPr lvl="0"/>
            <a:r>
              <a:rPr lang="zh-CN" altLang="en-US" noProof="1"/>
              <a:t>单击此处编辑母版文本样式</a:t>
            </a:r>
          </a:p>
        </p:txBody>
      </p:sp>
      <p:sp>
        <p:nvSpPr>
          <p:cNvPr id="1049244" name="内容占位符 2"/>
          <p:cNvSpPr>
            <a:spLocks noGrp="1"/>
          </p:cNvSpPr>
          <p:nvPr>
            <p:ph idx="1"/>
          </p:nvPr>
        </p:nvSpPr>
        <p:spPr>
          <a:xfrm>
            <a:off x="2673524" y="204257"/>
            <a:ext cx="3823265" cy="4378313"/>
          </a:xfrm>
          <a:prstGeom prst="rect">
            <a:avLst/>
          </a:prstGeom>
        </p:spPr>
        <p:txBody>
          <a:bodyPr/>
          <a:lstStyle>
            <a:lvl1pPr>
              <a:defRPr sz="1790"/>
            </a:lvl1pPr>
            <a:lvl2pPr>
              <a:defRPr sz="1565"/>
            </a:lvl2pPr>
            <a:lvl3pPr>
              <a:defRPr sz="1340"/>
            </a:lvl3pPr>
            <a:lvl4pPr>
              <a:defRPr sz="1120"/>
            </a:lvl4pPr>
            <a:lvl5pPr>
              <a:defRPr sz="1120"/>
            </a:lvl5pPr>
            <a:lvl6pPr>
              <a:defRPr sz="1120"/>
            </a:lvl6pPr>
            <a:lvl7pPr>
              <a:defRPr sz="1120"/>
            </a:lvl7pPr>
            <a:lvl8pPr>
              <a:defRPr sz="1120"/>
            </a:lvl8pPr>
            <a:lvl9pPr>
              <a:defRPr sz="112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1049243" name="标题 1"/>
          <p:cNvSpPr>
            <a:spLocks noGrp="1"/>
          </p:cNvSpPr>
          <p:nvPr>
            <p:ph type="title"/>
          </p:nvPr>
        </p:nvSpPr>
        <p:spPr>
          <a:xfrm>
            <a:off x="341983" y="204250"/>
            <a:ext cx="2249608" cy="869250"/>
          </a:xfrm>
          <a:prstGeom prst="rect">
            <a:avLst/>
          </a:prstGeom>
        </p:spPr>
        <p:txBody>
          <a:bodyPr anchor="b"/>
          <a:lstStyle>
            <a:lvl1pPr algn="l">
              <a:defRPr sz="1120" b="1"/>
            </a:lvl1pPr>
          </a:lstStyle>
          <a:p>
            <a:r>
              <a:rPr lang="zh-CN" altLang="en-US" noProof="1"/>
              <a:t>单击此处编辑母版标题样式</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cSld>
    <p:bg>
      <p:bgPr>
        <a:solidFill>
          <a:srgbClr val="F2F2F2"/>
        </a:solidFill>
        <a:effectLst/>
      </p:bgPr>
    </p:bg>
    <p:spTree>
      <p:nvGrpSpPr>
        <p:cNvPr id="1" name=""/>
        <p:cNvGrpSpPr/>
        <p:nvPr/>
      </p:nvGrpSpPr>
      <p:grpSpPr>
        <a:xfrm>
          <a:off x="0" y="0"/>
          <a:ext cx="0" cy="0"/>
          <a:chOff x="0" y="0"/>
          <a:chExt cx="0" cy="0"/>
        </a:xfrm>
      </p:grpSpPr>
      <p:pic>
        <p:nvPicPr>
          <p:cNvPr id="2097267" name="图片 2097266"/>
          <p:cNvPicPr/>
          <p:nvPr/>
        </p:nvPicPr>
        <p:blipFill>
          <a:blip r:embed="rId2" cstate="print"/>
          <a:srcRect/>
          <a:stretch>
            <a:fillRect/>
          </a:stretch>
        </p:blipFill>
        <p:spPr>
          <a:xfrm>
            <a:off x="0" y="0"/>
            <a:ext cx="6838950" cy="787400"/>
          </a:xfrm>
          <a:prstGeom prst="rect">
            <a:avLst/>
          </a:prstGeom>
          <a:noFill/>
          <a:ln>
            <a:noFill/>
          </a:ln>
        </p:spPr>
      </p:pic>
      <p:sp>
        <p:nvSpPr>
          <p:cNvPr id="1049246" name="日期占位符 1049245"/>
          <p:cNvSpPr>
            <a:spLocks noGrp="1"/>
          </p:cNvSpPr>
          <p:nvPr>
            <p:ph type="dt" sz="half" idx="2"/>
          </p:nvPr>
        </p:nvSpPr>
        <p:spPr>
          <a:xfrm>
            <a:off x="341948" y="4754562"/>
            <a:ext cx="1595755" cy="273050"/>
          </a:xfrm>
          <a:prstGeom prst="rect">
            <a:avLst/>
          </a:prstGeom>
          <a:noFill/>
          <a:ln>
            <a:noFill/>
          </a:ln>
        </p:spPr>
        <p:txBody>
          <a:bodyPr vert="horz" lIns="91440" tIns="45720" rIns="91440" bIns="45720" anchor="t"/>
          <a:lstStyle>
            <a:lvl1pPr marL="0" indent="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1pPr>
            <a:lvl2pPr marL="255270" indent="8636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2pPr>
            <a:lvl3pPr marL="510540" indent="173355"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3pPr>
            <a:lvl4pPr marL="767080" indent="25908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4pPr>
            <a:lvl5pPr marL="1022350" indent="34544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5pPr>
          </a:lstStyle>
          <a:p>
            <a:pPr lvl="0" eaLnBrk="1" latinLnBrk="1" hangingPunct="1"/>
            <a:endParaRPr lang="zh-CN" altLang="en-US"/>
          </a:p>
        </p:txBody>
      </p:sp>
      <p:sp>
        <p:nvSpPr>
          <p:cNvPr id="1049247" name="页脚占位符 1049246"/>
          <p:cNvSpPr>
            <a:spLocks noGrp="1"/>
          </p:cNvSpPr>
          <p:nvPr>
            <p:ph type="ftr" sz="quarter" idx="3"/>
          </p:nvPr>
        </p:nvSpPr>
        <p:spPr>
          <a:xfrm>
            <a:off x="2336642" y="4754562"/>
            <a:ext cx="2165668" cy="273050"/>
          </a:xfrm>
          <a:prstGeom prst="rect">
            <a:avLst/>
          </a:prstGeom>
          <a:noFill/>
          <a:ln>
            <a:noFill/>
          </a:ln>
        </p:spPr>
        <p:txBody>
          <a:bodyPr vert="horz" lIns="91440" tIns="45720" rIns="91440" bIns="45720" anchor="t"/>
          <a:lstStyle>
            <a:lvl1pPr marL="0" indent="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1pPr>
            <a:lvl2pPr marL="255270" indent="8636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2pPr>
            <a:lvl3pPr marL="510540" indent="173355"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3pPr>
            <a:lvl4pPr marL="767080" indent="25908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4pPr>
            <a:lvl5pPr marL="1022350" indent="34544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5pPr>
          </a:lstStyle>
          <a:p>
            <a:pPr lvl="0" eaLnBrk="1" latinLnBrk="1" hangingPunct="1"/>
            <a:endParaRPr lang="zh-CN" altLang="en-US"/>
          </a:p>
        </p:txBody>
      </p:sp>
      <p:sp>
        <p:nvSpPr>
          <p:cNvPr id="1049248" name="灯片编号占位符 1049247"/>
          <p:cNvSpPr>
            <a:spLocks noGrp="1"/>
          </p:cNvSpPr>
          <p:nvPr>
            <p:ph type="sldNum" sz="quarter" idx="4"/>
          </p:nvPr>
        </p:nvSpPr>
        <p:spPr>
          <a:xfrm>
            <a:off x="4901248" y="4754562"/>
            <a:ext cx="1595755" cy="273050"/>
          </a:xfrm>
          <a:prstGeom prst="rect">
            <a:avLst/>
          </a:prstGeom>
          <a:noFill/>
          <a:ln>
            <a:noFill/>
          </a:ln>
        </p:spPr>
        <p:txBody>
          <a:bodyPr vert="horz" lIns="91440" tIns="45720" rIns="91440" bIns="45720" anchor="t"/>
          <a:lstStyle>
            <a:lvl1pPr marL="0" indent="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1pPr>
            <a:lvl2pPr marL="255270" indent="8636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2pPr>
            <a:lvl3pPr marL="510540" indent="173355"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3pPr>
            <a:lvl4pPr marL="767080" indent="25908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4pPr>
            <a:lvl5pPr marL="1022350" indent="34544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5pPr>
          </a:lstStyle>
          <a:p>
            <a:pPr lvl="0" eaLnBrk="1" latinLnBrk="1" hangingPunct="1">
              <a:buNone/>
            </a:pPr>
            <a:fld id="{566ABCEB-ACFC-4714-9973-3DA970169C29}" type="slidenum">
              <a:rPr lang="zh-CN" altLang="en-US"/>
              <a:t>‹#›</a:t>
            </a:fld>
            <a:endParaRPr lang="zh-CN" altLang="en-US"/>
          </a:p>
        </p:txBody>
      </p:sp>
      <p:sp>
        <p:nvSpPr>
          <p:cNvPr id="1049251" name="文本占位符 3"/>
          <p:cNvSpPr>
            <a:spLocks noGrp="1"/>
          </p:cNvSpPr>
          <p:nvPr>
            <p:ph type="body" sz="half" idx="12"/>
          </p:nvPr>
        </p:nvSpPr>
        <p:spPr>
          <a:xfrm>
            <a:off x="1340325" y="4014938"/>
            <a:ext cx="4103798" cy="602062"/>
          </a:xfrm>
          <a:prstGeom prst="rect">
            <a:avLst/>
          </a:prstGeom>
        </p:spPr>
        <p:txBody>
          <a:bodyPr/>
          <a:lstStyle>
            <a:lvl1pPr marL="0" indent="0">
              <a:buNone/>
              <a:defRPr sz="780"/>
            </a:lvl1pPr>
            <a:lvl2pPr marL="255905" indent="0">
              <a:buNone/>
              <a:defRPr sz="675"/>
            </a:lvl2pPr>
            <a:lvl3pPr marL="511175" indent="0">
              <a:buNone/>
              <a:defRPr sz="560"/>
            </a:lvl3pPr>
            <a:lvl4pPr marL="767080" indent="0">
              <a:buNone/>
              <a:defRPr sz="505"/>
            </a:lvl4pPr>
            <a:lvl5pPr marL="1022985" indent="0">
              <a:buNone/>
              <a:defRPr sz="505"/>
            </a:lvl5pPr>
            <a:lvl6pPr marL="1278890" indent="0">
              <a:buNone/>
              <a:defRPr sz="505"/>
            </a:lvl6pPr>
            <a:lvl7pPr marL="1534160" indent="0">
              <a:buNone/>
              <a:defRPr sz="505"/>
            </a:lvl7pPr>
            <a:lvl8pPr marL="1790065" indent="0">
              <a:buNone/>
              <a:defRPr sz="505"/>
            </a:lvl8pPr>
            <a:lvl9pPr marL="2045970" indent="0">
              <a:buNone/>
              <a:defRPr sz="505"/>
            </a:lvl9pPr>
          </a:lstStyle>
          <a:p>
            <a:pPr lvl="0"/>
            <a:r>
              <a:rPr lang="zh-CN" altLang="en-US" noProof="1"/>
              <a:t>单击此处编辑母版文本样式</a:t>
            </a:r>
          </a:p>
        </p:txBody>
      </p:sp>
      <p:sp>
        <p:nvSpPr>
          <p:cNvPr id="1049250" name="图片占位符 2"/>
          <p:cNvSpPr>
            <a:spLocks noGrp="1"/>
          </p:cNvSpPr>
          <p:nvPr>
            <p:ph type="pic" idx="1"/>
          </p:nvPr>
        </p:nvSpPr>
        <p:spPr>
          <a:xfrm>
            <a:off x="1340325" y="458375"/>
            <a:ext cx="4103798" cy="3078000"/>
          </a:xfrm>
          <a:prstGeom prst="rect">
            <a:avLst/>
          </a:prstGeom>
        </p:spPr>
        <p:txBody>
          <a:bodyPr/>
          <a:lstStyle>
            <a:lvl1pPr marL="0" indent="0">
              <a:buNone/>
              <a:defRPr sz="1790"/>
            </a:lvl1pPr>
            <a:lvl2pPr marL="255905" indent="0">
              <a:buNone/>
              <a:defRPr sz="1565"/>
            </a:lvl2pPr>
            <a:lvl3pPr marL="511175" indent="0">
              <a:buNone/>
              <a:defRPr sz="1340"/>
            </a:lvl3pPr>
            <a:lvl4pPr marL="767080" indent="0">
              <a:buNone/>
              <a:defRPr sz="1120"/>
            </a:lvl4pPr>
            <a:lvl5pPr marL="1022985" indent="0">
              <a:buNone/>
              <a:defRPr sz="1120"/>
            </a:lvl5pPr>
            <a:lvl6pPr marL="1278890" indent="0">
              <a:buNone/>
              <a:defRPr sz="1120"/>
            </a:lvl6pPr>
            <a:lvl7pPr marL="1534160" indent="0">
              <a:buNone/>
              <a:defRPr sz="1120"/>
            </a:lvl7pPr>
            <a:lvl8pPr marL="1790065" indent="0">
              <a:buNone/>
              <a:defRPr sz="1120"/>
            </a:lvl8pPr>
            <a:lvl9pPr marL="2045970" indent="0">
              <a:buNone/>
              <a:defRPr sz="1120"/>
            </a:lvl9pPr>
          </a:lstStyle>
          <a:p>
            <a:pPr marL="0" marR="0" lvl="0" indent="0" algn="l" defTabSz="683895" rtl="0" eaLnBrk="0" fontAlgn="base" latinLnBrk="0" hangingPunct="0">
              <a:lnSpc>
                <a:spcPct val="100000"/>
              </a:lnSpc>
              <a:spcBef>
                <a:spcPct val="15000"/>
              </a:spcBef>
              <a:spcAft>
                <a:spcPct val="0"/>
              </a:spcAft>
              <a:buClrTx/>
              <a:buSzTx/>
              <a:buFont typeface="Arial" panose="020B0604020202020204" pitchFamily="34" charset="0"/>
              <a:buNone/>
            </a:pPr>
            <a:endParaRPr kumimoji="0" lang="zh-CN" altLang="en-US" sz="1790" b="0" i="0" u="none" strike="noStrike" kern="1200" cap="none" spc="0" normalizeH="0" baseline="0" noProof="0">
              <a:ln>
                <a:noFill/>
              </a:ln>
              <a:solidFill>
                <a:schemeClr val="tx1"/>
              </a:solidFill>
              <a:effectLst/>
              <a:uLnTx/>
              <a:uFillTx/>
              <a:latin typeface="+mn-lt"/>
              <a:ea typeface="+mn-ea"/>
              <a:cs typeface="+mn-cs"/>
            </a:endParaRPr>
          </a:p>
        </p:txBody>
      </p:sp>
      <p:sp>
        <p:nvSpPr>
          <p:cNvPr id="1049249" name="标题 1"/>
          <p:cNvSpPr>
            <a:spLocks noGrp="1"/>
          </p:cNvSpPr>
          <p:nvPr>
            <p:ph type="title"/>
          </p:nvPr>
        </p:nvSpPr>
        <p:spPr>
          <a:xfrm>
            <a:off x="1340325" y="3591000"/>
            <a:ext cx="4103798" cy="423938"/>
          </a:xfrm>
          <a:prstGeom prst="rect">
            <a:avLst/>
          </a:prstGeom>
        </p:spPr>
        <p:txBody>
          <a:bodyPr anchor="b"/>
          <a:lstStyle>
            <a:lvl1pPr algn="l">
              <a:defRPr sz="1120" b="1"/>
            </a:lvl1pPr>
          </a:lstStyle>
          <a:p>
            <a:r>
              <a:rPr lang="zh-CN" altLang="en-US" noProof="1"/>
              <a:t>单击此处编辑母版标题样式</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3" Type="http://schemas.openxmlformats.org/officeDocument/2006/relationships/slideLayout" Target="../slideLayouts/slideLayout26.xml"/><Relationship Id="rId7" Type="http://schemas.openxmlformats.org/officeDocument/2006/relationships/slideLayout" Target="../slideLayouts/slideLayout30.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theme" Target="../theme/theme3.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slideLayout" Target="../slideLayouts/slideLayout46.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5" Type="http://schemas.openxmlformats.org/officeDocument/2006/relationships/theme" Target="../theme/theme4.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pic>
        <p:nvPicPr>
          <p:cNvPr id="2097258" name="图片 2097257"/>
          <p:cNvPicPr/>
          <p:nvPr/>
        </p:nvPicPr>
        <p:blipFill>
          <a:blip r:embed="rId13" cstate="print"/>
          <a:srcRect/>
          <a:stretch>
            <a:fillRect/>
          </a:stretch>
        </p:blipFill>
        <p:spPr>
          <a:xfrm>
            <a:off x="0" y="0"/>
            <a:ext cx="6838950" cy="78740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ftr="0" dt="0"/>
  <p:txStyles>
    <p:titleStyle>
      <a:lvl1pPr algn="ctr" rtl="0" eaLnBrk="0" fontAlgn="base" hangingPunct="0">
        <a:spcBef>
          <a:spcPct val="0"/>
        </a:spcBef>
        <a:spcAft>
          <a:spcPct val="0"/>
        </a:spcAft>
        <a:defRPr sz="2395" kern="1200">
          <a:solidFill>
            <a:schemeClr val="tx1"/>
          </a:solidFill>
          <a:latin typeface="+mj-lt"/>
          <a:ea typeface="+mj-ea"/>
          <a:cs typeface="+mj-cs"/>
        </a:defRPr>
      </a:lvl1pPr>
      <a:lvl2pPr algn="ctr" rtl="0" eaLnBrk="0" fontAlgn="base" hangingPunct="0">
        <a:spcBef>
          <a:spcPct val="0"/>
        </a:spcBef>
        <a:spcAft>
          <a:spcPct val="0"/>
        </a:spcAft>
        <a:defRPr sz="2395">
          <a:solidFill>
            <a:schemeClr val="tx1"/>
          </a:solidFill>
          <a:latin typeface="Calibri" panose="020F0502020204030204" pitchFamily="34" charset="0"/>
          <a:ea typeface="宋体" panose="02010600030101010101" pitchFamily="2" charset="-122"/>
        </a:defRPr>
      </a:lvl2pPr>
      <a:lvl3pPr algn="ctr" rtl="0" eaLnBrk="0" fontAlgn="base" hangingPunct="0">
        <a:spcBef>
          <a:spcPct val="0"/>
        </a:spcBef>
        <a:spcAft>
          <a:spcPct val="0"/>
        </a:spcAft>
        <a:defRPr sz="2395">
          <a:solidFill>
            <a:schemeClr val="tx1"/>
          </a:solidFill>
          <a:latin typeface="Calibri" panose="020F0502020204030204" pitchFamily="34" charset="0"/>
          <a:ea typeface="宋体" panose="02010600030101010101" pitchFamily="2" charset="-122"/>
        </a:defRPr>
      </a:lvl3pPr>
      <a:lvl4pPr algn="ctr" rtl="0" eaLnBrk="0" fontAlgn="base" hangingPunct="0">
        <a:spcBef>
          <a:spcPct val="0"/>
        </a:spcBef>
        <a:spcAft>
          <a:spcPct val="0"/>
        </a:spcAft>
        <a:defRPr sz="2395">
          <a:solidFill>
            <a:schemeClr val="tx1"/>
          </a:solidFill>
          <a:latin typeface="Calibri" panose="020F0502020204030204" pitchFamily="34" charset="0"/>
          <a:ea typeface="宋体" panose="02010600030101010101" pitchFamily="2" charset="-122"/>
        </a:defRPr>
      </a:lvl4pPr>
      <a:lvl5pPr algn="ctr" rtl="0" eaLnBrk="0" fontAlgn="base" hangingPunct="0">
        <a:spcBef>
          <a:spcPct val="0"/>
        </a:spcBef>
        <a:spcAft>
          <a:spcPct val="0"/>
        </a:spcAft>
        <a:defRPr sz="2395">
          <a:solidFill>
            <a:schemeClr val="tx1"/>
          </a:solidFill>
          <a:latin typeface="Calibri" panose="020F0502020204030204" pitchFamily="34" charset="0"/>
          <a:ea typeface="宋体" panose="02010600030101010101" pitchFamily="2" charset="-122"/>
        </a:defRPr>
      </a:lvl5pPr>
      <a:lvl6pPr marL="341630" algn="ctr" rtl="0" fontAlgn="base">
        <a:spcBef>
          <a:spcPct val="0"/>
        </a:spcBef>
        <a:spcAft>
          <a:spcPct val="0"/>
        </a:spcAft>
        <a:defRPr sz="3290">
          <a:solidFill>
            <a:schemeClr val="tx1"/>
          </a:solidFill>
          <a:latin typeface="Calibri" panose="020F0502020204030204" pitchFamily="34" charset="0"/>
          <a:ea typeface="宋体" panose="02010600030101010101" pitchFamily="2" charset="-122"/>
        </a:defRPr>
      </a:lvl6pPr>
      <a:lvl7pPr marL="683895" algn="ctr" rtl="0" fontAlgn="base">
        <a:spcBef>
          <a:spcPct val="0"/>
        </a:spcBef>
        <a:spcAft>
          <a:spcPct val="0"/>
        </a:spcAft>
        <a:defRPr sz="3290">
          <a:solidFill>
            <a:schemeClr val="tx1"/>
          </a:solidFill>
          <a:latin typeface="Calibri" panose="020F0502020204030204" pitchFamily="34" charset="0"/>
          <a:ea typeface="宋体" panose="02010600030101010101" pitchFamily="2" charset="-122"/>
        </a:defRPr>
      </a:lvl7pPr>
      <a:lvl8pPr marL="1025525" algn="ctr" rtl="0" fontAlgn="base">
        <a:spcBef>
          <a:spcPct val="0"/>
        </a:spcBef>
        <a:spcAft>
          <a:spcPct val="0"/>
        </a:spcAft>
        <a:defRPr sz="3290">
          <a:solidFill>
            <a:schemeClr val="tx1"/>
          </a:solidFill>
          <a:latin typeface="Calibri" panose="020F0502020204030204" pitchFamily="34" charset="0"/>
          <a:ea typeface="宋体" panose="02010600030101010101" pitchFamily="2" charset="-122"/>
        </a:defRPr>
      </a:lvl8pPr>
      <a:lvl9pPr marL="1367790" algn="ctr" rtl="0" fontAlgn="base">
        <a:spcBef>
          <a:spcPct val="0"/>
        </a:spcBef>
        <a:spcAft>
          <a:spcPct val="0"/>
        </a:spcAft>
        <a:defRPr sz="3290">
          <a:solidFill>
            <a:schemeClr val="tx1"/>
          </a:solidFill>
          <a:latin typeface="Calibri" panose="020F0502020204030204" pitchFamily="34" charset="0"/>
          <a:ea typeface="宋体" panose="02010600030101010101" pitchFamily="2" charset="-122"/>
        </a:defRPr>
      </a:lvl9pPr>
    </p:titleStyle>
    <p:bodyStyle>
      <a:lvl1pPr marL="192405" indent="-192405" algn="l" rtl="0" eaLnBrk="0" fontAlgn="base" hangingPunct="0">
        <a:spcBef>
          <a:spcPct val="15000"/>
        </a:spcBef>
        <a:spcAft>
          <a:spcPct val="0"/>
        </a:spcAft>
        <a:buFont typeface="Arial" panose="020B0604020202020204" pitchFamily="34" charset="0"/>
        <a:buChar char="•"/>
        <a:defRPr sz="1720" kern="1200">
          <a:solidFill>
            <a:schemeClr val="tx1"/>
          </a:solidFill>
          <a:latin typeface="+mn-lt"/>
          <a:ea typeface="+mn-ea"/>
          <a:cs typeface="+mn-cs"/>
        </a:defRPr>
      </a:lvl1pPr>
      <a:lvl2pPr marL="415290" indent="-160020" algn="l" rtl="0" eaLnBrk="0" fontAlgn="base" hangingPunct="0">
        <a:spcBef>
          <a:spcPct val="15000"/>
        </a:spcBef>
        <a:spcAft>
          <a:spcPct val="0"/>
        </a:spcAft>
        <a:buFont typeface="Arial" panose="020B0604020202020204" pitchFamily="34" charset="0"/>
        <a:buChar char="–"/>
        <a:defRPr sz="1495" kern="1200">
          <a:solidFill>
            <a:schemeClr val="tx1"/>
          </a:solidFill>
          <a:latin typeface="+mn-lt"/>
          <a:ea typeface="+mn-ea"/>
          <a:cs typeface="+mn-cs"/>
        </a:defRPr>
      </a:lvl2pPr>
      <a:lvl3pPr marL="638810" indent="-127000" algn="l" rtl="0" eaLnBrk="0" fontAlgn="base" hangingPunct="0">
        <a:spcBef>
          <a:spcPct val="15000"/>
        </a:spcBef>
        <a:spcAft>
          <a:spcPct val="0"/>
        </a:spcAft>
        <a:buFont typeface="Arial" panose="020B0604020202020204" pitchFamily="34" charset="0"/>
        <a:buChar char="•"/>
        <a:defRPr sz="1270" kern="1200">
          <a:solidFill>
            <a:schemeClr val="tx1"/>
          </a:solidFill>
          <a:latin typeface="+mn-lt"/>
          <a:ea typeface="+mn-ea"/>
          <a:cs typeface="+mn-cs"/>
        </a:defRPr>
      </a:lvl3pPr>
      <a:lvl4pPr marL="895350" indent="-128270" algn="l" rtl="0" eaLnBrk="0" fontAlgn="base" hangingPunct="0">
        <a:spcBef>
          <a:spcPct val="15000"/>
        </a:spcBef>
        <a:spcAft>
          <a:spcPct val="0"/>
        </a:spcAft>
        <a:buFont typeface="Arial" panose="020B0604020202020204" pitchFamily="34" charset="0"/>
        <a:buChar char="–"/>
        <a:defRPr sz="1045" kern="1200">
          <a:solidFill>
            <a:schemeClr val="tx1"/>
          </a:solidFill>
          <a:latin typeface="+mn-lt"/>
          <a:ea typeface="+mn-ea"/>
          <a:cs typeface="+mn-cs"/>
        </a:defRPr>
      </a:lvl4pPr>
      <a:lvl5pPr marL="1151255" indent="-128270" algn="l" rtl="0" eaLnBrk="0" fontAlgn="base" hangingPunct="0">
        <a:spcBef>
          <a:spcPct val="15000"/>
        </a:spcBef>
        <a:spcAft>
          <a:spcPct val="0"/>
        </a:spcAft>
        <a:buFont typeface="Arial" panose="020B0604020202020204" pitchFamily="34" charset="0"/>
        <a:buChar char="»"/>
        <a:defRPr sz="1045" kern="1200">
          <a:solidFill>
            <a:schemeClr val="tx1"/>
          </a:solidFill>
          <a:latin typeface="+mn-lt"/>
          <a:ea typeface="+mn-ea"/>
          <a:cs typeface="+mn-cs"/>
        </a:defRPr>
      </a:lvl5pPr>
      <a:lvl6pPr marL="1406525" indent="-127635" algn="l" defTabSz="511175" rtl="0" eaLnBrk="1" latinLnBrk="0" hangingPunct="1">
        <a:spcBef>
          <a:spcPct val="15000"/>
        </a:spcBef>
        <a:buFont typeface="Arial" panose="020B0604020202020204" pitchFamily="34" charset="0"/>
        <a:buChar char="•"/>
        <a:defRPr sz="1120" kern="1200">
          <a:solidFill>
            <a:schemeClr val="tx1"/>
          </a:solidFill>
          <a:latin typeface="+mn-lt"/>
          <a:ea typeface="+mn-ea"/>
          <a:cs typeface="+mn-cs"/>
        </a:defRPr>
      </a:lvl6pPr>
      <a:lvl7pPr marL="1662430" indent="-127635" algn="l" defTabSz="511175" rtl="0" eaLnBrk="1" latinLnBrk="0" hangingPunct="1">
        <a:spcBef>
          <a:spcPct val="15000"/>
        </a:spcBef>
        <a:buFont typeface="Arial" panose="020B0604020202020204" pitchFamily="34" charset="0"/>
        <a:buChar char="•"/>
        <a:defRPr sz="1120" kern="1200">
          <a:solidFill>
            <a:schemeClr val="tx1"/>
          </a:solidFill>
          <a:latin typeface="+mn-lt"/>
          <a:ea typeface="+mn-ea"/>
          <a:cs typeface="+mn-cs"/>
        </a:defRPr>
      </a:lvl7pPr>
      <a:lvl8pPr marL="1917700" indent="-127635" algn="l" defTabSz="511175" rtl="0" eaLnBrk="1" latinLnBrk="0" hangingPunct="1">
        <a:spcBef>
          <a:spcPct val="15000"/>
        </a:spcBef>
        <a:buFont typeface="Arial" panose="020B0604020202020204" pitchFamily="34" charset="0"/>
        <a:buChar char="•"/>
        <a:defRPr sz="1120" kern="1200">
          <a:solidFill>
            <a:schemeClr val="tx1"/>
          </a:solidFill>
          <a:latin typeface="+mn-lt"/>
          <a:ea typeface="+mn-ea"/>
          <a:cs typeface="+mn-cs"/>
        </a:defRPr>
      </a:lvl8pPr>
      <a:lvl9pPr marL="2173605" indent="-127635" algn="l" defTabSz="511175" rtl="0" eaLnBrk="1" latinLnBrk="0" hangingPunct="1">
        <a:spcBef>
          <a:spcPct val="15000"/>
        </a:spcBef>
        <a:buFont typeface="Arial" panose="020B0604020202020204" pitchFamily="34" charset="0"/>
        <a:buChar char="•"/>
        <a:defRPr sz="1120" kern="1200">
          <a:solidFill>
            <a:schemeClr val="tx1"/>
          </a:solidFill>
          <a:latin typeface="+mn-lt"/>
          <a:ea typeface="+mn-ea"/>
          <a:cs typeface="+mn-cs"/>
        </a:defRPr>
      </a:lvl9pPr>
    </p:bodyStyle>
    <p:otherStyle>
      <a:defPPr>
        <a:defRPr lang="zh-CN"/>
      </a:defPPr>
      <a:lvl1pPr marL="0" algn="l" defTabSz="511175" rtl="0" eaLnBrk="1" latinLnBrk="0" hangingPunct="1">
        <a:defRPr sz="1005" kern="1200">
          <a:solidFill>
            <a:schemeClr val="tx1"/>
          </a:solidFill>
          <a:latin typeface="+mn-lt"/>
          <a:ea typeface="+mn-ea"/>
          <a:cs typeface="+mn-cs"/>
        </a:defRPr>
      </a:lvl1pPr>
      <a:lvl2pPr marL="255905" algn="l" defTabSz="511175" rtl="0" eaLnBrk="1" latinLnBrk="0" hangingPunct="1">
        <a:defRPr sz="1005" kern="1200">
          <a:solidFill>
            <a:schemeClr val="tx1"/>
          </a:solidFill>
          <a:latin typeface="+mn-lt"/>
          <a:ea typeface="+mn-ea"/>
          <a:cs typeface="+mn-cs"/>
        </a:defRPr>
      </a:lvl2pPr>
      <a:lvl3pPr marL="511175" algn="l" defTabSz="511175" rtl="0" eaLnBrk="1" latinLnBrk="0" hangingPunct="1">
        <a:defRPr sz="1005" kern="1200">
          <a:solidFill>
            <a:schemeClr val="tx1"/>
          </a:solidFill>
          <a:latin typeface="+mn-lt"/>
          <a:ea typeface="+mn-ea"/>
          <a:cs typeface="+mn-cs"/>
        </a:defRPr>
      </a:lvl3pPr>
      <a:lvl4pPr marL="767080" algn="l" defTabSz="511175" rtl="0" eaLnBrk="1" latinLnBrk="0" hangingPunct="1">
        <a:defRPr sz="1005" kern="1200">
          <a:solidFill>
            <a:schemeClr val="tx1"/>
          </a:solidFill>
          <a:latin typeface="+mn-lt"/>
          <a:ea typeface="+mn-ea"/>
          <a:cs typeface="+mn-cs"/>
        </a:defRPr>
      </a:lvl4pPr>
      <a:lvl5pPr marL="1022985" algn="l" defTabSz="511175" rtl="0" eaLnBrk="1" latinLnBrk="0" hangingPunct="1">
        <a:defRPr sz="1005" kern="1200">
          <a:solidFill>
            <a:schemeClr val="tx1"/>
          </a:solidFill>
          <a:latin typeface="+mn-lt"/>
          <a:ea typeface="+mn-ea"/>
          <a:cs typeface="+mn-cs"/>
        </a:defRPr>
      </a:lvl5pPr>
      <a:lvl6pPr marL="1278890" algn="l" defTabSz="511175" rtl="0" eaLnBrk="1" latinLnBrk="0" hangingPunct="1">
        <a:defRPr sz="1005" kern="1200">
          <a:solidFill>
            <a:schemeClr val="tx1"/>
          </a:solidFill>
          <a:latin typeface="+mn-lt"/>
          <a:ea typeface="+mn-ea"/>
          <a:cs typeface="+mn-cs"/>
        </a:defRPr>
      </a:lvl6pPr>
      <a:lvl7pPr marL="1534160" algn="l" defTabSz="511175" rtl="0" eaLnBrk="1" latinLnBrk="0" hangingPunct="1">
        <a:defRPr sz="1005" kern="1200">
          <a:solidFill>
            <a:schemeClr val="tx1"/>
          </a:solidFill>
          <a:latin typeface="+mn-lt"/>
          <a:ea typeface="+mn-ea"/>
          <a:cs typeface="+mn-cs"/>
        </a:defRPr>
      </a:lvl7pPr>
      <a:lvl8pPr marL="1790065" algn="l" defTabSz="511175" rtl="0" eaLnBrk="1" latinLnBrk="0" hangingPunct="1">
        <a:defRPr sz="1005" kern="1200">
          <a:solidFill>
            <a:schemeClr val="tx1"/>
          </a:solidFill>
          <a:latin typeface="+mn-lt"/>
          <a:ea typeface="+mn-ea"/>
          <a:cs typeface="+mn-cs"/>
        </a:defRPr>
      </a:lvl8pPr>
      <a:lvl9pPr marL="2045970" algn="l" defTabSz="511175" rtl="0" eaLnBrk="1" latinLnBrk="0" hangingPunct="1">
        <a:defRPr sz="1005"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1048596" name="标题占位符 1048595"/>
          <p:cNvSpPr>
            <a:spLocks noGrp="1"/>
          </p:cNvSpPr>
          <p:nvPr>
            <p:ph type="title"/>
          </p:nvPr>
        </p:nvSpPr>
        <p:spPr>
          <a:xfrm>
            <a:off x="470179" y="273057"/>
            <a:ext cx="5898594" cy="992187"/>
          </a:xfrm>
          <a:prstGeom prst="rect">
            <a:avLst/>
          </a:prstGeom>
          <a:noFill/>
          <a:ln>
            <a:noFill/>
          </a:ln>
        </p:spPr>
        <p:txBody>
          <a:bodyPr vert="horz" lIns="96420" tIns="48210" rIns="96420" bIns="48210" anchor="ctr"/>
          <a:lstStyle/>
          <a:p>
            <a:pPr lvl="0"/>
            <a:r>
              <a:rPr lang="zh-CN" altLang="en-US"/>
              <a:t>单击此处编辑母版标题样式</a:t>
            </a:r>
          </a:p>
        </p:txBody>
      </p:sp>
      <p:sp>
        <p:nvSpPr>
          <p:cNvPr id="1048597" name="文本占位符 1048596"/>
          <p:cNvSpPr>
            <a:spLocks noGrp="1"/>
          </p:cNvSpPr>
          <p:nvPr>
            <p:ph type="body" idx="1"/>
          </p:nvPr>
        </p:nvSpPr>
        <p:spPr>
          <a:xfrm>
            <a:off x="470179" y="1365257"/>
            <a:ext cx="5898594" cy="3254375"/>
          </a:xfrm>
          <a:prstGeom prst="rect">
            <a:avLst/>
          </a:prstGeom>
          <a:noFill/>
          <a:ln>
            <a:noFill/>
          </a:ln>
        </p:spPr>
        <p:txBody>
          <a:bodyPr vert="horz" lIns="96420" tIns="48210" rIns="96420" bIns="48210" ancho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48598" name="日期占位符 1048597"/>
          <p:cNvSpPr>
            <a:spLocks noGrp="1"/>
          </p:cNvSpPr>
          <p:nvPr>
            <p:ph type="dt" sz="half" idx="2"/>
          </p:nvPr>
        </p:nvSpPr>
        <p:spPr>
          <a:xfrm>
            <a:off x="470178" y="4754562"/>
            <a:ext cx="1538764" cy="273050"/>
          </a:xfrm>
          <a:prstGeom prst="rect">
            <a:avLst/>
          </a:prstGeom>
          <a:noFill/>
          <a:ln>
            <a:noFill/>
          </a:ln>
        </p:spPr>
        <p:txBody>
          <a:bodyPr vert="horz" lIns="96420" tIns="48210" rIns="96420" bIns="48210" anchor="ctr"/>
          <a:lstStyle>
            <a:lvl1pPr marL="0" indent="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1pPr>
            <a:lvl2pPr marL="255270" indent="8636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2pPr>
            <a:lvl3pPr marL="510540" indent="173355"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3pPr>
            <a:lvl4pPr marL="767080" indent="25908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4pPr>
            <a:lvl5pPr marL="1022350" indent="34544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5pPr>
          </a:lstStyle>
          <a:p>
            <a:pPr lvl="0"/>
            <a:fld id="{566ABCEB-ACFC-4714-9973-3DA970169C29}" type="datetime1">
              <a:rPr lang="zh-CN" altLang="en-US" sz="675">
                <a:solidFill>
                  <a:srgbClr val="898989"/>
                </a:solidFill>
                <a:latin typeface="Calibri" panose="020F0502020204030204" pitchFamily="34" charset="0"/>
              </a:rPr>
              <a:t>2023/9/27</a:t>
            </a:fld>
            <a:endParaRPr lang="zh-CN" altLang="en-US" sz="675">
              <a:solidFill>
                <a:srgbClr val="898989"/>
              </a:solidFill>
              <a:latin typeface="Calibri" panose="020F0502020204030204" pitchFamily="34" charset="0"/>
            </a:endParaRPr>
          </a:p>
        </p:txBody>
      </p:sp>
      <p:sp>
        <p:nvSpPr>
          <p:cNvPr id="1048599" name="页脚占位符 1048598"/>
          <p:cNvSpPr>
            <a:spLocks noGrp="1"/>
          </p:cNvSpPr>
          <p:nvPr>
            <p:ph type="ftr" sz="quarter" idx="3"/>
          </p:nvPr>
        </p:nvSpPr>
        <p:spPr>
          <a:xfrm>
            <a:off x="2265403" y="4754562"/>
            <a:ext cx="2308146" cy="273050"/>
          </a:xfrm>
          <a:prstGeom prst="rect">
            <a:avLst/>
          </a:prstGeom>
          <a:noFill/>
          <a:ln>
            <a:noFill/>
          </a:ln>
        </p:spPr>
        <p:txBody>
          <a:bodyPr vert="horz" lIns="96420" tIns="48210" rIns="96420" bIns="48210" anchor="ctr"/>
          <a:lstStyle>
            <a:lvl1pPr marL="0" indent="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1pPr>
            <a:lvl2pPr marL="255270" indent="8636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2pPr>
            <a:lvl3pPr marL="510540" indent="173355"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3pPr>
            <a:lvl4pPr marL="767080" indent="25908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4pPr>
            <a:lvl5pPr marL="1022350" indent="34544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5pPr>
          </a:lstStyle>
          <a:p>
            <a:pPr lvl="0" algn="ctr"/>
            <a:endParaRPr lang="zh-CN" altLang="en-US" sz="675">
              <a:solidFill>
                <a:srgbClr val="898989"/>
              </a:solidFill>
              <a:latin typeface="Calibri" panose="020F0502020204030204" pitchFamily="34" charset="0"/>
            </a:endParaRPr>
          </a:p>
        </p:txBody>
      </p:sp>
      <p:sp>
        <p:nvSpPr>
          <p:cNvPr id="1048600" name="灯片编号占位符 1048599"/>
          <p:cNvSpPr>
            <a:spLocks noGrp="1"/>
          </p:cNvSpPr>
          <p:nvPr>
            <p:ph type="sldNum" sz="quarter" idx="4"/>
          </p:nvPr>
        </p:nvSpPr>
        <p:spPr>
          <a:xfrm>
            <a:off x="4830008" y="4754562"/>
            <a:ext cx="1538764" cy="273050"/>
          </a:xfrm>
          <a:prstGeom prst="rect">
            <a:avLst/>
          </a:prstGeom>
          <a:noFill/>
          <a:ln>
            <a:noFill/>
          </a:ln>
        </p:spPr>
        <p:txBody>
          <a:bodyPr vert="horz" lIns="96420" tIns="48210" rIns="96420" bIns="48210" anchor="ctr"/>
          <a:lstStyle>
            <a:lvl1pPr marL="0" indent="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1pPr>
            <a:lvl2pPr marL="255270" indent="8636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2pPr>
            <a:lvl3pPr marL="510540" indent="173355"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3pPr>
            <a:lvl4pPr marL="767080" indent="25908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4pPr>
            <a:lvl5pPr marL="1022350" indent="34544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5pPr>
          </a:lstStyle>
          <a:p>
            <a:pPr lvl="0" algn="r"/>
            <a:fld id="{566ABCEB-ACFC-4714-9973-3DA970169C29}" type="slidenum">
              <a:rPr lang="zh-CN" altLang="en-US" sz="675">
                <a:solidFill>
                  <a:srgbClr val="898989"/>
                </a:solidFill>
                <a:latin typeface="Calibri" panose="020F0502020204030204" pitchFamily="34" charset="0"/>
              </a:rPr>
              <a:t>‹#›</a:t>
            </a:fld>
            <a:endParaRPr lang="zh-CN" altLang="en-US" sz="675">
              <a:solidFill>
                <a:srgbClr val="898989"/>
              </a:solidFill>
              <a:latin typeface="Calibri" panose="020F0502020204030204" pitchFamily="34" charset="0"/>
            </a:endParaRPr>
          </a:p>
        </p:txBody>
      </p:sp>
    </p:spTree>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hf sldNum="0" ftr="0" dt="0"/>
  <p:txStyles>
    <p:titleStyle>
      <a:lvl1pPr algn="l" defTabSz="510540" rtl="0" eaLnBrk="0" fontAlgn="base" hangingPunct="0">
        <a:lnSpc>
          <a:spcPct val="90000"/>
        </a:lnSpc>
        <a:spcBef>
          <a:spcPct val="0"/>
        </a:spcBef>
        <a:spcAft>
          <a:spcPct val="0"/>
        </a:spcAft>
        <a:defRPr sz="2395" kern="1200">
          <a:solidFill>
            <a:schemeClr val="tx1"/>
          </a:solidFill>
          <a:latin typeface="+mj-lt"/>
          <a:ea typeface="+mj-ea"/>
          <a:cs typeface="+mj-cs"/>
        </a:defRPr>
      </a:lvl1pPr>
      <a:lvl2pPr algn="l" defTabSz="510540" rtl="0" eaLnBrk="0" fontAlgn="base" hangingPunct="0">
        <a:lnSpc>
          <a:spcPct val="90000"/>
        </a:lnSpc>
        <a:spcBef>
          <a:spcPct val="0"/>
        </a:spcBef>
        <a:spcAft>
          <a:spcPct val="0"/>
        </a:spcAft>
        <a:defRPr sz="2395">
          <a:solidFill>
            <a:schemeClr val="tx1"/>
          </a:solidFill>
          <a:latin typeface="Calibri Light" panose="020F0302020204030204" pitchFamily="34" charset="0"/>
          <a:ea typeface="宋体" panose="02010600030101010101" pitchFamily="2" charset="-122"/>
        </a:defRPr>
      </a:lvl2pPr>
      <a:lvl3pPr algn="l" defTabSz="510540" rtl="0" eaLnBrk="0" fontAlgn="base" hangingPunct="0">
        <a:lnSpc>
          <a:spcPct val="90000"/>
        </a:lnSpc>
        <a:spcBef>
          <a:spcPct val="0"/>
        </a:spcBef>
        <a:spcAft>
          <a:spcPct val="0"/>
        </a:spcAft>
        <a:defRPr sz="2395">
          <a:solidFill>
            <a:schemeClr val="tx1"/>
          </a:solidFill>
          <a:latin typeface="Calibri Light" panose="020F0302020204030204" pitchFamily="34" charset="0"/>
          <a:ea typeface="宋体" panose="02010600030101010101" pitchFamily="2" charset="-122"/>
        </a:defRPr>
      </a:lvl3pPr>
      <a:lvl4pPr algn="l" defTabSz="510540" rtl="0" eaLnBrk="0" fontAlgn="base" hangingPunct="0">
        <a:lnSpc>
          <a:spcPct val="90000"/>
        </a:lnSpc>
        <a:spcBef>
          <a:spcPct val="0"/>
        </a:spcBef>
        <a:spcAft>
          <a:spcPct val="0"/>
        </a:spcAft>
        <a:defRPr sz="2395">
          <a:solidFill>
            <a:schemeClr val="tx1"/>
          </a:solidFill>
          <a:latin typeface="Calibri Light" panose="020F0302020204030204" pitchFamily="34" charset="0"/>
          <a:ea typeface="宋体" panose="02010600030101010101" pitchFamily="2" charset="-122"/>
        </a:defRPr>
      </a:lvl4pPr>
      <a:lvl5pPr algn="l" defTabSz="510540" rtl="0" eaLnBrk="0" fontAlgn="base" hangingPunct="0">
        <a:lnSpc>
          <a:spcPct val="90000"/>
        </a:lnSpc>
        <a:spcBef>
          <a:spcPct val="0"/>
        </a:spcBef>
        <a:spcAft>
          <a:spcPct val="0"/>
        </a:spcAft>
        <a:defRPr sz="2395">
          <a:solidFill>
            <a:schemeClr val="tx1"/>
          </a:solidFill>
          <a:latin typeface="Calibri Light" panose="020F0302020204030204" pitchFamily="34" charset="0"/>
          <a:ea typeface="宋体" panose="02010600030101010101" pitchFamily="2" charset="-122"/>
        </a:defRPr>
      </a:lvl5pPr>
      <a:lvl6pPr marL="341630" algn="l" defTabSz="510540" rtl="0" fontAlgn="base">
        <a:lnSpc>
          <a:spcPct val="90000"/>
        </a:lnSpc>
        <a:spcBef>
          <a:spcPct val="0"/>
        </a:spcBef>
        <a:spcAft>
          <a:spcPct val="0"/>
        </a:spcAft>
        <a:defRPr sz="2395">
          <a:solidFill>
            <a:schemeClr val="tx1"/>
          </a:solidFill>
          <a:latin typeface="Calibri Light" panose="020F0302020204030204" pitchFamily="34" charset="0"/>
          <a:ea typeface="宋体" panose="02010600030101010101" pitchFamily="2" charset="-122"/>
        </a:defRPr>
      </a:lvl6pPr>
      <a:lvl7pPr marL="683895" algn="l" defTabSz="510540" rtl="0" fontAlgn="base">
        <a:lnSpc>
          <a:spcPct val="90000"/>
        </a:lnSpc>
        <a:spcBef>
          <a:spcPct val="0"/>
        </a:spcBef>
        <a:spcAft>
          <a:spcPct val="0"/>
        </a:spcAft>
        <a:defRPr sz="2395">
          <a:solidFill>
            <a:schemeClr val="tx1"/>
          </a:solidFill>
          <a:latin typeface="Calibri Light" panose="020F0302020204030204" pitchFamily="34" charset="0"/>
          <a:ea typeface="宋体" panose="02010600030101010101" pitchFamily="2" charset="-122"/>
        </a:defRPr>
      </a:lvl7pPr>
      <a:lvl8pPr marL="1025525" algn="l" defTabSz="510540" rtl="0" fontAlgn="base">
        <a:lnSpc>
          <a:spcPct val="90000"/>
        </a:lnSpc>
        <a:spcBef>
          <a:spcPct val="0"/>
        </a:spcBef>
        <a:spcAft>
          <a:spcPct val="0"/>
        </a:spcAft>
        <a:defRPr sz="2395">
          <a:solidFill>
            <a:schemeClr val="tx1"/>
          </a:solidFill>
          <a:latin typeface="Calibri Light" panose="020F0302020204030204" pitchFamily="34" charset="0"/>
          <a:ea typeface="宋体" panose="02010600030101010101" pitchFamily="2" charset="-122"/>
        </a:defRPr>
      </a:lvl8pPr>
      <a:lvl9pPr marL="1367790" algn="l" defTabSz="510540" rtl="0" fontAlgn="base">
        <a:lnSpc>
          <a:spcPct val="90000"/>
        </a:lnSpc>
        <a:spcBef>
          <a:spcPct val="0"/>
        </a:spcBef>
        <a:spcAft>
          <a:spcPct val="0"/>
        </a:spcAft>
        <a:defRPr sz="2395">
          <a:solidFill>
            <a:schemeClr val="tx1"/>
          </a:solidFill>
          <a:latin typeface="Calibri Light" panose="020F0302020204030204" pitchFamily="34" charset="0"/>
          <a:ea typeface="宋体" panose="02010600030101010101" pitchFamily="2" charset="-122"/>
        </a:defRPr>
      </a:lvl9pPr>
    </p:titleStyle>
    <p:bodyStyle>
      <a:lvl1pPr marL="127000" indent="-127000" algn="l" defTabSz="510540" rtl="0" eaLnBrk="0" fontAlgn="base" hangingPunct="0">
        <a:lnSpc>
          <a:spcPct val="90000"/>
        </a:lnSpc>
        <a:spcBef>
          <a:spcPts val="560"/>
        </a:spcBef>
        <a:spcAft>
          <a:spcPct val="0"/>
        </a:spcAft>
        <a:buFont typeface="Arial" panose="020B0604020202020204" pitchFamily="34" charset="0"/>
        <a:buChar char="•"/>
        <a:defRPr sz="1570" kern="1200">
          <a:solidFill>
            <a:schemeClr val="tx1"/>
          </a:solidFill>
          <a:latin typeface="+mn-lt"/>
          <a:ea typeface="+mn-ea"/>
          <a:cs typeface="+mn-cs"/>
        </a:defRPr>
      </a:lvl1pPr>
      <a:lvl2pPr marL="383540" indent="-127000" algn="l" defTabSz="510540" rtl="0" eaLnBrk="0" fontAlgn="base" hangingPunct="0">
        <a:lnSpc>
          <a:spcPct val="90000"/>
        </a:lnSpc>
        <a:spcBef>
          <a:spcPts val="280"/>
        </a:spcBef>
        <a:spcAft>
          <a:spcPct val="0"/>
        </a:spcAft>
        <a:buFont typeface="Arial" panose="020B0604020202020204" pitchFamily="34" charset="0"/>
        <a:buChar char="•"/>
        <a:defRPr sz="1270" kern="1200">
          <a:solidFill>
            <a:schemeClr val="tx1"/>
          </a:solidFill>
          <a:latin typeface="+mn-lt"/>
          <a:ea typeface="+mn-ea"/>
          <a:cs typeface="+mn-cs"/>
        </a:defRPr>
      </a:lvl2pPr>
      <a:lvl3pPr marL="638810" indent="-127000" algn="l" defTabSz="510540" rtl="0" eaLnBrk="0" fontAlgn="base" hangingPunct="0">
        <a:lnSpc>
          <a:spcPct val="90000"/>
        </a:lnSpc>
        <a:spcBef>
          <a:spcPts val="280"/>
        </a:spcBef>
        <a:spcAft>
          <a:spcPct val="0"/>
        </a:spcAft>
        <a:buFont typeface="Arial" panose="020B0604020202020204" pitchFamily="34" charset="0"/>
        <a:buChar char="•"/>
        <a:defRPr sz="1045" kern="1200">
          <a:solidFill>
            <a:schemeClr val="tx1"/>
          </a:solidFill>
          <a:latin typeface="+mn-lt"/>
          <a:ea typeface="+mn-ea"/>
          <a:cs typeface="+mn-cs"/>
        </a:defRPr>
      </a:lvl3pPr>
      <a:lvl4pPr marL="894080" indent="-127000" algn="l" defTabSz="510540" rtl="0" eaLnBrk="0" fontAlgn="base" hangingPunct="0">
        <a:lnSpc>
          <a:spcPct val="90000"/>
        </a:lnSpc>
        <a:spcBef>
          <a:spcPts val="280"/>
        </a:spcBef>
        <a:spcAft>
          <a:spcPct val="0"/>
        </a:spcAft>
        <a:buFont typeface="Arial" panose="020B0604020202020204" pitchFamily="34" charset="0"/>
        <a:buChar char="•"/>
        <a:defRPr sz="970" kern="1200">
          <a:solidFill>
            <a:schemeClr val="tx1"/>
          </a:solidFill>
          <a:latin typeface="+mn-lt"/>
          <a:ea typeface="+mn-ea"/>
          <a:cs typeface="+mn-cs"/>
        </a:defRPr>
      </a:lvl4pPr>
      <a:lvl5pPr marL="1150620" indent="-127000" algn="l" defTabSz="510540" rtl="0" eaLnBrk="0" fontAlgn="base" hangingPunct="0">
        <a:lnSpc>
          <a:spcPct val="90000"/>
        </a:lnSpc>
        <a:spcBef>
          <a:spcPts val="280"/>
        </a:spcBef>
        <a:spcAft>
          <a:spcPct val="0"/>
        </a:spcAft>
        <a:buFont typeface="Arial" panose="020B0604020202020204" pitchFamily="34" charset="0"/>
        <a:buChar char="•"/>
        <a:defRPr sz="970" kern="1200">
          <a:solidFill>
            <a:schemeClr val="tx1"/>
          </a:solidFill>
          <a:latin typeface="+mn-lt"/>
          <a:ea typeface="+mn-ea"/>
          <a:cs typeface="+mn-cs"/>
        </a:defRPr>
      </a:lvl5pPr>
      <a:lvl6pPr marL="1406525" indent="-127635" algn="l" defTabSz="511175" rtl="0" eaLnBrk="1" latinLnBrk="0" hangingPunct="1">
        <a:lnSpc>
          <a:spcPct val="90000"/>
        </a:lnSpc>
        <a:spcBef>
          <a:spcPts val="280"/>
        </a:spcBef>
        <a:buFont typeface="Arial" panose="020B0604020202020204" pitchFamily="34" charset="0"/>
        <a:buChar char="•"/>
        <a:defRPr sz="1005" kern="1200">
          <a:solidFill>
            <a:schemeClr val="tx1"/>
          </a:solidFill>
          <a:latin typeface="+mn-lt"/>
          <a:ea typeface="+mn-ea"/>
          <a:cs typeface="+mn-cs"/>
        </a:defRPr>
      </a:lvl6pPr>
      <a:lvl7pPr marL="1661795" indent="-127635" algn="l" defTabSz="511175" rtl="0" eaLnBrk="1" latinLnBrk="0" hangingPunct="1">
        <a:lnSpc>
          <a:spcPct val="90000"/>
        </a:lnSpc>
        <a:spcBef>
          <a:spcPts val="280"/>
        </a:spcBef>
        <a:buFont typeface="Arial" panose="020B0604020202020204" pitchFamily="34" charset="0"/>
        <a:buChar char="•"/>
        <a:defRPr sz="1005" kern="1200">
          <a:solidFill>
            <a:schemeClr val="tx1"/>
          </a:solidFill>
          <a:latin typeface="+mn-lt"/>
          <a:ea typeface="+mn-ea"/>
          <a:cs typeface="+mn-cs"/>
        </a:defRPr>
      </a:lvl7pPr>
      <a:lvl8pPr marL="1917700" indent="-127635" algn="l" defTabSz="511175" rtl="0" eaLnBrk="1" latinLnBrk="0" hangingPunct="1">
        <a:lnSpc>
          <a:spcPct val="90000"/>
        </a:lnSpc>
        <a:spcBef>
          <a:spcPts val="280"/>
        </a:spcBef>
        <a:buFont typeface="Arial" panose="020B0604020202020204" pitchFamily="34" charset="0"/>
        <a:buChar char="•"/>
        <a:defRPr sz="1005" kern="1200">
          <a:solidFill>
            <a:schemeClr val="tx1"/>
          </a:solidFill>
          <a:latin typeface="+mn-lt"/>
          <a:ea typeface="+mn-ea"/>
          <a:cs typeface="+mn-cs"/>
        </a:defRPr>
      </a:lvl8pPr>
      <a:lvl9pPr marL="2172970" indent="-127635" algn="l" defTabSz="511175" rtl="0" eaLnBrk="1" latinLnBrk="0" hangingPunct="1">
        <a:lnSpc>
          <a:spcPct val="90000"/>
        </a:lnSpc>
        <a:spcBef>
          <a:spcPts val="280"/>
        </a:spcBef>
        <a:buFont typeface="Arial" panose="020B0604020202020204" pitchFamily="34" charset="0"/>
        <a:buChar char="•"/>
        <a:defRPr sz="1005" kern="1200">
          <a:solidFill>
            <a:schemeClr val="tx1"/>
          </a:solidFill>
          <a:latin typeface="+mn-lt"/>
          <a:ea typeface="+mn-ea"/>
          <a:cs typeface="+mn-cs"/>
        </a:defRPr>
      </a:lvl9pPr>
    </p:bodyStyle>
    <p:otherStyle>
      <a:defPPr>
        <a:defRPr lang="zh-CN"/>
      </a:defPPr>
      <a:lvl1pPr marL="0" algn="l" defTabSz="511175" rtl="0" eaLnBrk="1" latinLnBrk="0" hangingPunct="1">
        <a:defRPr sz="1005" kern="1200">
          <a:solidFill>
            <a:schemeClr val="tx1"/>
          </a:solidFill>
          <a:latin typeface="+mn-lt"/>
          <a:ea typeface="+mn-ea"/>
          <a:cs typeface="+mn-cs"/>
        </a:defRPr>
      </a:lvl1pPr>
      <a:lvl2pPr marL="255905" algn="l" defTabSz="511175" rtl="0" eaLnBrk="1" latinLnBrk="0" hangingPunct="1">
        <a:defRPr sz="1005" kern="1200">
          <a:solidFill>
            <a:schemeClr val="tx1"/>
          </a:solidFill>
          <a:latin typeface="+mn-lt"/>
          <a:ea typeface="+mn-ea"/>
          <a:cs typeface="+mn-cs"/>
        </a:defRPr>
      </a:lvl2pPr>
      <a:lvl3pPr marL="511175" algn="l" defTabSz="511175" rtl="0" eaLnBrk="1" latinLnBrk="0" hangingPunct="1">
        <a:defRPr sz="1005" kern="1200">
          <a:solidFill>
            <a:schemeClr val="tx1"/>
          </a:solidFill>
          <a:latin typeface="+mn-lt"/>
          <a:ea typeface="+mn-ea"/>
          <a:cs typeface="+mn-cs"/>
        </a:defRPr>
      </a:lvl3pPr>
      <a:lvl4pPr marL="767080" algn="l" defTabSz="511175" rtl="0" eaLnBrk="1" latinLnBrk="0" hangingPunct="1">
        <a:defRPr sz="1005" kern="1200">
          <a:solidFill>
            <a:schemeClr val="tx1"/>
          </a:solidFill>
          <a:latin typeface="+mn-lt"/>
          <a:ea typeface="+mn-ea"/>
          <a:cs typeface="+mn-cs"/>
        </a:defRPr>
      </a:lvl4pPr>
      <a:lvl5pPr marL="1022985" algn="l" defTabSz="511175" rtl="0" eaLnBrk="1" latinLnBrk="0" hangingPunct="1">
        <a:defRPr sz="1005" kern="1200">
          <a:solidFill>
            <a:schemeClr val="tx1"/>
          </a:solidFill>
          <a:latin typeface="+mn-lt"/>
          <a:ea typeface="+mn-ea"/>
          <a:cs typeface="+mn-cs"/>
        </a:defRPr>
      </a:lvl5pPr>
      <a:lvl6pPr marL="1278255" algn="l" defTabSz="511175" rtl="0" eaLnBrk="1" latinLnBrk="0" hangingPunct="1">
        <a:defRPr sz="1005" kern="1200">
          <a:solidFill>
            <a:schemeClr val="tx1"/>
          </a:solidFill>
          <a:latin typeface="+mn-lt"/>
          <a:ea typeface="+mn-ea"/>
          <a:cs typeface="+mn-cs"/>
        </a:defRPr>
      </a:lvl6pPr>
      <a:lvl7pPr marL="1534160" algn="l" defTabSz="511175" rtl="0" eaLnBrk="1" latinLnBrk="0" hangingPunct="1">
        <a:defRPr sz="1005" kern="1200">
          <a:solidFill>
            <a:schemeClr val="tx1"/>
          </a:solidFill>
          <a:latin typeface="+mn-lt"/>
          <a:ea typeface="+mn-ea"/>
          <a:cs typeface="+mn-cs"/>
        </a:defRPr>
      </a:lvl7pPr>
      <a:lvl8pPr marL="1790065" algn="l" defTabSz="511175" rtl="0" eaLnBrk="1" latinLnBrk="0" hangingPunct="1">
        <a:defRPr sz="1005" kern="1200">
          <a:solidFill>
            <a:schemeClr val="tx1"/>
          </a:solidFill>
          <a:latin typeface="+mn-lt"/>
          <a:ea typeface="+mn-ea"/>
          <a:cs typeface="+mn-cs"/>
        </a:defRPr>
      </a:lvl8pPr>
      <a:lvl9pPr marL="2045335" algn="l" defTabSz="511175" rtl="0" eaLnBrk="1" latinLnBrk="0" hangingPunct="1">
        <a:defRPr sz="1005"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Lst>
  <p:hf sldNum="0" ftr="0" dt="0"/>
  <p:txStyles>
    <p:titleStyle>
      <a:lvl1pPr algn="ctr" rtl="0" eaLnBrk="0" fontAlgn="base" hangingPunct="0">
        <a:spcBef>
          <a:spcPct val="0"/>
        </a:spcBef>
        <a:spcAft>
          <a:spcPct val="0"/>
        </a:spcAft>
        <a:defRPr sz="2395" kern="1200">
          <a:solidFill>
            <a:schemeClr val="tx1"/>
          </a:solidFill>
          <a:latin typeface="+mj-lt"/>
          <a:ea typeface="+mj-ea"/>
          <a:cs typeface="+mj-cs"/>
        </a:defRPr>
      </a:lvl1pPr>
      <a:lvl2pPr algn="ctr" rtl="0" eaLnBrk="0" fontAlgn="base" hangingPunct="0">
        <a:spcBef>
          <a:spcPct val="0"/>
        </a:spcBef>
        <a:spcAft>
          <a:spcPct val="0"/>
        </a:spcAft>
        <a:defRPr sz="2395">
          <a:solidFill>
            <a:schemeClr val="tx1"/>
          </a:solidFill>
          <a:latin typeface="Calibri" panose="020F0502020204030204" pitchFamily="34" charset="0"/>
          <a:ea typeface="宋体" panose="02010600030101010101" pitchFamily="2" charset="-122"/>
        </a:defRPr>
      </a:lvl2pPr>
      <a:lvl3pPr algn="ctr" rtl="0" eaLnBrk="0" fontAlgn="base" hangingPunct="0">
        <a:spcBef>
          <a:spcPct val="0"/>
        </a:spcBef>
        <a:spcAft>
          <a:spcPct val="0"/>
        </a:spcAft>
        <a:defRPr sz="2395">
          <a:solidFill>
            <a:schemeClr val="tx1"/>
          </a:solidFill>
          <a:latin typeface="Calibri" panose="020F0502020204030204" pitchFamily="34" charset="0"/>
          <a:ea typeface="宋体" panose="02010600030101010101" pitchFamily="2" charset="-122"/>
        </a:defRPr>
      </a:lvl3pPr>
      <a:lvl4pPr algn="ctr" rtl="0" eaLnBrk="0" fontAlgn="base" hangingPunct="0">
        <a:spcBef>
          <a:spcPct val="0"/>
        </a:spcBef>
        <a:spcAft>
          <a:spcPct val="0"/>
        </a:spcAft>
        <a:defRPr sz="2395">
          <a:solidFill>
            <a:schemeClr val="tx1"/>
          </a:solidFill>
          <a:latin typeface="Calibri" panose="020F0502020204030204" pitchFamily="34" charset="0"/>
          <a:ea typeface="宋体" panose="02010600030101010101" pitchFamily="2" charset="-122"/>
        </a:defRPr>
      </a:lvl4pPr>
      <a:lvl5pPr algn="ctr" rtl="0" eaLnBrk="0" fontAlgn="base" hangingPunct="0">
        <a:spcBef>
          <a:spcPct val="0"/>
        </a:spcBef>
        <a:spcAft>
          <a:spcPct val="0"/>
        </a:spcAft>
        <a:defRPr sz="2395">
          <a:solidFill>
            <a:schemeClr val="tx1"/>
          </a:solidFill>
          <a:latin typeface="Calibri" panose="020F0502020204030204" pitchFamily="34" charset="0"/>
          <a:ea typeface="宋体" panose="02010600030101010101" pitchFamily="2" charset="-122"/>
        </a:defRPr>
      </a:lvl5pPr>
      <a:lvl6pPr marL="255905" algn="ctr" rtl="0" fontAlgn="base">
        <a:spcBef>
          <a:spcPct val="0"/>
        </a:spcBef>
        <a:spcAft>
          <a:spcPct val="0"/>
        </a:spcAft>
        <a:defRPr sz="2460">
          <a:solidFill>
            <a:schemeClr val="tx1"/>
          </a:solidFill>
          <a:latin typeface="Calibri" panose="020F0502020204030204" pitchFamily="34" charset="0"/>
          <a:ea typeface="宋体" panose="02010600030101010101" pitchFamily="2" charset="-122"/>
        </a:defRPr>
      </a:lvl6pPr>
      <a:lvl7pPr marL="511175" algn="ctr" rtl="0" fontAlgn="base">
        <a:spcBef>
          <a:spcPct val="0"/>
        </a:spcBef>
        <a:spcAft>
          <a:spcPct val="0"/>
        </a:spcAft>
        <a:defRPr sz="2460">
          <a:solidFill>
            <a:schemeClr val="tx1"/>
          </a:solidFill>
          <a:latin typeface="Calibri" panose="020F0502020204030204" pitchFamily="34" charset="0"/>
          <a:ea typeface="宋体" panose="02010600030101010101" pitchFamily="2" charset="-122"/>
        </a:defRPr>
      </a:lvl7pPr>
      <a:lvl8pPr marL="767080" algn="ctr" rtl="0" fontAlgn="base">
        <a:spcBef>
          <a:spcPct val="0"/>
        </a:spcBef>
        <a:spcAft>
          <a:spcPct val="0"/>
        </a:spcAft>
        <a:defRPr sz="2460">
          <a:solidFill>
            <a:schemeClr val="tx1"/>
          </a:solidFill>
          <a:latin typeface="Calibri" panose="020F0502020204030204" pitchFamily="34" charset="0"/>
          <a:ea typeface="宋体" panose="02010600030101010101" pitchFamily="2" charset="-122"/>
        </a:defRPr>
      </a:lvl8pPr>
      <a:lvl9pPr marL="1022985" algn="ctr" rtl="0" fontAlgn="base">
        <a:spcBef>
          <a:spcPct val="0"/>
        </a:spcBef>
        <a:spcAft>
          <a:spcPct val="0"/>
        </a:spcAft>
        <a:defRPr sz="2460">
          <a:solidFill>
            <a:schemeClr val="tx1"/>
          </a:solidFill>
          <a:latin typeface="Calibri" panose="020F0502020204030204" pitchFamily="34" charset="0"/>
          <a:ea typeface="宋体" panose="02010600030101010101" pitchFamily="2" charset="-122"/>
        </a:defRPr>
      </a:lvl9pPr>
    </p:titleStyle>
    <p:bodyStyle>
      <a:lvl1pPr marL="191135" indent="-191135" algn="l" rtl="0" eaLnBrk="0" fontAlgn="base" hangingPunct="0">
        <a:spcBef>
          <a:spcPct val="20000"/>
        </a:spcBef>
        <a:spcAft>
          <a:spcPct val="0"/>
        </a:spcAft>
        <a:buFont typeface="Arial" panose="020B0604020202020204" pitchFamily="34" charset="0"/>
        <a:buChar char="•"/>
        <a:defRPr sz="1720" kern="1200">
          <a:solidFill>
            <a:schemeClr val="tx1"/>
          </a:solidFill>
          <a:latin typeface="+mn-lt"/>
          <a:ea typeface="+mn-ea"/>
          <a:cs typeface="+mn-cs"/>
        </a:defRPr>
      </a:lvl1pPr>
      <a:lvl2pPr marL="415290" indent="-159385" algn="l" rtl="0" eaLnBrk="0" fontAlgn="base" hangingPunct="0">
        <a:spcBef>
          <a:spcPct val="20000"/>
        </a:spcBef>
        <a:spcAft>
          <a:spcPct val="0"/>
        </a:spcAft>
        <a:buFont typeface="Arial" panose="020B0604020202020204" pitchFamily="34" charset="0"/>
        <a:buChar char="–"/>
        <a:defRPr sz="1495" kern="1200">
          <a:solidFill>
            <a:schemeClr val="tx1"/>
          </a:solidFill>
          <a:latin typeface="+mn-lt"/>
          <a:ea typeface="+mn-ea"/>
          <a:cs typeface="+mn-cs"/>
        </a:defRPr>
      </a:lvl2pPr>
      <a:lvl3pPr marL="638810" indent="-127000" algn="l" rtl="0" eaLnBrk="0" fontAlgn="base" hangingPunct="0">
        <a:spcBef>
          <a:spcPct val="20000"/>
        </a:spcBef>
        <a:spcAft>
          <a:spcPct val="0"/>
        </a:spcAft>
        <a:buFont typeface="Arial" panose="020B0604020202020204" pitchFamily="34" charset="0"/>
        <a:buChar char="•"/>
        <a:defRPr sz="1270" kern="1200">
          <a:solidFill>
            <a:schemeClr val="tx1"/>
          </a:solidFill>
          <a:latin typeface="+mn-lt"/>
          <a:ea typeface="+mn-ea"/>
          <a:cs typeface="+mn-cs"/>
        </a:defRPr>
      </a:lvl3pPr>
      <a:lvl4pPr marL="894080" indent="-127000" algn="l" rtl="0" eaLnBrk="0" fontAlgn="base" hangingPunct="0">
        <a:spcBef>
          <a:spcPct val="20000"/>
        </a:spcBef>
        <a:spcAft>
          <a:spcPct val="0"/>
        </a:spcAft>
        <a:buFont typeface="Arial" panose="020B0604020202020204" pitchFamily="34" charset="0"/>
        <a:buChar char="–"/>
        <a:defRPr sz="1045" kern="1200">
          <a:solidFill>
            <a:schemeClr val="tx1"/>
          </a:solidFill>
          <a:latin typeface="+mn-lt"/>
          <a:ea typeface="+mn-ea"/>
          <a:cs typeface="+mn-cs"/>
        </a:defRPr>
      </a:lvl4pPr>
      <a:lvl5pPr marL="1150620" indent="-127000" algn="l" rtl="0" eaLnBrk="0" fontAlgn="base" hangingPunct="0">
        <a:spcBef>
          <a:spcPct val="20000"/>
        </a:spcBef>
        <a:spcAft>
          <a:spcPct val="0"/>
        </a:spcAft>
        <a:buFont typeface="Arial" panose="020B0604020202020204" pitchFamily="34" charset="0"/>
        <a:buChar char="»"/>
        <a:defRPr sz="1045" kern="1200">
          <a:solidFill>
            <a:schemeClr val="tx1"/>
          </a:solidFill>
          <a:latin typeface="+mn-lt"/>
          <a:ea typeface="+mn-ea"/>
          <a:cs typeface="+mn-cs"/>
        </a:defRPr>
      </a:lvl5pPr>
      <a:lvl6pPr marL="1406525" indent="-127635" algn="l" defTabSz="511175" rtl="0" eaLnBrk="1" latinLnBrk="0" hangingPunct="1">
        <a:spcBef>
          <a:spcPct val="20000"/>
        </a:spcBef>
        <a:buFont typeface="Arial" panose="020B0604020202020204" pitchFamily="34" charset="0"/>
        <a:buChar char="•"/>
        <a:defRPr sz="1120" kern="1200">
          <a:solidFill>
            <a:schemeClr val="tx1"/>
          </a:solidFill>
          <a:latin typeface="+mn-lt"/>
          <a:ea typeface="+mn-ea"/>
          <a:cs typeface="+mn-cs"/>
        </a:defRPr>
      </a:lvl6pPr>
      <a:lvl7pPr marL="1661795" indent="-127635" algn="l" defTabSz="511175" rtl="0" eaLnBrk="1" latinLnBrk="0" hangingPunct="1">
        <a:spcBef>
          <a:spcPct val="20000"/>
        </a:spcBef>
        <a:buFont typeface="Arial" panose="020B0604020202020204" pitchFamily="34" charset="0"/>
        <a:buChar char="•"/>
        <a:defRPr sz="1120" kern="1200">
          <a:solidFill>
            <a:schemeClr val="tx1"/>
          </a:solidFill>
          <a:latin typeface="+mn-lt"/>
          <a:ea typeface="+mn-ea"/>
          <a:cs typeface="+mn-cs"/>
        </a:defRPr>
      </a:lvl7pPr>
      <a:lvl8pPr marL="1917700" indent="-127635" algn="l" defTabSz="511175" rtl="0" eaLnBrk="1" latinLnBrk="0" hangingPunct="1">
        <a:spcBef>
          <a:spcPct val="20000"/>
        </a:spcBef>
        <a:buFont typeface="Arial" panose="020B0604020202020204" pitchFamily="34" charset="0"/>
        <a:buChar char="•"/>
        <a:defRPr sz="1120" kern="1200">
          <a:solidFill>
            <a:schemeClr val="tx1"/>
          </a:solidFill>
          <a:latin typeface="+mn-lt"/>
          <a:ea typeface="+mn-ea"/>
          <a:cs typeface="+mn-cs"/>
        </a:defRPr>
      </a:lvl8pPr>
      <a:lvl9pPr marL="2173605" indent="-127635" algn="l" defTabSz="511175" rtl="0" eaLnBrk="1" latinLnBrk="0" hangingPunct="1">
        <a:spcBef>
          <a:spcPct val="20000"/>
        </a:spcBef>
        <a:buFont typeface="Arial" panose="020B0604020202020204" pitchFamily="34" charset="0"/>
        <a:buChar char="•"/>
        <a:defRPr sz="1120" kern="1200">
          <a:solidFill>
            <a:schemeClr val="tx1"/>
          </a:solidFill>
          <a:latin typeface="+mn-lt"/>
          <a:ea typeface="+mn-ea"/>
          <a:cs typeface="+mn-cs"/>
        </a:defRPr>
      </a:lvl9pPr>
    </p:bodyStyle>
    <p:otherStyle>
      <a:defPPr>
        <a:defRPr lang="zh-CN"/>
      </a:defPPr>
      <a:lvl1pPr marL="0" algn="l" defTabSz="511175" rtl="0" eaLnBrk="1" latinLnBrk="0" hangingPunct="1">
        <a:defRPr sz="1005" kern="1200">
          <a:solidFill>
            <a:schemeClr val="tx1"/>
          </a:solidFill>
          <a:latin typeface="+mn-lt"/>
          <a:ea typeface="+mn-ea"/>
          <a:cs typeface="+mn-cs"/>
        </a:defRPr>
      </a:lvl1pPr>
      <a:lvl2pPr marL="255905" algn="l" defTabSz="511175" rtl="0" eaLnBrk="1" latinLnBrk="0" hangingPunct="1">
        <a:defRPr sz="1005" kern="1200">
          <a:solidFill>
            <a:schemeClr val="tx1"/>
          </a:solidFill>
          <a:latin typeface="+mn-lt"/>
          <a:ea typeface="+mn-ea"/>
          <a:cs typeface="+mn-cs"/>
        </a:defRPr>
      </a:lvl2pPr>
      <a:lvl3pPr marL="511175" algn="l" defTabSz="511175" rtl="0" eaLnBrk="1" latinLnBrk="0" hangingPunct="1">
        <a:defRPr sz="1005" kern="1200">
          <a:solidFill>
            <a:schemeClr val="tx1"/>
          </a:solidFill>
          <a:latin typeface="+mn-lt"/>
          <a:ea typeface="+mn-ea"/>
          <a:cs typeface="+mn-cs"/>
        </a:defRPr>
      </a:lvl3pPr>
      <a:lvl4pPr marL="767080" algn="l" defTabSz="511175" rtl="0" eaLnBrk="1" latinLnBrk="0" hangingPunct="1">
        <a:defRPr sz="1005" kern="1200">
          <a:solidFill>
            <a:schemeClr val="tx1"/>
          </a:solidFill>
          <a:latin typeface="+mn-lt"/>
          <a:ea typeface="+mn-ea"/>
          <a:cs typeface="+mn-cs"/>
        </a:defRPr>
      </a:lvl4pPr>
      <a:lvl5pPr marL="1022985" algn="l" defTabSz="511175" rtl="0" eaLnBrk="1" latinLnBrk="0" hangingPunct="1">
        <a:defRPr sz="1005" kern="1200">
          <a:solidFill>
            <a:schemeClr val="tx1"/>
          </a:solidFill>
          <a:latin typeface="+mn-lt"/>
          <a:ea typeface="+mn-ea"/>
          <a:cs typeface="+mn-cs"/>
        </a:defRPr>
      </a:lvl5pPr>
      <a:lvl6pPr marL="1278255" algn="l" defTabSz="511175" rtl="0" eaLnBrk="1" latinLnBrk="0" hangingPunct="1">
        <a:defRPr sz="1005" kern="1200">
          <a:solidFill>
            <a:schemeClr val="tx1"/>
          </a:solidFill>
          <a:latin typeface="+mn-lt"/>
          <a:ea typeface="+mn-ea"/>
          <a:cs typeface="+mn-cs"/>
        </a:defRPr>
      </a:lvl6pPr>
      <a:lvl7pPr marL="1534160" algn="l" defTabSz="511175" rtl="0" eaLnBrk="1" latinLnBrk="0" hangingPunct="1">
        <a:defRPr sz="1005" kern="1200">
          <a:solidFill>
            <a:schemeClr val="tx1"/>
          </a:solidFill>
          <a:latin typeface="+mn-lt"/>
          <a:ea typeface="+mn-ea"/>
          <a:cs typeface="+mn-cs"/>
        </a:defRPr>
      </a:lvl7pPr>
      <a:lvl8pPr marL="1790065" algn="l" defTabSz="511175" rtl="0" eaLnBrk="1" latinLnBrk="0" hangingPunct="1">
        <a:defRPr sz="1005" kern="1200">
          <a:solidFill>
            <a:schemeClr val="tx1"/>
          </a:solidFill>
          <a:latin typeface="+mn-lt"/>
          <a:ea typeface="+mn-ea"/>
          <a:cs typeface="+mn-cs"/>
        </a:defRPr>
      </a:lvl8pPr>
      <a:lvl9pPr marL="2045970" algn="l" defTabSz="511175" rtl="0" eaLnBrk="1" latinLnBrk="0" hangingPunct="1">
        <a:defRPr sz="1005"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Lst>
  <p:hf sldNum="0" ftr="0" dt="0"/>
  <p:txStyles>
    <p:titleStyle>
      <a:lvl1pPr algn="ctr" rtl="0" eaLnBrk="0" fontAlgn="base" hangingPunct="0">
        <a:spcBef>
          <a:spcPct val="0"/>
        </a:spcBef>
        <a:spcAft>
          <a:spcPct val="0"/>
        </a:spcAft>
        <a:defRPr sz="2395" kern="1200">
          <a:solidFill>
            <a:schemeClr val="tx1"/>
          </a:solidFill>
          <a:latin typeface="+mj-lt"/>
          <a:ea typeface="+mj-ea"/>
          <a:cs typeface="+mj-cs"/>
        </a:defRPr>
      </a:lvl1pPr>
      <a:lvl2pPr algn="ctr" rtl="0" eaLnBrk="0" fontAlgn="base" hangingPunct="0">
        <a:spcBef>
          <a:spcPct val="0"/>
        </a:spcBef>
        <a:spcAft>
          <a:spcPct val="0"/>
        </a:spcAft>
        <a:defRPr sz="2395">
          <a:solidFill>
            <a:schemeClr val="tx1"/>
          </a:solidFill>
          <a:latin typeface="Calibri" panose="020F0502020204030204" pitchFamily="34" charset="0"/>
          <a:ea typeface="宋体" panose="02010600030101010101" pitchFamily="2" charset="-122"/>
        </a:defRPr>
      </a:lvl2pPr>
      <a:lvl3pPr algn="ctr" rtl="0" eaLnBrk="0" fontAlgn="base" hangingPunct="0">
        <a:spcBef>
          <a:spcPct val="0"/>
        </a:spcBef>
        <a:spcAft>
          <a:spcPct val="0"/>
        </a:spcAft>
        <a:defRPr sz="2395">
          <a:solidFill>
            <a:schemeClr val="tx1"/>
          </a:solidFill>
          <a:latin typeface="Calibri" panose="020F0502020204030204" pitchFamily="34" charset="0"/>
          <a:ea typeface="宋体" panose="02010600030101010101" pitchFamily="2" charset="-122"/>
        </a:defRPr>
      </a:lvl3pPr>
      <a:lvl4pPr algn="ctr" rtl="0" eaLnBrk="0" fontAlgn="base" hangingPunct="0">
        <a:spcBef>
          <a:spcPct val="0"/>
        </a:spcBef>
        <a:spcAft>
          <a:spcPct val="0"/>
        </a:spcAft>
        <a:defRPr sz="2395">
          <a:solidFill>
            <a:schemeClr val="tx1"/>
          </a:solidFill>
          <a:latin typeface="Calibri" panose="020F0502020204030204" pitchFamily="34" charset="0"/>
          <a:ea typeface="宋体" panose="02010600030101010101" pitchFamily="2" charset="-122"/>
        </a:defRPr>
      </a:lvl4pPr>
      <a:lvl5pPr algn="ctr" rtl="0" eaLnBrk="0" fontAlgn="base" hangingPunct="0">
        <a:spcBef>
          <a:spcPct val="0"/>
        </a:spcBef>
        <a:spcAft>
          <a:spcPct val="0"/>
        </a:spcAft>
        <a:defRPr sz="2395">
          <a:solidFill>
            <a:schemeClr val="tx1"/>
          </a:solidFill>
          <a:latin typeface="Calibri" panose="020F0502020204030204" pitchFamily="34" charset="0"/>
          <a:ea typeface="宋体" panose="02010600030101010101" pitchFamily="2" charset="-122"/>
        </a:defRPr>
      </a:lvl5pPr>
      <a:lvl6pPr marL="341630" algn="ctr" rtl="0" fontAlgn="base">
        <a:spcBef>
          <a:spcPct val="0"/>
        </a:spcBef>
        <a:spcAft>
          <a:spcPct val="0"/>
        </a:spcAft>
        <a:defRPr sz="3290">
          <a:solidFill>
            <a:schemeClr val="tx1"/>
          </a:solidFill>
          <a:latin typeface="Calibri" panose="020F0502020204030204" pitchFamily="34" charset="0"/>
          <a:ea typeface="宋体" panose="02010600030101010101" pitchFamily="2" charset="-122"/>
        </a:defRPr>
      </a:lvl6pPr>
      <a:lvl7pPr marL="683895" algn="ctr" rtl="0" fontAlgn="base">
        <a:spcBef>
          <a:spcPct val="0"/>
        </a:spcBef>
        <a:spcAft>
          <a:spcPct val="0"/>
        </a:spcAft>
        <a:defRPr sz="3290">
          <a:solidFill>
            <a:schemeClr val="tx1"/>
          </a:solidFill>
          <a:latin typeface="Calibri" panose="020F0502020204030204" pitchFamily="34" charset="0"/>
          <a:ea typeface="宋体" panose="02010600030101010101" pitchFamily="2" charset="-122"/>
        </a:defRPr>
      </a:lvl7pPr>
      <a:lvl8pPr marL="1025525" algn="ctr" rtl="0" fontAlgn="base">
        <a:spcBef>
          <a:spcPct val="0"/>
        </a:spcBef>
        <a:spcAft>
          <a:spcPct val="0"/>
        </a:spcAft>
        <a:defRPr sz="3290">
          <a:solidFill>
            <a:schemeClr val="tx1"/>
          </a:solidFill>
          <a:latin typeface="Calibri" panose="020F0502020204030204" pitchFamily="34" charset="0"/>
          <a:ea typeface="宋体" panose="02010600030101010101" pitchFamily="2" charset="-122"/>
        </a:defRPr>
      </a:lvl8pPr>
      <a:lvl9pPr marL="1367790" algn="ctr" rtl="0" fontAlgn="base">
        <a:spcBef>
          <a:spcPct val="0"/>
        </a:spcBef>
        <a:spcAft>
          <a:spcPct val="0"/>
        </a:spcAft>
        <a:defRPr sz="3290">
          <a:solidFill>
            <a:schemeClr val="tx1"/>
          </a:solidFill>
          <a:latin typeface="Calibri" panose="020F0502020204030204" pitchFamily="34" charset="0"/>
          <a:ea typeface="宋体" panose="02010600030101010101" pitchFamily="2" charset="-122"/>
        </a:defRPr>
      </a:lvl9pPr>
    </p:titleStyle>
    <p:bodyStyle>
      <a:lvl1pPr marL="192405" indent="-192405" algn="l" rtl="0" eaLnBrk="0" fontAlgn="base" hangingPunct="0">
        <a:spcBef>
          <a:spcPct val="15000"/>
        </a:spcBef>
        <a:spcAft>
          <a:spcPct val="0"/>
        </a:spcAft>
        <a:buFont typeface="Arial" panose="020B0604020202020204" pitchFamily="34" charset="0"/>
        <a:buChar char="•"/>
        <a:defRPr sz="1720" kern="1200">
          <a:solidFill>
            <a:schemeClr val="tx1"/>
          </a:solidFill>
          <a:latin typeface="+mn-lt"/>
          <a:ea typeface="+mn-ea"/>
          <a:cs typeface="+mn-cs"/>
        </a:defRPr>
      </a:lvl1pPr>
      <a:lvl2pPr marL="415290" indent="-160020" algn="l" rtl="0" eaLnBrk="0" fontAlgn="base" hangingPunct="0">
        <a:spcBef>
          <a:spcPct val="15000"/>
        </a:spcBef>
        <a:spcAft>
          <a:spcPct val="0"/>
        </a:spcAft>
        <a:buFont typeface="Arial" panose="020B0604020202020204" pitchFamily="34" charset="0"/>
        <a:buChar char="–"/>
        <a:defRPr sz="1495" kern="1200">
          <a:solidFill>
            <a:schemeClr val="tx1"/>
          </a:solidFill>
          <a:latin typeface="+mn-lt"/>
          <a:ea typeface="+mn-ea"/>
          <a:cs typeface="+mn-cs"/>
        </a:defRPr>
      </a:lvl2pPr>
      <a:lvl3pPr marL="638810" indent="-127000" algn="l" rtl="0" eaLnBrk="0" fontAlgn="base" hangingPunct="0">
        <a:spcBef>
          <a:spcPct val="15000"/>
        </a:spcBef>
        <a:spcAft>
          <a:spcPct val="0"/>
        </a:spcAft>
        <a:buFont typeface="Arial" panose="020B0604020202020204" pitchFamily="34" charset="0"/>
        <a:buChar char="•"/>
        <a:defRPr sz="1270" kern="1200">
          <a:solidFill>
            <a:schemeClr val="tx1"/>
          </a:solidFill>
          <a:latin typeface="+mn-lt"/>
          <a:ea typeface="+mn-ea"/>
          <a:cs typeface="+mn-cs"/>
        </a:defRPr>
      </a:lvl3pPr>
      <a:lvl4pPr marL="895350" indent="-128270" algn="l" rtl="0" eaLnBrk="0" fontAlgn="base" hangingPunct="0">
        <a:spcBef>
          <a:spcPct val="15000"/>
        </a:spcBef>
        <a:spcAft>
          <a:spcPct val="0"/>
        </a:spcAft>
        <a:buFont typeface="Arial" panose="020B0604020202020204" pitchFamily="34" charset="0"/>
        <a:buChar char="–"/>
        <a:defRPr sz="1045" kern="1200">
          <a:solidFill>
            <a:schemeClr val="tx1"/>
          </a:solidFill>
          <a:latin typeface="+mn-lt"/>
          <a:ea typeface="+mn-ea"/>
          <a:cs typeface="+mn-cs"/>
        </a:defRPr>
      </a:lvl4pPr>
      <a:lvl5pPr marL="1151255" indent="-128270" algn="l" rtl="0" eaLnBrk="0" fontAlgn="base" hangingPunct="0">
        <a:spcBef>
          <a:spcPct val="15000"/>
        </a:spcBef>
        <a:spcAft>
          <a:spcPct val="0"/>
        </a:spcAft>
        <a:buFont typeface="Arial" panose="020B0604020202020204" pitchFamily="34" charset="0"/>
        <a:buChar char="»"/>
        <a:defRPr sz="1045" kern="1200">
          <a:solidFill>
            <a:schemeClr val="tx1"/>
          </a:solidFill>
          <a:latin typeface="+mn-lt"/>
          <a:ea typeface="+mn-ea"/>
          <a:cs typeface="+mn-cs"/>
        </a:defRPr>
      </a:lvl5pPr>
      <a:lvl6pPr marL="1406525" indent="-127635" algn="l" defTabSz="511175" rtl="0" eaLnBrk="1" latinLnBrk="0" hangingPunct="1">
        <a:spcBef>
          <a:spcPct val="15000"/>
        </a:spcBef>
        <a:buFont typeface="Arial" panose="020B0604020202020204" pitchFamily="34" charset="0"/>
        <a:buChar char="•"/>
        <a:defRPr sz="1120" kern="1200">
          <a:solidFill>
            <a:schemeClr val="tx1"/>
          </a:solidFill>
          <a:latin typeface="+mn-lt"/>
          <a:ea typeface="+mn-ea"/>
          <a:cs typeface="+mn-cs"/>
        </a:defRPr>
      </a:lvl6pPr>
      <a:lvl7pPr marL="1662430" indent="-127635" algn="l" defTabSz="511175" rtl="0" eaLnBrk="1" latinLnBrk="0" hangingPunct="1">
        <a:spcBef>
          <a:spcPct val="15000"/>
        </a:spcBef>
        <a:buFont typeface="Arial" panose="020B0604020202020204" pitchFamily="34" charset="0"/>
        <a:buChar char="•"/>
        <a:defRPr sz="1120" kern="1200">
          <a:solidFill>
            <a:schemeClr val="tx1"/>
          </a:solidFill>
          <a:latin typeface="+mn-lt"/>
          <a:ea typeface="+mn-ea"/>
          <a:cs typeface="+mn-cs"/>
        </a:defRPr>
      </a:lvl7pPr>
      <a:lvl8pPr marL="1917700" indent="-127635" algn="l" defTabSz="511175" rtl="0" eaLnBrk="1" latinLnBrk="0" hangingPunct="1">
        <a:spcBef>
          <a:spcPct val="15000"/>
        </a:spcBef>
        <a:buFont typeface="Arial" panose="020B0604020202020204" pitchFamily="34" charset="0"/>
        <a:buChar char="•"/>
        <a:defRPr sz="1120" kern="1200">
          <a:solidFill>
            <a:schemeClr val="tx1"/>
          </a:solidFill>
          <a:latin typeface="+mn-lt"/>
          <a:ea typeface="+mn-ea"/>
          <a:cs typeface="+mn-cs"/>
        </a:defRPr>
      </a:lvl8pPr>
      <a:lvl9pPr marL="2173605" indent="-127635" algn="l" defTabSz="511175" rtl="0" eaLnBrk="1" latinLnBrk="0" hangingPunct="1">
        <a:spcBef>
          <a:spcPct val="15000"/>
        </a:spcBef>
        <a:buFont typeface="Arial" panose="020B0604020202020204" pitchFamily="34" charset="0"/>
        <a:buChar char="•"/>
        <a:defRPr sz="1120" kern="1200">
          <a:solidFill>
            <a:schemeClr val="tx1"/>
          </a:solidFill>
          <a:latin typeface="+mn-lt"/>
          <a:ea typeface="+mn-ea"/>
          <a:cs typeface="+mn-cs"/>
        </a:defRPr>
      </a:lvl9pPr>
    </p:bodyStyle>
    <p:otherStyle>
      <a:defPPr>
        <a:defRPr lang="zh-CN"/>
      </a:defPPr>
      <a:lvl1pPr marL="0" algn="l" defTabSz="511175" rtl="0" eaLnBrk="1" latinLnBrk="0" hangingPunct="1">
        <a:defRPr sz="1005" kern="1200">
          <a:solidFill>
            <a:schemeClr val="tx1"/>
          </a:solidFill>
          <a:latin typeface="+mn-lt"/>
          <a:ea typeface="+mn-ea"/>
          <a:cs typeface="+mn-cs"/>
        </a:defRPr>
      </a:lvl1pPr>
      <a:lvl2pPr marL="255905" algn="l" defTabSz="511175" rtl="0" eaLnBrk="1" latinLnBrk="0" hangingPunct="1">
        <a:defRPr sz="1005" kern="1200">
          <a:solidFill>
            <a:schemeClr val="tx1"/>
          </a:solidFill>
          <a:latin typeface="+mn-lt"/>
          <a:ea typeface="+mn-ea"/>
          <a:cs typeface="+mn-cs"/>
        </a:defRPr>
      </a:lvl2pPr>
      <a:lvl3pPr marL="511175" algn="l" defTabSz="511175" rtl="0" eaLnBrk="1" latinLnBrk="0" hangingPunct="1">
        <a:defRPr sz="1005" kern="1200">
          <a:solidFill>
            <a:schemeClr val="tx1"/>
          </a:solidFill>
          <a:latin typeface="+mn-lt"/>
          <a:ea typeface="+mn-ea"/>
          <a:cs typeface="+mn-cs"/>
        </a:defRPr>
      </a:lvl3pPr>
      <a:lvl4pPr marL="767080" algn="l" defTabSz="511175" rtl="0" eaLnBrk="1" latinLnBrk="0" hangingPunct="1">
        <a:defRPr sz="1005" kern="1200">
          <a:solidFill>
            <a:schemeClr val="tx1"/>
          </a:solidFill>
          <a:latin typeface="+mn-lt"/>
          <a:ea typeface="+mn-ea"/>
          <a:cs typeface="+mn-cs"/>
        </a:defRPr>
      </a:lvl4pPr>
      <a:lvl5pPr marL="1022985" algn="l" defTabSz="511175" rtl="0" eaLnBrk="1" latinLnBrk="0" hangingPunct="1">
        <a:defRPr sz="1005" kern="1200">
          <a:solidFill>
            <a:schemeClr val="tx1"/>
          </a:solidFill>
          <a:latin typeface="+mn-lt"/>
          <a:ea typeface="+mn-ea"/>
          <a:cs typeface="+mn-cs"/>
        </a:defRPr>
      </a:lvl5pPr>
      <a:lvl6pPr marL="1278890" algn="l" defTabSz="511175" rtl="0" eaLnBrk="1" latinLnBrk="0" hangingPunct="1">
        <a:defRPr sz="1005" kern="1200">
          <a:solidFill>
            <a:schemeClr val="tx1"/>
          </a:solidFill>
          <a:latin typeface="+mn-lt"/>
          <a:ea typeface="+mn-ea"/>
          <a:cs typeface="+mn-cs"/>
        </a:defRPr>
      </a:lvl6pPr>
      <a:lvl7pPr marL="1534160" algn="l" defTabSz="511175" rtl="0" eaLnBrk="1" latinLnBrk="0" hangingPunct="1">
        <a:defRPr sz="1005" kern="1200">
          <a:solidFill>
            <a:schemeClr val="tx1"/>
          </a:solidFill>
          <a:latin typeface="+mn-lt"/>
          <a:ea typeface="+mn-ea"/>
          <a:cs typeface="+mn-cs"/>
        </a:defRPr>
      </a:lvl7pPr>
      <a:lvl8pPr marL="1790065" algn="l" defTabSz="511175" rtl="0" eaLnBrk="1" latinLnBrk="0" hangingPunct="1">
        <a:defRPr sz="1005" kern="1200">
          <a:solidFill>
            <a:schemeClr val="tx1"/>
          </a:solidFill>
          <a:latin typeface="+mn-lt"/>
          <a:ea typeface="+mn-ea"/>
          <a:cs typeface="+mn-cs"/>
        </a:defRPr>
      </a:lvl8pPr>
      <a:lvl9pPr marL="2045970" algn="l" defTabSz="511175" rtl="0" eaLnBrk="1" latinLnBrk="0" hangingPunct="1">
        <a:defRPr sz="100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eg"/><Relationship Id="rId7"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46.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2.xml"/></Relationships>
</file>

<file path=ppt/slides/_rels/slide100.xml.rels><?xml version="1.0" encoding="UTF-8" standalone="yes"?>
<Relationships xmlns="http://schemas.openxmlformats.org/package/2006/relationships"><Relationship Id="rId3" Type="http://schemas.openxmlformats.org/officeDocument/2006/relationships/oleObject" Target="../embeddings/oleObject20.bin"/><Relationship Id="rId2" Type="http://schemas.openxmlformats.org/officeDocument/2006/relationships/notesSlide" Target="../notesSlides/notesSlide97.xml"/><Relationship Id="rId1" Type="http://schemas.openxmlformats.org/officeDocument/2006/relationships/slideLayout" Target="../slideLayouts/slideLayout22.xml"/><Relationship Id="rId6" Type="http://schemas.openxmlformats.org/officeDocument/2006/relationships/oleObject" Target="../embeddings/oleObject21.bin"/><Relationship Id="rId5" Type="http://schemas.openxmlformats.org/officeDocument/2006/relationships/image" Target="../media/image60.png"/><Relationship Id="rId4" Type="http://schemas.openxmlformats.org/officeDocument/2006/relationships/image" Target="../media/image54.wmf"/></Relationships>
</file>

<file path=ppt/slides/_rels/slide101.xml.rels><?xml version="1.0" encoding="UTF-8" standalone="yes"?>
<Relationships xmlns="http://schemas.openxmlformats.org/package/2006/relationships"><Relationship Id="rId3" Type="http://schemas.openxmlformats.org/officeDocument/2006/relationships/oleObject" Target="../embeddings/oleObject22.bin"/><Relationship Id="rId2" Type="http://schemas.openxmlformats.org/officeDocument/2006/relationships/notesSlide" Target="../notesSlides/notesSlide98.xml"/><Relationship Id="rId1" Type="http://schemas.openxmlformats.org/officeDocument/2006/relationships/slideLayout" Target="../slideLayouts/slideLayout22.xml"/><Relationship Id="rId6" Type="http://schemas.openxmlformats.org/officeDocument/2006/relationships/image" Target="../media/image61.png"/><Relationship Id="rId5" Type="http://schemas.openxmlformats.org/officeDocument/2006/relationships/oleObject" Target="../embeddings/oleObject23.bin"/><Relationship Id="rId4" Type="http://schemas.openxmlformats.org/officeDocument/2006/relationships/image" Target="../media/image54.wmf"/></Relationships>
</file>

<file path=ppt/slides/_rels/slide102.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oleObject" Target="../embeddings/oleObject24.bin"/><Relationship Id="rId7" Type="http://schemas.openxmlformats.org/officeDocument/2006/relationships/oleObject" Target="../embeddings/oleObject25.bin"/><Relationship Id="rId2" Type="http://schemas.openxmlformats.org/officeDocument/2006/relationships/notesSlide" Target="../notesSlides/notesSlide99.xml"/><Relationship Id="rId1" Type="http://schemas.openxmlformats.org/officeDocument/2006/relationships/slideLayout" Target="../slideLayouts/slideLayout22.xml"/><Relationship Id="rId6" Type="http://schemas.openxmlformats.org/officeDocument/2006/relationships/image" Target="../media/image63.png"/><Relationship Id="rId4" Type="http://schemas.openxmlformats.org/officeDocument/2006/relationships/image" Target="../media/image54.wmf"/></Relationships>
</file>

<file path=ppt/slides/_rels/slide103.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oleObject" Target="../embeddings/oleObject26.bin"/><Relationship Id="rId7" Type="http://schemas.openxmlformats.org/officeDocument/2006/relationships/oleObject" Target="../embeddings/oleObject27.bin"/><Relationship Id="rId2" Type="http://schemas.openxmlformats.org/officeDocument/2006/relationships/notesSlide" Target="../notesSlides/notesSlide100.xml"/><Relationship Id="rId1" Type="http://schemas.openxmlformats.org/officeDocument/2006/relationships/slideLayout" Target="../slideLayouts/slideLayout22.xml"/><Relationship Id="rId6" Type="http://schemas.openxmlformats.org/officeDocument/2006/relationships/image" Target="../media/image65.png"/><Relationship Id="rId4" Type="http://schemas.openxmlformats.org/officeDocument/2006/relationships/image" Target="../media/image54.wmf"/></Relationships>
</file>

<file path=ppt/slides/_rels/slide104.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notesSlide" Target="../notesSlides/notesSlide101.xml"/><Relationship Id="rId1" Type="http://schemas.openxmlformats.org/officeDocument/2006/relationships/slideLayout" Target="../slideLayouts/slideLayout22.xml"/><Relationship Id="rId6" Type="http://schemas.openxmlformats.org/officeDocument/2006/relationships/image" Target="../media/image66.png"/><Relationship Id="rId5" Type="http://schemas.openxmlformats.org/officeDocument/2006/relationships/oleObject" Target="../embeddings/oleObject29.bin"/><Relationship Id="rId4" Type="http://schemas.openxmlformats.org/officeDocument/2006/relationships/image" Target="../media/image54.wmf"/></Relationships>
</file>

<file path=ppt/slides/_rels/slide105.xml.rels><?xml version="1.0" encoding="UTF-8" standalone="yes"?>
<Relationships xmlns="http://schemas.openxmlformats.org/package/2006/relationships"><Relationship Id="rId3" Type="http://schemas.openxmlformats.org/officeDocument/2006/relationships/oleObject" Target="../embeddings/oleObject30.bin"/><Relationship Id="rId2" Type="http://schemas.openxmlformats.org/officeDocument/2006/relationships/notesSlide" Target="../notesSlides/notesSlide102.xml"/><Relationship Id="rId1" Type="http://schemas.openxmlformats.org/officeDocument/2006/relationships/slideLayout" Target="../slideLayouts/slideLayout22.xml"/><Relationship Id="rId5" Type="http://schemas.openxmlformats.org/officeDocument/2006/relationships/oleObject" Target="../embeddings/oleObject31.bin"/><Relationship Id="rId4" Type="http://schemas.openxmlformats.org/officeDocument/2006/relationships/image" Target="../media/image54.wmf"/></Relationships>
</file>

<file path=ppt/slides/_rels/slide106.xml.rels><?xml version="1.0" encoding="UTF-8" standalone="yes"?>
<Relationships xmlns="http://schemas.openxmlformats.org/package/2006/relationships"><Relationship Id="rId3" Type="http://schemas.openxmlformats.org/officeDocument/2006/relationships/oleObject" Target="../embeddings/oleObject32.bin"/><Relationship Id="rId7" Type="http://schemas.openxmlformats.org/officeDocument/2006/relationships/image" Target="../media/image68.png"/><Relationship Id="rId2" Type="http://schemas.openxmlformats.org/officeDocument/2006/relationships/notesSlide" Target="../notesSlides/notesSlide103.xml"/><Relationship Id="rId1" Type="http://schemas.openxmlformats.org/officeDocument/2006/relationships/slideLayout" Target="../slideLayouts/slideLayout22.xml"/><Relationship Id="rId6" Type="http://schemas.openxmlformats.org/officeDocument/2006/relationships/image" Target="../media/image67.png"/><Relationship Id="rId5" Type="http://schemas.openxmlformats.org/officeDocument/2006/relationships/oleObject" Target="../embeddings/oleObject33.bin"/><Relationship Id="rId4" Type="http://schemas.openxmlformats.org/officeDocument/2006/relationships/image" Target="../media/image54.wmf"/></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2.xml"/></Relationships>
</file>

<file path=ppt/slides/_rels/slide10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05.xml"/><Relationship Id="rId1" Type="http://schemas.openxmlformats.org/officeDocument/2006/relationships/slideLayout" Target="../slideLayouts/slideLayout22.xml"/></Relationships>
</file>

<file path=ppt/slides/_rels/slide10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06.xml"/><Relationship Id="rId1" Type="http://schemas.openxmlformats.org/officeDocument/2006/relationships/slideLayout" Target="../slideLayouts/slideLayout22.xml"/><Relationship Id="rId4" Type="http://schemas.openxmlformats.org/officeDocument/2006/relationships/image" Target="../media/image72.png"/></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8.xml"/><Relationship Id="rId1" Type="http://schemas.openxmlformats.org/officeDocument/2006/relationships/slideLayout" Target="../slideLayouts/slideLayout2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2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22.xml"/></Relationships>
</file>

<file path=ppt/slides/_rels/slide11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09.xml"/><Relationship Id="rId1" Type="http://schemas.openxmlformats.org/officeDocument/2006/relationships/slideLayout" Target="../slideLayouts/slideLayout22.xml"/></Relationships>
</file>

<file path=ppt/slides/_rels/slide11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10.xml"/><Relationship Id="rId1" Type="http://schemas.openxmlformats.org/officeDocument/2006/relationships/slideLayout" Target="../slideLayouts/slideLayout22.xml"/><Relationship Id="rId4" Type="http://schemas.openxmlformats.org/officeDocument/2006/relationships/image" Target="../media/image75.png"/></Relationships>
</file>

<file path=ppt/slides/_rels/slide11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11.xml"/><Relationship Id="rId1" Type="http://schemas.openxmlformats.org/officeDocument/2006/relationships/slideLayout" Target="../slideLayouts/slideLayout22.xml"/><Relationship Id="rId5" Type="http://schemas.openxmlformats.org/officeDocument/2006/relationships/image" Target="../media/image78.png"/><Relationship Id="rId4" Type="http://schemas.openxmlformats.org/officeDocument/2006/relationships/image" Target="../media/image77.png"/></Relationships>
</file>

<file path=ppt/slides/_rels/slide11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12.xml"/><Relationship Id="rId1" Type="http://schemas.openxmlformats.org/officeDocument/2006/relationships/slideLayout" Target="../slideLayouts/slideLayout22.xml"/><Relationship Id="rId4" Type="http://schemas.openxmlformats.org/officeDocument/2006/relationships/image" Target="../media/image79.png"/></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22.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22.xml"/></Relationships>
</file>

<file path=ppt/slides/_rels/slide11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15.xml"/><Relationship Id="rId1" Type="http://schemas.openxmlformats.org/officeDocument/2006/relationships/slideLayout" Target="../slideLayouts/slideLayout22.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s/_rels/slide11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16.xml"/><Relationship Id="rId1" Type="http://schemas.openxmlformats.org/officeDocument/2006/relationships/slideLayout" Target="../slideLayouts/slideLayout22.xml"/><Relationship Id="rId4" Type="http://schemas.openxmlformats.org/officeDocument/2006/relationships/image" Target="../media/image86.png"/></Relationships>
</file>

<file path=ppt/slides/_rels/slide1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2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117.xml"/><Relationship Id="rId1" Type="http://schemas.openxmlformats.org/officeDocument/2006/relationships/slideLayout" Target="../slideLayouts/slideLayout22.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22.xml"/></Relationships>
</file>

<file path=ppt/slides/_rels/slide122.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19.xml"/><Relationship Id="rId1" Type="http://schemas.openxmlformats.org/officeDocument/2006/relationships/slideLayout" Target="../slideLayouts/slideLayout22.xml"/><Relationship Id="rId4" Type="http://schemas.openxmlformats.org/officeDocument/2006/relationships/image" Target="../media/image89.png"/></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22.xml"/></Relationships>
</file>

<file path=ppt/slides/_rels/slide12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21.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2.xml"/></Relationships>
</file>

<file path=ppt/slides/_rels/slide15.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2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22.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22.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22.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2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4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22.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22.xml"/></Relationships>
</file>

<file path=ppt/slides/_rels/slide2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2.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2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2.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47.xml"/><Relationship Id="rId1" Type="http://schemas.openxmlformats.org/officeDocument/2006/relationships/tags" Target="../tags/tag1.xml"/></Relationships>
</file>

<file path=ppt/slides/_rels/slide30.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7.xml"/><Relationship Id="rId1" Type="http://schemas.openxmlformats.org/officeDocument/2006/relationships/slideLayout" Target="../slideLayouts/slideLayout2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2.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2.xml"/><Relationship Id="rId1" Type="http://schemas.openxmlformats.org/officeDocument/2006/relationships/slideLayout" Target="../slideLayouts/slideLayout22.xml"/><Relationship Id="rId4" Type="http://schemas.openxmlformats.org/officeDocument/2006/relationships/image" Target="../media/image29.png"/></Relationships>
</file>

<file path=ppt/slides/_rels/slide36.xml.rels><?xml version="1.0" encoding="UTF-8" standalone="yes"?>
<Relationships xmlns="http://schemas.openxmlformats.org/package/2006/relationships"><Relationship Id="rId8" Type="http://schemas.openxmlformats.org/officeDocument/2006/relationships/oleObject" Target="../embeddings/oleObject4.bin"/><Relationship Id="rId3" Type="http://schemas.openxmlformats.org/officeDocument/2006/relationships/oleObject" Target="../embeddings/oleObject1.bin"/><Relationship Id="rId7" Type="http://schemas.openxmlformats.org/officeDocument/2006/relationships/oleObject" Target="../embeddings/oleObject3.bin"/><Relationship Id="rId2" Type="http://schemas.openxmlformats.org/officeDocument/2006/relationships/notesSlide" Target="../notesSlides/notesSlide33.xml"/><Relationship Id="rId1" Type="http://schemas.openxmlformats.org/officeDocument/2006/relationships/slideLayout" Target="../slideLayouts/slideLayout22.xml"/><Relationship Id="rId6" Type="http://schemas.openxmlformats.org/officeDocument/2006/relationships/image" Target="../media/image31.wmf"/><Relationship Id="rId5" Type="http://schemas.openxmlformats.org/officeDocument/2006/relationships/oleObject" Target="../embeddings/oleObject2.bin"/><Relationship Id="rId4" Type="http://schemas.openxmlformats.org/officeDocument/2006/relationships/image" Target="../media/image30.wmf"/></Relationships>
</file>

<file path=ppt/slides/_rels/slide37.xml.rels><?xml version="1.0" encoding="UTF-8" standalone="yes"?>
<Relationships xmlns="http://schemas.openxmlformats.org/package/2006/relationships"><Relationship Id="rId8" Type="http://schemas.openxmlformats.org/officeDocument/2006/relationships/image" Target="../media/image34.wmf"/><Relationship Id="rId3" Type="http://schemas.openxmlformats.org/officeDocument/2006/relationships/oleObject" Target="../embeddings/oleObject5.bin"/><Relationship Id="rId7" Type="http://schemas.openxmlformats.org/officeDocument/2006/relationships/oleObject" Target="../embeddings/oleObject7.bin"/><Relationship Id="rId2" Type="http://schemas.openxmlformats.org/officeDocument/2006/relationships/notesSlide" Target="../notesSlides/notesSlide34.xml"/><Relationship Id="rId1" Type="http://schemas.openxmlformats.org/officeDocument/2006/relationships/slideLayout" Target="../slideLayouts/slideLayout22.xml"/><Relationship Id="rId6" Type="http://schemas.openxmlformats.org/officeDocument/2006/relationships/image" Target="../media/image33.wmf"/><Relationship Id="rId5" Type="http://schemas.openxmlformats.org/officeDocument/2006/relationships/oleObject" Target="../embeddings/oleObject6.bin"/><Relationship Id="rId4" Type="http://schemas.openxmlformats.org/officeDocument/2006/relationships/image" Target="../media/image32.wmf"/></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7.xml"/></Relationships>
</file>

<file path=ppt/slides/_rels/slide4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7.xml"/><Relationship Id="rId1" Type="http://schemas.openxmlformats.org/officeDocument/2006/relationships/slideLayout" Target="../slideLayouts/slideLayout2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2.xml"/></Relationships>
</file>

<file path=ppt/slides/_rels/slide4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9.xml"/><Relationship Id="rId1" Type="http://schemas.openxmlformats.org/officeDocument/2006/relationships/slideLayout" Target="../slideLayouts/slideLayout22.xml"/></Relationships>
</file>

<file path=ppt/slides/_rels/slide4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0.xml"/><Relationship Id="rId1" Type="http://schemas.openxmlformats.org/officeDocument/2006/relationships/slideLayout" Target="../slideLayouts/slideLayout2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2.xml"/></Relationships>
</file>

<file path=ppt/slides/_rels/slide4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45.xml"/><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2.xml"/></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22.xml"/><Relationship Id="rId1" Type="http://schemas.openxmlformats.org/officeDocument/2006/relationships/tags" Target="../tags/tag2.xml"/><Relationship Id="rId4" Type="http://schemas.openxmlformats.org/officeDocument/2006/relationships/image" Target="../media/image38.png"/></Relationships>
</file>

<file path=ppt/slides/_rels/slide5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6.xml"/><Relationship Id="rId1" Type="http://schemas.openxmlformats.org/officeDocument/2006/relationships/slideLayout" Target="../slideLayouts/slideLayout2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2.xml"/></Relationships>
</file>

<file path=ppt/slides/_rels/slide6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8.xml"/><Relationship Id="rId1" Type="http://schemas.openxmlformats.org/officeDocument/2006/relationships/slideLayout" Target="../slideLayouts/slideLayout22.xml"/></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22.xml"/><Relationship Id="rId1" Type="http://schemas.openxmlformats.org/officeDocument/2006/relationships/tags" Target="../tags/tag3.xml"/><Relationship Id="rId4" Type="http://schemas.openxmlformats.org/officeDocument/2006/relationships/image" Target="../media/image41.png"/></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2.xml"/></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65.xml"/><Relationship Id="rId2" Type="http://schemas.openxmlformats.org/officeDocument/2006/relationships/slideLayout" Target="../slideLayouts/slideLayout22.xml"/><Relationship Id="rId1" Type="http://schemas.openxmlformats.org/officeDocument/2006/relationships/tags" Target="../tags/tag4.xml"/></Relationships>
</file>

<file path=ppt/slides/_rels/slide6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66.xml"/><Relationship Id="rId1" Type="http://schemas.openxmlformats.org/officeDocument/2006/relationships/slideLayout" Target="../slideLayouts/slideLayout22.xml"/><Relationship Id="rId4" Type="http://schemas.openxmlformats.org/officeDocument/2006/relationships/image" Target="../media/image43.png"/></Relationships>
</file>

<file path=ppt/slides/_rels/slide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4.xml"/><Relationship Id="rId1" Type="http://schemas.openxmlformats.org/officeDocument/2006/relationships/slideLayout" Target="../slideLayouts/slideLayout24.xml"/><Relationship Id="rId5" Type="http://schemas.openxmlformats.org/officeDocument/2006/relationships/image" Target="../media/image12.jpeg"/><Relationship Id="rId4" Type="http://schemas.openxmlformats.org/officeDocument/2006/relationships/image" Target="../media/image11.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2.xml"/></Relationships>
</file>

<file path=ppt/slides/_rels/slide73.xml.rels><?xml version="1.0" encoding="UTF-8" standalone="yes"?>
<Relationships xmlns="http://schemas.openxmlformats.org/package/2006/relationships"><Relationship Id="rId3" Type="http://schemas.openxmlformats.org/officeDocument/2006/relationships/notesSlide" Target="../notesSlides/notesSlide70.xml"/><Relationship Id="rId2" Type="http://schemas.openxmlformats.org/officeDocument/2006/relationships/slideLayout" Target="../slideLayouts/slideLayout22.xml"/><Relationship Id="rId1" Type="http://schemas.openxmlformats.org/officeDocument/2006/relationships/tags" Target="../tags/tag5.xml"/><Relationship Id="rId4" Type="http://schemas.openxmlformats.org/officeDocument/2006/relationships/image" Target="../media/image44.jpeg"/></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2.xml"/></Relationships>
</file>

<file path=ppt/slides/_rels/slide7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73.xml"/><Relationship Id="rId1" Type="http://schemas.openxmlformats.org/officeDocument/2006/relationships/slideLayout" Target="../slideLayouts/slideLayout2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2.xml"/></Relationships>
</file>

<file path=ppt/slides/_rels/slide78.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75.xml"/><Relationship Id="rId1" Type="http://schemas.openxmlformats.org/officeDocument/2006/relationships/slideLayout" Target="../slideLayouts/slideLayout22.xml"/></Relationships>
</file>

<file path=ppt/slides/_rels/slide79.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76.xml"/><Relationship Id="rId1" Type="http://schemas.openxmlformats.org/officeDocument/2006/relationships/slideLayout" Target="../slideLayouts/slideLayout22.xml"/><Relationship Id="rId4" Type="http://schemas.openxmlformats.org/officeDocument/2006/relationships/image" Target="../media/image48.jpeg"/></Relationships>
</file>

<file path=ppt/slides/_rels/slide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2.xml"/></Relationships>
</file>

<file path=ppt/slides/_rels/slide82.xml.rels><?xml version="1.0" encoding="UTF-8" standalone="yes"?>
<Relationships xmlns="http://schemas.openxmlformats.org/package/2006/relationships"><Relationship Id="rId3" Type="http://schemas.openxmlformats.org/officeDocument/2006/relationships/notesSlide" Target="../notesSlides/notesSlide79.xml"/><Relationship Id="rId2" Type="http://schemas.openxmlformats.org/officeDocument/2006/relationships/slideLayout" Target="../slideLayouts/slideLayout22.xml"/><Relationship Id="rId1" Type="http://schemas.openxmlformats.org/officeDocument/2006/relationships/tags" Target="../tags/tag6.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2.xml"/></Relationships>
</file>

<file path=ppt/slides/_rels/slide8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84.xml"/><Relationship Id="rId1" Type="http://schemas.openxmlformats.org/officeDocument/2006/relationships/slideLayout" Target="../slideLayouts/slideLayout22.xml"/></Relationships>
</file>

<file path=ppt/slides/_rels/slide8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85.xml"/><Relationship Id="rId1" Type="http://schemas.openxmlformats.org/officeDocument/2006/relationships/slideLayout" Target="../slideLayouts/slideLayout22.xml"/></Relationships>
</file>

<file path=ppt/slides/_rels/slide8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86.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2.xml"/></Relationships>
</file>

<file path=ppt/slides/_rels/slide94.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notesSlide" Target="../notesSlides/notesSlide91.xml"/><Relationship Id="rId1" Type="http://schemas.openxmlformats.org/officeDocument/2006/relationships/slideLayout" Target="../slideLayouts/slideLayout22.xml"/><Relationship Id="rId6" Type="http://schemas.openxmlformats.org/officeDocument/2006/relationships/image" Target="../media/image52.wmf"/><Relationship Id="rId5" Type="http://schemas.openxmlformats.org/officeDocument/2006/relationships/oleObject" Target="../embeddings/oleObject9.bin"/><Relationship Id="rId4" Type="http://schemas.openxmlformats.org/officeDocument/2006/relationships/image" Target="../media/image51.wmf"/></Relationships>
</file>

<file path=ppt/slides/_rels/slide95.xml.rels><?xml version="1.0" encoding="UTF-8" standalone="yes"?>
<Relationships xmlns="http://schemas.openxmlformats.org/package/2006/relationships"><Relationship Id="rId8" Type="http://schemas.openxmlformats.org/officeDocument/2006/relationships/image" Target="../media/image55.wmf"/><Relationship Id="rId3" Type="http://schemas.openxmlformats.org/officeDocument/2006/relationships/oleObject" Target="../embeddings/oleObject10.bin"/><Relationship Id="rId7" Type="http://schemas.openxmlformats.org/officeDocument/2006/relationships/oleObject" Target="../embeddings/oleObject12.bin"/><Relationship Id="rId2" Type="http://schemas.openxmlformats.org/officeDocument/2006/relationships/notesSlide" Target="../notesSlides/notesSlide92.xml"/><Relationship Id="rId1" Type="http://schemas.openxmlformats.org/officeDocument/2006/relationships/slideLayout" Target="../slideLayouts/slideLayout22.xml"/><Relationship Id="rId6" Type="http://schemas.openxmlformats.org/officeDocument/2006/relationships/image" Target="../media/image54.wmf"/><Relationship Id="rId5" Type="http://schemas.openxmlformats.org/officeDocument/2006/relationships/oleObject" Target="../embeddings/oleObject11.bin"/><Relationship Id="rId4" Type="http://schemas.openxmlformats.org/officeDocument/2006/relationships/image" Target="../media/image53.wmf"/></Relationships>
</file>

<file path=ppt/slides/_rels/slide96.xml.rels><?xml version="1.0" encoding="UTF-8" standalone="yes"?>
<Relationships xmlns="http://schemas.openxmlformats.org/package/2006/relationships"><Relationship Id="rId8" Type="http://schemas.openxmlformats.org/officeDocument/2006/relationships/image" Target="../media/image57.wmf"/><Relationship Id="rId3" Type="http://schemas.openxmlformats.org/officeDocument/2006/relationships/oleObject" Target="../embeddings/oleObject13.bin"/><Relationship Id="rId7" Type="http://schemas.openxmlformats.org/officeDocument/2006/relationships/oleObject" Target="../embeddings/oleObject15.bin"/><Relationship Id="rId2" Type="http://schemas.openxmlformats.org/officeDocument/2006/relationships/notesSlide" Target="../notesSlides/notesSlide93.xml"/><Relationship Id="rId1" Type="http://schemas.openxmlformats.org/officeDocument/2006/relationships/slideLayout" Target="../slideLayouts/slideLayout22.xml"/><Relationship Id="rId6" Type="http://schemas.openxmlformats.org/officeDocument/2006/relationships/image" Target="../media/image56.wmf"/><Relationship Id="rId5" Type="http://schemas.openxmlformats.org/officeDocument/2006/relationships/oleObject" Target="../embeddings/oleObject14.bin"/><Relationship Id="rId4" Type="http://schemas.openxmlformats.org/officeDocument/2006/relationships/image" Target="../media/image54.wmf"/></Relationships>
</file>

<file path=ppt/slides/_rels/slide97.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notesSlide" Target="../notesSlides/notesSlide94.xml"/><Relationship Id="rId1" Type="http://schemas.openxmlformats.org/officeDocument/2006/relationships/slideLayout" Target="../slideLayouts/slideLayout22.xml"/><Relationship Id="rId4" Type="http://schemas.openxmlformats.org/officeDocument/2006/relationships/image" Target="../media/image54.wmf"/></Relationships>
</file>

<file path=ppt/slides/_rels/slide98.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notesSlide" Target="../notesSlides/notesSlide95.xml"/><Relationship Id="rId1" Type="http://schemas.openxmlformats.org/officeDocument/2006/relationships/slideLayout" Target="../slideLayouts/slideLayout22.xml"/><Relationship Id="rId5" Type="http://schemas.openxmlformats.org/officeDocument/2006/relationships/image" Target="../media/image58.png"/><Relationship Id="rId4" Type="http://schemas.openxmlformats.org/officeDocument/2006/relationships/image" Target="../media/image54.wmf"/></Relationships>
</file>

<file path=ppt/slides/_rels/slide99.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notesSlide" Target="../notesSlides/notesSlide96.xml"/><Relationship Id="rId1" Type="http://schemas.openxmlformats.org/officeDocument/2006/relationships/slideLayout" Target="../slideLayouts/slideLayout22.xml"/><Relationship Id="rId6" Type="http://schemas.openxmlformats.org/officeDocument/2006/relationships/image" Target="../media/image59.wmf"/><Relationship Id="rId5" Type="http://schemas.openxmlformats.org/officeDocument/2006/relationships/oleObject" Target="../embeddings/oleObject19.bin"/><Relationship Id="rId4" Type="http://schemas.openxmlformats.org/officeDocument/2006/relationships/image" Target="../media/image54.wmf"/></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0">
          <a:blip r:embed="rId3" cstate="print"/>
          <a:srcRect/>
          <a:stretch>
            <a:fillRect/>
          </a:stretch>
        </a:blipFill>
        <a:effectLst/>
      </p:bgPr>
    </p:bg>
    <p:spTree>
      <p:nvGrpSpPr>
        <p:cNvPr id="1" name=""/>
        <p:cNvGrpSpPr/>
        <p:nvPr/>
      </p:nvGrpSpPr>
      <p:grpSpPr>
        <a:xfrm>
          <a:off x="0" y="0"/>
          <a:ext cx="0" cy="0"/>
          <a:chOff x="0" y="0"/>
          <a:chExt cx="0" cy="0"/>
        </a:xfrm>
      </p:grpSpPr>
      <p:sp>
        <p:nvSpPr>
          <p:cNvPr id="1048579" name="矩形 1048578"/>
          <p:cNvSpPr/>
          <p:nvPr/>
        </p:nvSpPr>
        <p:spPr>
          <a:xfrm>
            <a:off x="188284" y="1460359"/>
            <a:ext cx="6462384" cy="735907"/>
          </a:xfrm>
          <a:prstGeom prst="rect">
            <a:avLst/>
          </a:prstGeom>
          <a:noFill/>
          <a:ln>
            <a:noFill/>
          </a:ln>
        </p:spPr>
        <p:txBody>
          <a:bodyPr vert="horz" wrap="squar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algn="ctr" defTabSz="683895">
              <a:lnSpc>
                <a:spcPts val="5235"/>
              </a:lnSpc>
              <a:defRPr/>
            </a:pPr>
            <a:r>
              <a:rPr lang="zh-CN" altLang="en-US" sz="2690" b="1" dirty="0">
                <a:solidFill>
                  <a:srgbClr val="F2F2F2"/>
                </a:solidFill>
                <a:effectLst>
                  <a:outerShdw blurRad="38100" dist="38100" dir="2700000" algn="tl">
                    <a:srgbClr val="C0C0C0"/>
                  </a:outerShdw>
                </a:effectLst>
                <a:latin typeface="微软雅黑" panose="020B0503020204020204" pitchFamily="34" charset="-122"/>
                <a:ea typeface="微软雅黑" panose="020B0503020204020204" pitchFamily="34" charset="-122"/>
                <a:sym typeface="+mn-ea"/>
              </a:rPr>
              <a:t>航运衍生品及风险管理</a:t>
            </a:r>
            <a:endParaRPr lang="zh-CN" altLang="en-US" sz="2395" b="1" dirty="0">
              <a:solidFill>
                <a:srgbClr val="F2F2F2"/>
              </a:solidFill>
              <a:effectLst>
                <a:outerShdw blurRad="38100" dist="38100" dir="2700000" algn="tl">
                  <a:srgbClr val="C0C0C0"/>
                </a:outerShdw>
              </a:effectLst>
              <a:latin typeface="微软雅黑" panose="020B0503020204020204" pitchFamily="34" charset="-122"/>
              <a:ea typeface="微软雅黑" panose="020B0503020204020204" pitchFamily="34" charset="-122"/>
              <a:sym typeface="+mn-ea"/>
            </a:endParaRPr>
          </a:p>
        </p:txBody>
      </p:sp>
      <p:pic>
        <p:nvPicPr>
          <p:cNvPr id="2097152" name="图片 2097151"/>
          <p:cNvPicPr/>
          <p:nvPr/>
        </p:nvPicPr>
        <p:blipFill>
          <a:blip r:embed="rId4" cstate="print"/>
          <a:srcRect/>
          <a:stretch>
            <a:fillRect/>
          </a:stretch>
        </p:blipFill>
        <p:spPr>
          <a:xfrm>
            <a:off x="80738" y="787785"/>
            <a:ext cx="2051685" cy="430996"/>
          </a:xfrm>
          <a:prstGeom prst="rect">
            <a:avLst/>
          </a:prstGeom>
          <a:noFill/>
          <a:ln>
            <a:noFill/>
          </a:ln>
        </p:spPr>
      </p:pic>
      <p:sp>
        <p:nvSpPr>
          <p:cNvPr id="6" name="矩形 5"/>
          <p:cNvSpPr/>
          <p:nvPr/>
        </p:nvSpPr>
        <p:spPr>
          <a:xfrm>
            <a:off x="876678" y="2631709"/>
            <a:ext cx="5530528" cy="535211"/>
          </a:xfrm>
          <a:prstGeom prst="rect">
            <a:avLst/>
          </a:prstGeom>
          <a:noFill/>
          <a:ln>
            <a:noFill/>
          </a:ln>
        </p:spPr>
        <p:txBody>
          <a:bodyPr vert="horz" wrap="squar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algn="ctr" defTabSz="683895">
              <a:lnSpc>
                <a:spcPct val="200000"/>
              </a:lnSpc>
              <a:defRPr/>
            </a:pPr>
            <a:r>
              <a:rPr lang="zh-CN" altLang="en-US" sz="1795" b="1" dirty="0">
                <a:solidFill>
                  <a:srgbClr val="FFFFFF"/>
                </a:solidFill>
                <a:latin typeface="微软雅黑" panose="020B0503020204020204" pitchFamily="34" charset="-122"/>
                <a:ea typeface="微软雅黑" panose="020B0503020204020204" pitchFamily="34" charset="-122"/>
              </a:rPr>
              <a:t>航运经济与管理学院</a:t>
            </a:r>
            <a:r>
              <a:rPr lang="en-US" altLang="en-US" sz="1795" b="1" dirty="0">
                <a:solidFill>
                  <a:srgbClr val="FFFFFF"/>
                </a:solidFill>
                <a:latin typeface="微软雅黑" panose="020B0503020204020204" pitchFamily="34" charset="-122"/>
                <a:ea typeface="微软雅黑" panose="020B0503020204020204" pitchFamily="34" charset="-122"/>
              </a:rPr>
              <a:t>：</a:t>
            </a:r>
            <a:r>
              <a:rPr lang="zh-CN" altLang="en-US" sz="1795" b="1" dirty="0">
                <a:solidFill>
                  <a:srgbClr val="FFFFFF"/>
                </a:solidFill>
                <a:latin typeface="楷体" panose="02010609060101010101" pitchFamily="49" charset="-122"/>
                <a:ea typeface="楷体" panose="02010609060101010101" pitchFamily="49" charset="-122"/>
                <a:cs typeface="楷体" panose="02010609060101010101" pitchFamily="49" charset="-122"/>
              </a:rPr>
              <a:t>孟斌</a:t>
            </a:r>
          </a:p>
        </p:txBody>
      </p:sp>
      <p:sp>
        <p:nvSpPr>
          <p:cNvPr id="7" name="矩形 6"/>
          <p:cNvSpPr/>
          <p:nvPr/>
        </p:nvSpPr>
        <p:spPr>
          <a:xfrm>
            <a:off x="2886946" y="3266720"/>
            <a:ext cx="1509993" cy="482600"/>
          </a:xfrm>
          <a:prstGeom prst="rect">
            <a:avLst/>
          </a:prstGeom>
          <a:noFill/>
          <a:ln>
            <a:noFill/>
          </a:ln>
        </p:spPr>
        <p:txBody>
          <a:bodyPr vert="horz" wrap="squar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defTabSz="683895">
              <a:lnSpc>
                <a:spcPct val="200000"/>
              </a:lnSpc>
              <a:defRPr/>
            </a:pPr>
            <a:r>
              <a:rPr lang="en-US" altLang="zh-CN" sz="1345" b="1" dirty="0">
                <a:solidFill>
                  <a:srgbClr val="FFFFFF"/>
                </a:solidFill>
                <a:latin typeface="Times New Roman" panose="02020603050405020304" pitchFamily="18" charset="0"/>
                <a:ea typeface="微软雅黑" panose="020B0503020204020204" pitchFamily="34" charset="-122"/>
                <a:cs typeface="Times New Roman" panose="02020603050405020304" pitchFamily="18" charset="0"/>
              </a:rPr>
              <a:t>2020</a:t>
            </a:r>
            <a:r>
              <a:rPr lang="en-US" altLang="en-US" sz="1345" b="1" dirty="0">
                <a:solidFill>
                  <a:srgbClr val="FFFFFF"/>
                </a:solidFill>
                <a:latin typeface="Times New Roman" panose="02020603050405020304" pitchFamily="18" charset="0"/>
                <a:ea typeface="微软雅黑" panose="020B0503020204020204" pitchFamily="34" charset="-122"/>
                <a:cs typeface="Times New Roman" panose="02020603050405020304" pitchFamily="18" charset="0"/>
              </a:rPr>
              <a:t>年5月25日</a:t>
            </a:r>
          </a:p>
        </p:txBody>
      </p:sp>
      <p:pic>
        <p:nvPicPr>
          <p:cNvPr id="8" name="图片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4010660"/>
            <a:ext cx="2139315" cy="1109980"/>
          </a:xfrm>
          <a:prstGeom prst="rect">
            <a:avLst/>
          </a:prstGeom>
        </p:spPr>
      </p:pic>
      <p:pic>
        <p:nvPicPr>
          <p:cNvPr id="9" name="Picture 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131060" y="4010660"/>
            <a:ext cx="2311400" cy="1101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42460" y="4010660"/>
            <a:ext cx="2396490" cy="11131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mc:AlternateContent xmlns:mc="http://schemas.openxmlformats.org/markup-compatibility/2006" xmlns:p14="http://schemas.microsoft.com/office/powerpoint/2010/main">
    <mc:Choice Requires="p14">
      <p:transition spd="slow" p14:dur="2000" advTm="2560"/>
    </mc:Choice>
    <mc:Fallback xmlns="">
      <p:transition spd="slow" advTm="256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35" name="矩形 1048934"/>
          <p:cNvSpPr/>
          <p:nvPr/>
        </p:nvSpPr>
        <p:spPr>
          <a:xfrm>
            <a:off x="257648" y="1496967"/>
            <a:ext cx="6330017" cy="3031407"/>
          </a:xfrm>
          <a:prstGeom prst="rect">
            <a:avLst/>
          </a:prstGeom>
          <a:noFill/>
          <a:ln>
            <a:noFill/>
          </a:ln>
        </p:spPr>
        <p:txBody>
          <a:bodyPr vert="horz" wrap="squar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indent="360045" algn="just" defTabSz="683895">
              <a:lnSpc>
                <a:spcPct val="125000"/>
              </a:lnSpc>
              <a:spcBef>
                <a:spcPts val="0"/>
              </a:spcBef>
              <a:spcAft>
                <a:spcPts val="0"/>
              </a:spcAft>
              <a:buFont typeface="+mj-lt"/>
              <a:defRPr/>
            </a:pPr>
            <a:r>
              <a:rPr lang="zh-CN" altLang="en-US" sz="14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sym typeface="+mn-ea"/>
              </a:rPr>
              <a:t>与其他市场期货市场不同，航运市场期货合约并</a:t>
            </a:r>
            <a:r>
              <a:rPr lang="zh-CN" altLang="en-US" sz="14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sym typeface="+mn-ea"/>
              </a:rPr>
              <a:t>未被用作对冲</a:t>
            </a:r>
            <a:r>
              <a:rPr lang="zh-CN" altLang="en-US" sz="14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sym typeface="+mn-ea"/>
              </a:rPr>
              <a:t>标的资产波动</a:t>
            </a:r>
            <a:r>
              <a:rPr lang="zh-CN" altLang="en-US" sz="14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sym typeface="+mn-ea"/>
              </a:rPr>
              <a:t>风险</a:t>
            </a:r>
            <a:r>
              <a:rPr lang="zh-CN" altLang="en-US" sz="14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sym typeface="+mn-ea"/>
              </a:rPr>
              <a:t>，而是用于规避</a:t>
            </a:r>
            <a:r>
              <a:rPr lang="en-US" altLang="zh-CN" sz="14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sym typeface="+mn-ea"/>
              </a:rPr>
              <a:t>BFI</a:t>
            </a:r>
            <a:r>
              <a:rPr lang="zh-CN" altLang="en-US" sz="14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sym typeface="+mn-ea"/>
              </a:rPr>
              <a:t>指数中各个航线运费波动风险因而</a:t>
            </a:r>
            <a:r>
              <a:rPr lang="zh-CN" altLang="en-US" sz="14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sym typeface="+mn-ea"/>
              </a:rPr>
              <a:t>实现交叉避险</a:t>
            </a:r>
            <a:r>
              <a:rPr lang="zh-CN" altLang="en-US" sz="14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sym typeface="+mn-ea"/>
              </a:rPr>
              <a:t>。仅当</a:t>
            </a:r>
            <a:r>
              <a:rPr lang="zh-CN" altLang="en-US" sz="14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sym typeface="+mn-ea"/>
              </a:rPr>
              <a:t>运费和期货价格共同波动</a:t>
            </a:r>
            <a:r>
              <a:rPr lang="zh-CN" altLang="en-US" sz="14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sym typeface="+mn-ea"/>
              </a:rPr>
              <a:t>时，使用基于指数的期货合约进行交叉规避运费风险才是成功并且有价值的。然而当指数中航线数目较多时，航线与指数之间的关系比较弱。因此，</a:t>
            </a:r>
            <a:r>
              <a:rPr lang="en-US" altLang="zh-CN" sz="14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sym typeface="+mn-ea"/>
              </a:rPr>
              <a:t>BIFFEX</a:t>
            </a:r>
            <a:r>
              <a:rPr lang="zh-CN" altLang="en-US" sz="14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sym typeface="+mn-ea"/>
              </a:rPr>
              <a:t>市场参与者使用期货合约对冲特定航线运费风险时，风险降低的比率非常小。市场参与程度较低使得</a:t>
            </a:r>
            <a:r>
              <a:rPr lang="en-US" altLang="zh-CN" sz="14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sym typeface="+mn-ea"/>
              </a:rPr>
              <a:t>BIFFEX</a:t>
            </a:r>
            <a:r>
              <a:rPr lang="zh-CN" altLang="en-US" sz="14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sym typeface="+mn-ea"/>
              </a:rPr>
              <a:t>期货合约最终于</a:t>
            </a:r>
            <a:r>
              <a:rPr lang="en-US" altLang="zh-CN" sz="14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sym typeface="+mn-ea"/>
              </a:rPr>
              <a:t>2002</a:t>
            </a:r>
            <a:r>
              <a:rPr lang="zh-CN" altLang="en-US" sz="14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sym typeface="+mn-ea"/>
              </a:rPr>
              <a:t>年</a:t>
            </a:r>
            <a:r>
              <a:rPr lang="en-US" altLang="zh-CN" sz="14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sym typeface="+mn-ea"/>
              </a:rPr>
              <a:t>4</a:t>
            </a:r>
            <a:r>
              <a:rPr lang="zh-CN" altLang="en-US" sz="14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sym typeface="+mn-ea"/>
              </a:rPr>
              <a:t>月</a:t>
            </a:r>
            <a:r>
              <a:rPr lang="zh-CN" altLang="en-US" sz="14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sym typeface="+mn-ea"/>
              </a:rPr>
              <a:t>终止上市</a:t>
            </a:r>
            <a:r>
              <a:rPr lang="zh-CN" altLang="en-US" sz="14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sym typeface="+mn-ea"/>
              </a:rPr>
              <a:t>。</a:t>
            </a:r>
            <a:endParaRPr lang="en-US" altLang="zh-CN" sz="14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sym typeface="+mn-ea"/>
            </a:endParaRPr>
          </a:p>
          <a:p>
            <a:pPr indent="360045" algn="just" defTabSz="683895">
              <a:lnSpc>
                <a:spcPct val="125000"/>
              </a:lnSpc>
              <a:spcBef>
                <a:spcPts val="0"/>
              </a:spcBef>
              <a:spcAft>
                <a:spcPts val="0"/>
              </a:spcAft>
              <a:buFont typeface="+mj-lt"/>
              <a:defRPr/>
            </a:pPr>
            <a:r>
              <a:rPr lang="zh-CN" altLang="en-US" sz="14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sym typeface="+mn-ea"/>
              </a:rPr>
              <a:t>由于航运市场柜台远期合约市场的发展</a:t>
            </a:r>
            <a:r>
              <a:rPr lang="en-US" altLang="zh-CN" sz="14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sym typeface="+mn-ea"/>
              </a:rPr>
              <a:t>(FFA), BIFFEX</a:t>
            </a:r>
            <a:r>
              <a:rPr lang="zh-CN" altLang="en-US" sz="14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sym typeface="+mn-ea"/>
              </a:rPr>
              <a:t>期货合约交易量自</a:t>
            </a:r>
            <a:r>
              <a:rPr lang="en-US" altLang="zh-CN" sz="14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sym typeface="+mn-ea"/>
              </a:rPr>
              <a:t>20</a:t>
            </a:r>
            <a:r>
              <a:rPr lang="zh-CN" altLang="en-US" sz="14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sym typeface="+mn-ea"/>
              </a:rPr>
              <a:t>世纪</a:t>
            </a:r>
            <a:r>
              <a:rPr lang="en-US" altLang="zh-CN" sz="14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sym typeface="+mn-ea"/>
              </a:rPr>
              <a:t>90</a:t>
            </a:r>
            <a:r>
              <a:rPr lang="zh-CN" altLang="en-US" sz="14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sym typeface="+mn-ea"/>
              </a:rPr>
              <a:t>年代中期就已经开始下滑。这种</a:t>
            </a:r>
            <a:r>
              <a:rPr lang="zh-CN" altLang="en-US" sz="14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sym typeface="+mn-ea"/>
              </a:rPr>
              <a:t>远期合约</a:t>
            </a:r>
            <a:r>
              <a:rPr lang="zh-CN" altLang="en-US" sz="14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sym typeface="+mn-ea"/>
              </a:rPr>
              <a:t>的交割是基于特定航线或者一系列航线而非一个总指数，因此可以</a:t>
            </a:r>
            <a:r>
              <a:rPr lang="zh-CN" altLang="en-US" sz="14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sym typeface="+mn-ea"/>
              </a:rPr>
              <a:t>避免</a:t>
            </a:r>
            <a:r>
              <a:rPr lang="en-US" altLang="zh-CN" sz="14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sym typeface="+mn-ea"/>
              </a:rPr>
              <a:t>BIFFEX</a:t>
            </a:r>
            <a:r>
              <a:rPr lang="zh-CN" altLang="en-US" sz="14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sym typeface="+mn-ea"/>
              </a:rPr>
              <a:t>市场中的基差风险</a:t>
            </a:r>
            <a:r>
              <a:rPr lang="zh-CN" altLang="en-US" sz="14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sym typeface="+mn-ea"/>
              </a:rPr>
              <a:t>。</a:t>
            </a:r>
            <a:endParaRPr lang="en-US" altLang="zh-CN" sz="14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sym typeface="+mn-ea"/>
            </a:endParaRPr>
          </a:p>
          <a:p>
            <a:pPr indent="360045" defTabSz="683895">
              <a:lnSpc>
                <a:spcPct val="125000"/>
              </a:lnSpc>
              <a:spcBef>
                <a:spcPts val="0"/>
              </a:spcBef>
              <a:spcAft>
                <a:spcPts val="0"/>
              </a:spcAft>
              <a:buFont typeface="+mj-lt"/>
              <a:defRPr/>
            </a:pPr>
            <a:endParaRPr lang="zh-CN" altLang="en-US" sz="14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sym typeface="+mn-ea"/>
            </a:endParaRPr>
          </a:p>
        </p:txBody>
      </p:sp>
      <p:sp>
        <p:nvSpPr>
          <p:cNvPr id="26" name="文本框 25"/>
          <p:cNvSpPr txBox="1"/>
          <p:nvPr/>
        </p:nvSpPr>
        <p:spPr>
          <a:xfrm>
            <a:off x="138007" y="707712"/>
            <a:ext cx="6446222" cy="789255"/>
          </a:xfrm>
          <a:prstGeom prst="rect">
            <a:avLst/>
          </a:prstGeom>
          <a:noFill/>
          <a:ln>
            <a:noFill/>
          </a:ln>
        </p:spPr>
        <p:txBody>
          <a:bodyPr vert="horz" wrap="squar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marL="213995" indent="-213995">
              <a:lnSpc>
                <a:spcPct val="130000"/>
              </a:lnSpc>
              <a:spcBef>
                <a:spcPts val="450"/>
              </a:spcBef>
              <a:buFontTx/>
              <a:buChar char="•"/>
              <a:defRPr/>
            </a:pPr>
            <a:r>
              <a:rPr lang="zh-CN" altLang="en-US" b="1" dirty="0">
                <a:gradFill>
                  <a:gsLst>
                    <a:gs pos="0">
                      <a:srgbClr val="E30000"/>
                    </a:gs>
                    <a:gs pos="100000">
                      <a:srgbClr val="760303"/>
                    </a:gs>
                  </a:gsLst>
                  <a:lin scaled="0"/>
                </a:gradFill>
                <a:latin typeface="Times New Roman" panose="02020603050405020304" pitchFamily="18" charset="0"/>
                <a:ea typeface="黑体" panose="02010609060101010101" pitchFamily="49" charset="-122"/>
                <a:cs typeface="Times New Roman" panose="02020603050405020304" pitchFamily="18" charset="0"/>
              </a:rPr>
              <a:t>期货价格并不能准确反映指数中各个航线运费波动风险，因而降低了该合约作为</a:t>
            </a:r>
            <a:r>
              <a:rPr lang="zh-CN" altLang="en-US" b="1" dirty="0">
                <a:solidFill>
                  <a:srgbClr val="0D4B8E"/>
                </a:solidFill>
                <a:latin typeface="Times New Roman" panose="02020603050405020304" pitchFamily="18" charset="0"/>
                <a:ea typeface="黑体" panose="02010609060101010101" pitchFamily="49" charset="-122"/>
                <a:cs typeface="Times New Roman" panose="02020603050405020304" pitchFamily="18" charset="0"/>
              </a:rPr>
              <a:t>套期保值</a:t>
            </a:r>
            <a:r>
              <a:rPr lang="zh-CN" altLang="en-US" b="1" dirty="0">
                <a:gradFill>
                  <a:gsLst>
                    <a:gs pos="0">
                      <a:srgbClr val="E30000"/>
                    </a:gs>
                    <a:gs pos="100000">
                      <a:srgbClr val="760303"/>
                    </a:gs>
                  </a:gsLst>
                  <a:lin scaled="0"/>
                </a:gradFill>
                <a:latin typeface="Times New Roman" panose="02020603050405020304" pitchFamily="18" charset="0"/>
                <a:ea typeface="黑体" panose="02010609060101010101" pitchFamily="49" charset="-122"/>
                <a:cs typeface="Times New Roman" panose="02020603050405020304" pitchFamily="18" charset="0"/>
              </a:rPr>
              <a:t>工具的效能</a:t>
            </a:r>
          </a:p>
        </p:txBody>
      </p:sp>
      <p:sp>
        <p:nvSpPr>
          <p:cNvPr id="28" name="TextBox 1048613"/>
          <p:cNvSpPr txBox="1"/>
          <p:nvPr/>
        </p:nvSpPr>
        <p:spPr>
          <a:xfrm>
            <a:off x="257648" y="281691"/>
            <a:ext cx="2962607" cy="315279"/>
          </a:xfrm>
          <a:prstGeom prst="rect">
            <a:avLst/>
          </a:prstGeom>
          <a:noFill/>
          <a:ln>
            <a:noFill/>
          </a:ln>
        </p:spPr>
        <p:txBody>
          <a:bodyPr vert="horz" wrap="non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lvl="0" algn="l">
              <a:spcBef>
                <a:spcPct val="20000"/>
              </a:spcBef>
            </a:pPr>
            <a:r>
              <a:rPr lang="en-US" altLang="zh-CN"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1.1 </a:t>
            </a:r>
            <a:r>
              <a:rPr lang="zh-CN" altLang="en-US"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航运衍生品市场的发展历程</a:t>
            </a:r>
          </a:p>
        </p:txBody>
      </p:sp>
    </p:spTree>
    <p:extLst>
      <p:ext uri="{BB962C8B-B14F-4D97-AF65-F5344CB8AC3E}">
        <p14:creationId xmlns:p14="http://schemas.microsoft.com/office/powerpoint/2010/main" val="108430142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1048613"/>
          <p:cNvSpPr txBox="1"/>
          <p:nvPr/>
        </p:nvSpPr>
        <p:spPr>
          <a:xfrm>
            <a:off x="257648" y="281691"/>
            <a:ext cx="2462470" cy="315279"/>
          </a:xfrm>
          <a:prstGeom prst="rect">
            <a:avLst/>
          </a:prstGeom>
          <a:noFill/>
          <a:ln>
            <a:noFill/>
          </a:ln>
        </p:spPr>
        <p:txBody>
          <a:bodyPr vert="horz" wrap="non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lvl="0">
              <a:spcBef>
                <a:spcPct val="20000"/>
              </a:spcBef>
            </a:pPr>
            <a:r>
              <a:rPr lang="en-US" altLang="zh-CN"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5.3</a:t>
            </a:r>
            <a:r>
              <a:rPr lang="zh-CN" altLang="en-US" sz="1600" b="1" dirty="0">
                <a:solidFill>
                  <a:srgbClr val="004289"/>
                </a:solidFill>
                <a:ea typeface="黑体" panose="02010609060101010101" pitchFamily="49" charset="-122"/>
                <a:cs typeface="Arial" panose="020B0604020202020204" pitchFamily="34" charset="0"/>
              </a:rPr>
              <a:t>描述性统计和变量的矩</a:t>
            </a:r>
          </a:p>
        </p:txBody>
      </p:sp>
      <p:graphicFrame>
        <p:nvGraphicFramePr>
          <p:cNvPr id="6" name="对象 5"/>
          <p:cNvGraphicFramePr>
            <a:graphicFrameLocks noChangeAspect="1"/>
          </p:cNvGraphicFramePr>
          <p:nvPr/>
        </p:nvGraphicFramePr>
        <p:xfrm>
          <a:off x="4737100" y="2374900"/>
          <a:ext cx="127000" cy="190500"/>
        </p:xfrm>
        <a:graphic>
          <a:graphicData uri="http://schemas.openxmlformats.org/presentationml/2006/ole">
            <mc:AlternateContent xmlns:mc="http://schemas.openxmlformats.org/markup-compatibility/2006">
              <mc:Choice xmlns:v="urn:schemas-microsoft-com:vml" Requires="v">
                <p:oleObj name="Equation" r:id="rId3" imgW="3048000" imgH="4572000" progId="Equation.DSMT4">
                  <p:embed/>
                </p:oleObj>
              </mc:Choice>
              <mc:Fallback>
                <p:oleObj name="Equation" r:id="rId3" imgW="3048000" imgH="4572000" progId="Equation.DSMT4">
                  <p:embed/>
                  <p:pic>
                    <p:nvPicPr>
                      <p:cNvPr id="0" name="图片 11275"/>
                      <p:cNvPicPr/>
                      <p:nvPr/>
                    </p:nvPicPr>
                    <p:blipFill>
                      <a:blip r:embed="rId4"/>
                      <a:stretch>
                        <a:fillRect/>
                      </a:stretch>
                    </p:blipFill>
                    <p:spPr>
                      <a:xfrm>
                        <a:off x="4737100" y="2374900"/>
                        <a:ext cx="127000" cy="190500"/>
                      </a:xfrm>
                      <a:prstGeom prst="rect">
                        <a:avLst/>
                      </a:prstGeom>
                    </p:spPr>
                  </p:pic>
                </p:oleObj>
              </mc:Fallback>
            </mc:AlternateContent>
          </a:graphicData>
        </a:graphic>
      </p:graphicFrame>
      <p:sp>
        <p:nvSpPr>
          <p:cNvPr id="3" name="矩形 2"/>
          <p:cNvSpPr/>
          <p:nvPr/>
        </p:nvSpPr>
        <p:spPr>
          <a:xfrm>
            <a:off x="257648" y="596970"/>
            <a:ext cx="6480719" cy="3323987"/>
          </a:xfrm>
          <a:prstGeom prst="rect">
            <a:avLst/>
          </a:prstGeom>
        </p:spPr>
        <p:txBody>
          <a:bodyPr wrap="square">
            <a:spAutoFit/>
          </a:bodyPr>
          <a:lstStyle/>
          <a:p>
            <a:pPr lvl="0" indent="457200">
              <a:lnSpc>
                <a:spcPct val="150000"/>
              </a:lnSpc>
            </a:pPr>
            <a:r>
              <a:rPr lang="zh-CN" altLang="en-US" sz="14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方差和标准差</a:t>
            </a:r>
            <a:endParaRPr lang="en-US" altLang="zh-CN" sz="14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p>
            <a:pPr lvl="0" indent="457200">
              <a:lnSpc>
                <a:spcPct val="150000"/>
              </a:lnSpc>
            </a:pPr>
            <a:r>
              <a:rPr lang="zh-CN" altLang="en-US" sz="140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方差可用于不同含量样本</a:t>
            </a:r>
            <a:r>
              <a:rPr lang="zh-CN" altLang="en-US" sz="1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数据分布离散程度</a:t>
            </a:r>
            <a:r>
              <a:rPr lang="zh-CN" altLang="en-US" sz="140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的比较。</a:t>
            </a:r>
            <a:r>
              <a:rPr lang="zh-CN" altLang="en-US" sz="1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方差越大</a:t>
            </a:r>
            <a:r>
              <a:rPr lang="en-US" altLang="zh-CN" sz="1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1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数据分布离散程度越大。</a:t>
            </a:r>
            <a:endParaRPr lang="en-US" altLang="zh-CN" sz="1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endParaRPr>
          </a:p>
          <a:p>
            <a:pPr lvl="0" indent="457200">
              <a:lnSpc>
                <a:spcPct val="150000"/>
              </a:lnSpc>
            </a:pPr>
            <a:endParaRPr lang="en-US" altLang="zh-CN" sz="140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endParaRPr>
          </a:p>
          <a:p>
            <a:pPr lvl="0" indent="457200">
              <a:lnSpc>
                <a:spcPct val="150000"/>
              </a:lnSpc>
            </a:pPr>
            <a:endParaRPr lang="en-US" altLang="zh-CN" sz="140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endParaRPr>
          </a:p>
          <a:p>
            <a:pPr lvl="0" indent="457200">
              <a:lnSpc>
                <a:spcPct val="150000"/>
              </a:lnSpc>
            </a:pPr>
            <a:endParaRPr lang="en-US" altLang="zh-CN" sz="140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endParaRPr>
          </a:p>
          <a:p>
            <a:pPr lvl="0" indent="457200">
              <a:lnSpc>
                <a:spcPct val="150000"/>
              </a:lnSpc>
            </a:pPr>
            <a:r>
              <a:rPr lang="zh-CN" altLang="en-US" sz="140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其中的</a:t>
            </a:r>
            <a:r>
              <a:rPr lang="en-US" altLang="zh-CN" sz="140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n-1</a:t>
            </a:r>
            <a:r>
              <a:rPr lang="zh-CN" altLang="en-US" sz="140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被称为自由度</a:t>
            </a:r>
            <a:r>
              <a:rPr lang="en-US" altLang="zh-CN" sz="140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(Degree of Freedom),</a:t>
            </a:r>
            <a:r>
              <a:rPr lang="zh-CN" altLang="en-US" sz="140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它描述了当前选定是</a:t>
            </a:r>
            <a:r>
              <a:rPr lang="en-US" altLang="zh-CN" sz="140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n</a:t>
            </a:r>
            <a:r>
              <a:rPr lang="zh-CN" altLang="en-US" sz="140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个</a:t>
            </a:r>
            <a:r>
              <a:rPr lang="en-US" altLang="zh-CN" sz="140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X</a:t>
            </a:r>
            <a:r>
              <a:rPr lang="zh-CN" altLang="en-US" sz="140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中能自由变动的</a:t>
            </a:r>
            <a:r>
              <a:rPr lang="en-US" altLang="zh-CN" sz="140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X (</a:t>
            </a:r>
            <a:r>
              <a:rPr lang="zh-CN" altLang="en-US" sz="140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变量值</a:t>
            </a:r>
            <a:r>
              <a:rPr lang="en-US" altLang="zh-CN" sz="140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140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的个数</a:t>
            </a:r>
            <a:r>
              <a:rPr lang="en-US" altLang="zh-CN" sz="140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140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由于公式中需要使用均数</a:t>
            </a:r>
            <a:r>
              <a:rPr lang="en-US" altLang="zh-CN" sz="140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140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这是一个限制条件，因此样本量为</a:t>
            </a:r>
            <a:r>
              <a:rPr lang="en-US" altLang="zh-CN" sz="140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n</a:t>
            </a:r>
            <a:r>
              <a:rPr lang="zh-CN" altLang="en-US" sz="140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的样本实际上只有</a:t>
            </a:r>
            <a:r>
              <a:rPr lang="en-US" altLang="zh-CN" sz="140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n-1</a:t>
            </a:r>
            <a:r>
              <a:rPr lang="zh-CN" altLang="en-US" sz="140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个可以自由取值</a:t>
            </a:r>
            <a:r>
              <a:rPr lang="en-US" altLang="zh-CN" sz="140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140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最后一个数值可以通过均数算出来。</a:t>
            </a:r>
            <a:endParaRPr lang="en-US" altLang="zh-CN" sz="140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8195"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123331" y="1289467"/>
            <a:ext cx="3176114" cy="11311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7" name="对象 6"/>
          <p:cNvGraphicFramePr>
            <a:graphicFrameLocks noChangeAspect="1"/>
          </p:cNvGraphicFramePr>
          <p:nvPr/>
        </p:nvGraphicFramePr>
        <p:xfrm>
          <a:off x="4737100" y="2374900"/>
          <a:ext cx="127000" cy="190500"/>
        </p:xfrm>
        <a:graphic>
          <a:graphicData uri="http://schemas.openxmlformats.org/presentationml/2006/ole">
            <mc:AlternateContent xmlns:mc="http://schemas.openxmlformats.org/markup-compatibility/2006">
              <mc:Choice xmlns:v="urn:schemas-microsoft-com:vml" Requires="v">
                <p:oleObj name="Equation" r:id="rId6" imgW="3048000" imgH="4572000" progId="Equation.DSMT4">
                  <p:embed/>
                </p:oleObj>
              </mc:Choice>
              <mc:Fallback>
                <p:oleObj name="Equation" r:id="rId6" imgW="3048000" imgH="4572000" progId="Equation.DSMT4">
                  <p:embed/>
                  <p:pic>
                    <p:nvPicPr>
                      <p:cNvPr id="0" name="图片 11276"/>
                      <p:cNvPicPr/>
                      <p:nvPr/>
                    </p:nvPicPr>
                    <p:blipFill>
                      <a:blip r:embed="rId4"/>
                      <a:stretch>
                        <a:fillRect/>
                      </a:stretch>
                    </p:blipFill>
                    <p:spPr>
                      <a:xfrm>
                        <a:off x="4737100" y="2374900"/>
                        <a:ext cx="127000" cy="190500"/>
                      </a:xfrm>
                      <a:prstGeom prst="rect">
                        <a:avLst/>
                      </a:prstGeom>
                    </p:spPr>
                  </p:pic>
                </p:oleObj>
              </mc:Fallback>
            </mc:AlternateContent>
          </a:graphicData>
        </a:graphic>
      </p:graphicFrame>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1048613"/>
          <p:cNvSpPr txBox="1"/>
          <p:nvPr/>
        </p:nvSpPr>
        <p:spPr>
          <a:xfrm>
            <a:off x="257648" y="281691"/>
            <a:ext cx="2462470" cy="315279"/>
          </a:xfrm>
          <a:prstGeom prst="rect">
            <a:avLst/>
          </a:prstGeom>
          <a:noFill/>
          <a:ln>
            <a:noFill/>
          </a:ln>
        </p:spPr>
        <p:txBody>
          <a:bodyPr vert="horz" wrap="non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lvl="0">
              <a:spcBef>
                <a:spcPct val="20000"/>
              </a:spcBef>
            </a:pPr>
            <a:r>
              <a:rPr lang="en-US" altLang="zh-CN"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5.3</a:t>
            </a:r>
            <a:r>
              <a:rPr lang="zh-CN" altLang="en-US" sz="1600" b="1" dirty="0">
                <a:solidFill>
                  <a:srgbClr val="004289"/>
                </a:solidFill>
                <a:ea typeface="黑体" panose="02010609060101010101" pitchFamily="49" charset="-122"/>
                <a:cs typeface="Arial" panose="020B0604020202020204" pitchFamily="34" charset="0"/>
              </a:rPr>
              <a:t>描述性统计和变量的矩</a:t>
            </a:r>
          </a:p>
        </p:txBody>
      </p:sp>
      <p:graphicFrame>
        <p:nvGraphicFramePr>
          <p:cNvPr id="6" name="对象 5"/>
          <p:cNvGraphicFramePr>
            <a:graphicFrameLocks noChangeAspect="1"/>
          </p:cNvGraphicFramePr>
          <p:nvPr/>
        </p:nvGraphicFramePr>
        <p:xfrm>
          <a:off x="4737100" y="2374900"/>
          <a:ext cx="127000" cy="190500"/>
        </p:xfrm>
        <a:graphic>
          <a:graphicData uri="http://schemas.openxmlformats.org/presentationml/2006/ole">
            <mc:AlternateContent xmlns:mc="http://schemas.openxmlformats.org/markup-compatibility/2006">
              <mc:Choice xmlns:v="urn:schemas-microsoft-com:vml" Requires="v">
                <p:oleObj name="Equation" r:id="rId3" imgW="3048000" imgH="4572000" progId="Equation.DSMT4">
                  <p:embed/>
                </p:oleObj>
              </mc:Choice>
              <mc:Fallback>
                <p:oleObj name="Equation" r:id="rId3" imgW="3048000" imgH="4572000" progId="Equation.DSMT4">
                  <p:embed/>
                  <p:pic>
                    <p:nvPicPr>
                      <p:cNvPr id="0" name="图片 12299"/>
                      <p:cNvPicPr/>
                      <p:nvPr/>
                    </p:nvPicPr>
                    <p:blipFill>
                      <a:blip r:embed="rId4"/>
                      <a:stretch>
                        <a:fillRect/>
                      </a:stretch>
                    </p:blipFill>
                    <p:spPr>
                      <a:xfrm>
                        <a:off x="4737100" y="2374900"/>
                        <a:ext cx="127000" cy="190500"/>
                      </a:xfrm>
                      <a:prstGeom prst="rect">
                        <a:avLst/>
                      </a:prstGeom>
                    </p:spPr>
                  </p:pic>
                </p:oleObj>
              </mc:Fallback>
            </mc:AlternateContent>
          </a:graphicData>
        </a:graphic>
      </p:graphicFrame>
      <p:sp>
        <p:nvSpPr>
          <p:cNvPr id="3" name="矩形 2"/>
          <p:cNvSpPr/>
          <p:nvPr/>
        </p:nvSpPr>
        <p:spPr>
          <a:xfrm>
            <a:off x="257648" y="596970"/>
            <a:ext cx="6480719" cy="6232475"/>
          </a:xfrm>
          <a:prstGeom prst="rect">
            <a:avLst/>
          </a:prstGeom>
        </p:spPr>
        <p:txBody>
          <a:bodyPr wrap="square">
            <a:spAutoFit/>
          </a:bodyPr>
          <a:lstStyle/>
          <a:p>
            <a:pPr lvl="0" indent="457200">
              <a:lnSpc>
                <a:spcPct val="150000"/>
              </a:lnSpc>
            </a:pPr>
            <a:r>
              <a:rPr lang="zh-CN" altLang="en-US" sz="140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偏度系数</a:t>
            </a:r>
            <a:endParaRPr lang="en-US" altLang="zh-CN" sz="140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endParaRPr>
          </a:p>
          <a:p>
            <a:pPr lvl="0" indent="457200">
              <a:lnSpc>
                <a:spcPct val="150000"/>
              </a:lnSpc>
            </a:pPr>
            <a:r>
              <a:rPr lang="zh-CN" altLang="en-US" sz="140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偏度是用于</a:t>
            </a:r>
            <a:r>
              <a:rPr lang="zh-CN" altLang="en-US" sz="1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衡量分布的不对称程度或偏斜程度</a:t>
            </a:r>
            <a:r>
              <a:rPr lang="zh-CN" altLang="en-US" sz="140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的指标。如果用矩法方式测定</a:t>
            </a:r>
            <a:r>
              <a:rPr lang="en-US" altLang="zh-CN" sz="140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140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偏度指标是</a:t>
            </a:r>
            <a:r>
              <a:rPr lang="zh-CN" altLang="en-US" sz="1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变量的三阶中心矩除以标准差三次方</a:t>
            </a:r>
            <a:r>
              <a:rPr lang="en-US" altLang="zh-CN" sz="140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140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用公式表示为</a:t>
            </a:r>
            <a:endParaRPr lang="en-US" altLang="zh-CN" sz="140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endParaRPr>
          </a:p>
          <a:p>
            <a:pPr lvl="0" indent="457200">
              <a:lnSpc>
                <a:spcPct val="150000"/>
              </a:lnSpc>
            </a:pPr>
            <a:endParaRPr lang="en-US" altLang="zh-CN" sz="140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endParaRPr>
          </a:p>
          <a:p>
            <a:pPr lvl="0" indent="457200">
              <a:lnSpc>
                <a:spcPct val="150000"/>
              </a:lnSpc>
            </a:pPr>
            <a:endParaRPr lang="en-US" altLang="zh-CN" sz="140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endParaRPr>
          </a:p>
          <a:p>
            <a:pPr lvl="0" indent="457200">
              <a:lnSpc>
                <a:spcPct val="150000"/>
              </a:lnSpc>
            </a:pPr>
            <a:endParaRPr lang="en-US" altLang="zh-CN" sz="140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endParaRPr>
          </a:p>
          <a:p>
            <a:pPr lvl="0" indent="457200">
              <a:lnSpc>
                <a:spcPct val="150000"/>
              </a:lnSpc>
            </a:pPr>
            <a:r>
              <a:rPr lang="zh-CN" altLang="en-US" sz="140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当</a:t>
            </a:r>
            <a:r>
              <a:rPr lang="zh-CN" altLang="en-US" sz="1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分布对称时</a:t>
            </a:r>
            <a:r>
              <a:rPr lang="en-US" altLang="zh-CN" sz="1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1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它的所有奇数阶中心矩均为</a:t>
            </a:r>
            <a:r>
              <a:rPr lang="en-US" altLang="zh-CN" sz="1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0</a:t>
            </a:r>
            <a:r>
              <a:rPr lang="en-US" altLang="zh-CN" sz="140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140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要判断分布是否对称</a:t>
            </a:r>
            <a:r>
              <a:rPr lang="en-US" altLang="zh-CN" sz="140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140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可考虑</a:t>
            </a:r>
            <a:r>
              <a:rPr lang="zh-CN" altLang="en-US" sz="1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用奇数阶中心矩测定</a:t>
            </a:r>
            <a:r>
              <a:rPr lang="zh-CN" altLang="en-US" sz="140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。一阶中心矩恒为</a:t>
            </a:r>
            <a:r>
              <a:rPr lang="en-US" altLang="zh-CN" sz="140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0,</a:t>
            </a:r>
            <a:r>
              <a:rPr lang="zh-CN" altLang="en-US" sz="140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五阶以上的中心矩计算较为繁琐</a:t>
            </a:r>
            <a:r>
              <a:rPr lang="en-US" altLang="zh-CN" sz="140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140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偏度指标就是以三阶中心动差来测定的。由于三阶中心矩含有计量单位，为消除计量单位的影响</a:t>
            </a:r>
            <a:r>
              <a:rPr lang="en-US" altLang="zh-CN" sz="140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140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以</a:t>
            </a:r>
            <a:r>
              <a:rPr lang="en-US" altLang="zh-CN" sz="140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σ</a:t>
            </a:r>
            <a:r>
              <a:rPr lang="en-US" altLang="zh-CN" sz="1400" b="1" baseline="30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3</a:t>
            </a:r>
            <a:r>
              <a:rPr lang="zh-CN" altLang="en-US" sz="140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除之。</a:t>
            </a:r>
            <a:endParaRPr lang="en-US" altLang="zh-CN" sz="140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endParaRPr>
          </a:p>
          <a:p>
            <a:pPr lvl="0" indent="457200">
              <a:lnSpc>
                <a:spcPct val="150000"/>
              </a:lnSpc>
            </a:pPr>
            <a:endParaRPr lang="en-US" altLang="zh-CN" sz="1400" dirty="0">
              <a:solidFill>
                <a:srgbClr val="000000"/>
              </a:solidFill>
            </a:endParaRPr>
          </a:p>
          <a:p>
            <a:pPr lvl="0" indent="457200">
              <a:lnSpc>
                <a:spcPct val="150000"/>
              </a:lnSpc>
            </a:pPr>
            <a:endParaRPr lang="en-US" altLang="zh-CN" sz="1400" dirty="0">
              <a:solidFill>
                <a:srgbClr val="000000"/>
              </a:solidFill>
            </a:endParaRPr>
          </a:p>
          <a:p>
            <a:pPr lvl="0" indent="457200">
              <a:lnSpc>
                <a:spcPct val="150000"/>
              </a:lnSpc>
            </a:pPr>
            <a:endParaRPr lang="en-US" altLang="zh-CN" sz="1400" dirty="0">
              <a:solidFill>
                <a:srgbClr val="000000"/>
              </a:solidFill>
            </a:endParaRPr>
          </a:p>
          <a:p>
            <a:pPr lvl="0" indent="457200">
              <a:lnSpc>
                <a:spcPct val="150000"/>
              </a:lnSpc>
            </a:pPr>
            <a:endParaRPr lang="en-US" altLang="zh-CN" sz="1400" dirty="0">
              <a:solidFill>
                <a:srgbClr val="000000"/>
              </a:solidFill>
            </a:endParaRPr>
          </a:p>
          <a:p>
            <a:pPr lvl="0" indent="457200">
              <a:lnSpc>
                <a:spcPct val="150000"/>
              </a:lnSpc>
            </a:pPr>
            <a:endParaRPr lang="en-US" altLang="zh-CN" sz="1400" dirty="0">
              <a:solidFill>
                <a:srgbClr val="000000"/>
              </a:solidFill>
            </a:endParaRPr>
          </a:p>
          <a:p>
            <a:pPr lvl="0" indent="457200">
              <a:lnSpc>
                <a:spcPct val="150000"/>
              </a:lnSpc>
            </a:pPr>
            <a:endParaRPr lang="en-US" altLang="zh-CN" sz="1400" dirty="0">
              <a:solidFill>
                <a:srgbClr val="000000"/>
              </a:solidFill>
            </a:endParaRPr>
          </a:p>
          <a:p>
            <a:pPr lvl="0" indent="457200">
              <a:lnSpc>
                <a:spcPct val="150000"/>
              </a:lnSpc>
            </a:pPr>
            <a:endParaRPr lang="en-US" altLang="zh-CN" sz="1400" dirty="0">
              <a:solidFill>
                <a:srgbClr val="000000"/>
              </a:solidFill>
            </a:endParaRPr>
          </a:p>
          <a:p>
            <a:pPr lvl="0" indent="457200">
              <a:lnSpc>
                <a:spcPct val="150000"/>
              </a:lnSpc>
            </a:pPr>
            <a:endParaRPr lang="en-US" altLang="zh-CN" sz="1400" dirty="0">
              <a:solidFill>
                <a:srgbClr val="000000"/>
              </a:solidFill>
            </a:endParaRPr>
          </a:p>
          <a:p>
            <a:pPr lvl="0" indent="457200">
              <a:lnSpc>
                <a:spcPct val="150000"/>
              </a:lnSpc>
            </a:pPr>
            <a:endParaRPr lang="en-US" altLang="zh-CN" sz="1400" dirty="0">
              <a:solidFill>
                <a:srgbClr val="000000"/>
              </a:solidFill>
            </a:endParaRPr>
          </a:p>
        </p:txBody>
      </p:sp>
      <p:graphicFrame>
        <p:nvGraphicFramePr>
          <p:cNvPr id="7" name="对象 6"/>
          <p:cNvGraphicFramePr>
            <a:graphicFrameLocks noChangeAspect="1"/>
          </p:cNvGraphicFramePr>
          <p:nvPr/>
        </p:nvGraphicFramePr>
        <p:xfrm>
          <a:off x="4737100" y="2374900"/>
          <a:ext cx="127000" cy="190500"/>
        </p:xfrm>
        <a:graphic>
          <a:graphicData uri="http://schemas.openxmlformats.org/presentationml/2006/ole">
            <mc:AlternateContent xmlns:mc="http://schemas.openxmlformats.org/markup-compatibility/2006">
              <mc:Choice xmlns:v="urn:schemas-microsoft-com:vml" Requires="v">
                <p:oleObj name="Equation" r:id="rId5" imgW="3048000" imgH="4572000" progId="Equation.DSMT4">
                  <p:embed/>
                </p:oleObj>
              </mc:Choice>
              <mc:Fallback>
                <p:oleObj name="Equation" r:id="rId5" imgW="3048000" imgH="4572000" progId="Equation.DSMT4">
                  <p:embed/>
                  <p:pic>
                    <p:nvPicPr>
                      <p:cNvPr id="0" name="图片 12300"/>
                      <p:cNvPicPr/>
                      <p:nvPr/>
                    </p:nvPicPr>
                    <p:blipFill>
                      <a:blip r:embed="rId4"/>
                      <a:stretch>
                        <a:fillRect/>
                      </a:stretch>
                    </p:blipFill>
                    <p:spPr>
                      <a:xfrm>
                        <a:off x="4737100" y="2374900"/>
                        <a:ext cx="127000" cy="190500"/>
                      </a:xfrm>
                      <a:prstGeom prst="rect">
                        <a:avLst/>
                      </a:prstGeom>
                    </p:spPr>
                  </p:pic>
                </p:oleObj>
              </mc:Fallback>
            </mc:AlternateContent>
          </a:graphicData>
        </a:graphic>
      </p:graphicFrame>
      <p:pic>
        <p:nvPicPr>
          <p:cNvPr id="10242"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99395" y="1700511"/>
            <a:ext cx="1656184" cy="7200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1048613"/>
          <p:cNvSpPr txBox="1"/>
          <p:nvPr/>
        </p:nvSpPr>
        <p:spPr>
          <a:xfrm>
            <a:off x="257648" y="281691"/>
            <a:ext cx="2462470" cy="315279"/>
          </a:xfrm>
          <a:prstGeom prst="rect">
            <a:avLst/>
          </a:prstGeom>
          <a:noFill/>
          <a:ln>
            <a:noFill/>
          </a:ln>
        </p:spPr>
        <p:txBody>
          <a:bodyPr vert="horz" wrap="non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lvl="0">
              <a:spcBef>
                <a:spcPct val="20000"/>
              </a:spcBef>
            </a:pPr>
            <a:r>
              <a:rPr lang="en-US" altLang="zh-CN"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5.3</a:t>
            </a:r>
            <a:r>
              <a:rPr lang="zh-CN" altLang="en-US" sz="1600" b="1" dirty="0">
                <a:solidFill>
                  <a:srgbClr val="004289"/>
                </a:solidFill>
                <a:ea typeface="黑体" panose="02010609060101010101" pitchFamily="49" charset="-122"/>
                <a:cs typeface="Arial" panose="020B0604020202020204" pitchFamily="34" charset="0"/>
              </a:rPr>
              <a:t>描述性统计和变量的矩</a:t>
            </a:r>
          </a:p>
        </p:txBody>
      </p:sp>
      <p:graphicFrame>
        <p:nvGraphicFramePr>
          <p:cNvPr id="6" name="对象 5"/>
          <p:cNvGraphicFramePr>
            <a:graphicFrameLocks noChangeAspect="1"/>
          </p:cNvGraphicFramePr>
          <p:nvPr/>
        </p:nvGraphicFramePr>
        <p:xfrm>
          <a:off x="4737100" y="2374900"/>
          <a:ext cx="127000" cy="190500"/>
        </p:xfrm>
        <a:graphic>
          <a:graphicData uri="http://schemas.openxmlformats.org/presentationml/2006/ole">
            <mc:AlternateContent xmlns:mc="http://schemas.openxmlformats.org/markup-compatibility/2006">
              <mc:Choice xmlns:v="urn:schemas-microsoft-com:vml" Requires="v">
                <p:oleObj name="Equation" r:id="rId3" imgW="3048000" imgH="4572000" progId="Equation.DSMT4">
                  <p:embed/>
                </p:oleObj>
              </mc:Choice>
              <mc:Fallback>
                <p:oleObj name="Equation" r:id="rId3" imgW="3048000" imgH="4572000" progId="Equation.DSMT4">
                  <p:embed/>
                  <p:pic>
                    <p:nvPicPr>
                      <p:cNvPr id="0" name="图片 13323"/>
                      <p:cNvPicPr/>
                      <p:nvPr/>
                    </p:nvPicPr>
                    <p:blipFill>
                      <a:blip r:embed="rId4"/>
                      <a:stretch>
                        <a:fillRect/>
                      </a:stretch>
                    </p:blipFill>
                    <p:spPr>
                      <a:xfrm>
                        <a:off x="4737100" y="2374900"/>
                        <a:ext cx="127000" cy="190500"/>
                      </a:xfrm>
                      <a:prstGeom prst="rect">
                        <a:avLst/>
                      </a:prstGeom>
                    </p:spPr>
                  </p:pic>
                </p:oleObj>
              </mc:Fallback>
            </mc:AlternateContent>
          </a:graphicData>
        </a:graphic>
      </p:graphicFrame>
      <mc:AlternateContent xmlns:mc="http://schemas.openxmlformats.org/markup-compatibility/2006" xmlns:a14="http://schemas.microsoft.com/office/drawing/2010/main">
        <mc:Choice Requires="a14">
          <p:sp>
            <p:nvSpPr>
              <p:cNvPr id="3" name="矩形 2"/>
              <p:cNvSpPr/>
              <p:nvPr/>
            </p:nvSpPr>
            <p:spPr>
              <a:xfrm>
                <a:off x="257648" y="596970"/>
                <a:ext cx="6480719" cy="4939814"/>
              </a:xfrm>
              <a:prstGeom prst="rect">
                <a:avLst/>
              </a:prstGeom>
            </p:spPr>
            <p:txBody>
              <a:bodyPr wrap="square">
                <a:spAutoFit/>
              </a:bodyPr>
              <a:lstStyle/>
              <a:p>
                <a:pPr lvl="0" indent="457200">
                  <a:lnSpc>
                    <a:spcPct val="150000"/>
                  </a:lnSpc>
                </a:pPr>
                <a:r>
                  <a:rPr lang="zh-CN" altLang="en-US" sz="1400" b="1" dirty="0">
                    <a:solidFill>
                      <a:srgbClr val="000000"/>
                    </a:solidFill>
                    <a:latin typeface="Times New Roman" pitchFamily="18" charset="0"/>
                    <a:ea typeface="黑体" pitchFamily="49" charset="-122"/>
                    <a:cs typeface="Times New Roman" pitchFamily="18" charset="0"/>
                  </a:rPr>
                  <a:t>偏度系数</a:t>
                </a:r>
                <a:endParaRPr lang="en-US" altLang="zh-CN" sz="1400" b="1" dirty="0">
                  <a:solidFill>
                    <a:srgbClr val="000000"/>
                  </a:solidFill>
                  <a:latin typeface="Times New Roman" pitchFamily="18" charset="0"/>
                  <a:ea typeface="黑体" pitchFamily="49" charset="-122"/>
                  <a:cs typeface="Times New Roman" pitchFamily="18" charset="0"/>
                </a:endParaRPr>
              </a:p>
              <a:p>
                <a:pPr lvl="0" indent="457200">
                  <a:lnSpc>
                    <a:spcPct val="150000"/>
                  </a:lnSpc>
                </a:pPr>
                <a:r>
                  <a:rPr lang="zh-CN" altLang="en-US" sz="1400" b="1" dirty="0">
                    <a:solidFill>
                      <a:srgbClr val="000000"/>
                    </a:solidFill>
                    <a:latin typeface="Times New Roman" pitchFamily="18" charset="0"/>
                    <a:ea typeface="黑体" pitchFamily="49" charset="-122"/>
                    <a:cs typeface="Times New Roman" pitchFamily="18" charset="0"/>
                  </a:rPr>
                  <a:t>偏度正态分布曲线左右完全对称</a:t>
                </a:r>
                <a:r>
                  <a:rPr lang="en-US" altLang="zh-CN" sz="1400" b="1" dirty="0">
                    <a:solidFill>
                      <a:srgbClr val="000000"/>
                    </a:solidFill>
                    <a:latin typeface="Times New Roman" pitchFamily="18" charset="0"/>
                    <a:ea typeface="黑体" pitchFamily="49" charset="-122"/>
                    <a:cs typeface="Times New Roman" pitchFamily="18" charset="0"/>
                  </a:rPr>
                  <a:t>,</a:t>
                </a:r>
                <a:r>
                  <a:rPr lang="zh-CN" altLang="en-US" sz="1400" b="1" dirty="0">
                    <a:solidFill>
                      <a:srgbClr val="000000"/>
                    </a:solidFill>
                    <a:latin typeface="Times New Roman" pitchFamily="18" charset="0"/>
                    <a:ea typeface="黑体" pitchFamily="49" charset="-122"/>
                    <a:cs typeface="Times New Roman" pitchFamily="18" charset="0"/>
                  </a:rPr>
                  <a:t>三阶中心矩的</a:t>
                </a:r>
                <a:r>
                  <a:rPr lang="en-US" altLang="zh-CN" sz="1400" b="1" dirty="0">
                    <a:solidFill>
                      <a:srgbClr val="000000"/>
                    </a:solidFill>
                    <a:latin typeface="Times New Roman" pitchFamily="18" charset="0"/>
                    <a:ea typeface="黑体" pitchFamily="49" charset="-122"/>
                    <a:cs typeface="Times New Roman" pitchFamily="18" charset="0"/>
                  </a:rPr>
                  <a:t>v</a:t>
                </a:r>
                <a:r>
                  <a:rPr lang="en-US" altLang="zh-CN" sz="1400" b="1" baseline="-25000" dirty="0">
                    <a:solidFill>
                      <a:srgbClr val="000000"/>
                    </a:solidFill>
                    <a:latin typeface="Times New Roman" pitchFamily="18" charset="0"/>
                    <a:ea typeface="黑体" pitchFamily="49" charset="-122"/>
                    <a:cs typeface="Times New Roman" pitchFamily="18" charset="0"/>
                  </a:rPr>
                  <a:t>3</a:t>
                </a:r>
                <a:r>
                  <a:rPr lang="zh-CN" altLang="en-US" sz="1400" b="1" dirty="0">
                    <a:solidFill>
                      <a:srgbClr val="000000"/>
                    </a:solidFill>
                    <a:latin typeface="Times New Roman" pitchFamily="18" charset="0"/>
                    <a:ea typeface="黑体" pitchFamily="49" charset="-122"/>
                    <a:cs typeface="Times New Roman" pitchFamily="18" charset="0"/>
                  </a:rPr>
                  <a:t>等于</a:t>
                </a:r>
                <a:r>
                  <a:rPr lang="en-US" altLang="zh-CN" sz="1400" b="1" dirty="0">
                    <a:solidFill>
                      <a:srgbClr val="000000"/>
                    </a:solidFill>
                    <a:latin typeface="Times New Roman" pitchFamily="18" charset="0"/>
                    <a:ea typeface="黑体" pitchFamily="49" charset="-122"/>
                    <a:cs typeface="Times New Roman" pitchFamily="18" charset="0"/>
                  </a:rPr>
                  <a:t>0,</a:t>
                </a:r>
                <a:r>
                  <a:rPr lang="zh-CN" altLang="en-US" sz="1400" b="1" dirty="0">
                    <a:solidFill>
                      <a:srgbClr val="000000"/>
                    </a:solidFill>
                    <a:latin typeface="Times New Roman" pitchFamily="18" charset="0"/>
                    <a:ea typeface="黑体" pitchFamily="49" charset="-122"/>
                    <a:cs typeface="Times New Roman" pitchFamily="18" charset="0"/>
                  </a:rPr>
                  <a:t>即</a:t>
                </a:r>
                <a14:m>
                  <m:oMath xmlns:m="http://schemas.openxmlformats.org/officeDocument/2006/math">
                    <m:r>
                      <a:rPr lang="zh-CN" altLang="en-US" sz="1400" b="1" i="1" dirty="0" smtClean="0">
                        <a:solidFill>
                          <a:srgbClr val="000000"/>
                        </a:solidFill>
                        <a:latin typeface="Cambria Math"/>
                      </a:rPr>
                      <m:t>𝜶</m:t>
                    </m:r>
                  </m:oMath>
                </a14:m>
                <a:r>
                  <a:rPr lang="en-US" altLang="zh-CN" sz="1400" b="1" dirty="0">
                    <a:solidFill>
                      <a:srgbClr val="000000"/>
                    </a:solidFill>
                    <a:latin typeface="Times New Roman" pitchFamily="18" charset="0"/>
                    <a:ea typeface="黑体" pitchFamily="49" charset="-122"/>
                    <a:cs typeface="Times New Roman" pitchFamily="18" charset="0"/>
                  </a:rPr>
                  <a:t>= 0.</a:t>
                </a:r>
                <a:r>
                  <a:rPr lang="zh-CN" altLang="en-US" sz="1400" b="1" dirty="0">
                    <a:solidFill>
                      <a:srgbClr val="000000"/>
                    </a:solidFill>
                    <a:latin typeface="Times New Roman" pitchFamily="18" charset="0"/>
                    <a:ea typeface="黑体" pitchFamily="49" charset="-122"/>
                    <a:cs typeface="Times New Roman" pitchFamily="18" charset="0"/>
                  </a:rPr>
                  <a:t>当分布不对称时，则三阶中心矩不为</a:t>
                </a:r>
                <a:r>
                  <a:rPr lang="en-US" altLang="zh-CN" sz="1400" b="1" dirty="0">
                    <a:solidFill>
                      <a:srgbClr val="000000"/>
                    </a:solidFill>
                    <a:latin typeface="Times New Roman" pitchFamily="18" charset="0"/>
                    <a:ea typeface="黑体" pitchFamily="49" charset="-122"/>
                    <a:cs typeface="Times New Roman" pitchFamily="18" charset="0"/>
                  </a:rPr>
                  <a:t>0,</a:t>
                </a:r>
                <a:r>
                  <a:rPr lang="zh-CN" altLang="en-US" sz="1400" b="1" dirty="0">
                    <a:solidFill>
                      <a:srgbClr val="000000"/>
                    </a:solidFill>
                    <a:latin typeface="Times New Roman" pitchFamily="18" charset="0"/>
                    <a:ea typeface="黑体" pitchFamily="49" charset="-122"/>
                    <a:cs typeface="Times New Roman" pitchFamily="18" charset="0"/>
                  </a:rPr>
                  <a:t>其分布的偏斜程度使</a:t>
                </a:r>
                <a14:m>
                  <m:oMath xmlns:m="http://schemas.openxmlformats.org/officeDocument/2006/math">
                    <m:r>
                      <a:rPr lang="zh-CN" altLang="en-US" sz="1400" b="1" i="1" dirty="0">
                        <a:solidFill>
                          <a:srgbClr val="000000"/>
                        </a:solidFill>
                        <a:latin typeface="Cambria Math"/>
                      </a:rPr>
                      <m:t>𝜶</m:t>
                    </m:r>
                  </m:oMath>
                </a14:m>
                <a:r>
                  <a:rPr lang="zh-CN" altLang="en-US" sz="1400" b="1" dirty="0">
                    <a:solidFill>
                      <a:srgbClr val="000000"/>
                    </a:solidFill>
                    <a:latin typeface="Times New Roman" pitchFamily="18" charset="0"/>
                    <a:ea typeface="黑体" pitchFamily="49" charset="-122"/>
                    <a:cs typeface="Times New Roman" pitchFamily="18" charset="0"/>
                  </a:rPr>
                  <a:t>大于</a:t>
                </a:r>
                <a:r>
                  <a:rPr lang="en-US" altLang="zh-CN" sz="1400" b="1" dirty="0">
                    <a:solidFill>
                      <a:srgbClr val="000000"/>
                    </a:solidFill>
                    <a:latin typeface="Times New Roman" pitchFamily="18" charset="0"/>
                    <a:ea typeface="黑体" pitchFamily="49" charset="-122"/>
                    <a:cs typeface="Times New Roman" pitchFamily="18" charset="0"/>
                  </a:rPr>
                  <a:t>0</a:t>
                </a:r>
                <a:r>
                  <a:rPr lang="zh-CN" altLang="en-US" sz="1400" b="1" dirty="0">
                    <a:solidFill>
                      <a:srgbClr val="000000"/>
                    </a:solidFill>
                    <a:latin typeface="Times New Roman" pitchFamily="18" charset="0"/>
                    <a:ea typeface="黑体" pitchFamily="49" charset="-122"/>
                    <a:cs typeface="Times New Roman" pitchFamily="18" charset="0"/>
                  </a:rPr>
                  <a:t>或小于</a:t>
                </a:r>
                <a:r>
                  <a:rPr lang="en-US" altLang="zh-CN" sz="1400" b="1" dirty="0">
                    <a:solidFill>
                      <a:srgbClr val="000000"/>
                    </a:solidFill>
                    <a:latin typeface="Times New Roman" pitchFamily="18" charset="0"/>
                    <a:ea typeface="黑体" pitchFamily="49" charset="-122"/>
                    <a:cs typeface="Times New Roman" pitchFamily="18" charset="0"/>
                  </a:rPr>
                  <a:t>0</a:t>
                </a:r>
                <a:r>
                  <a:rPr lang="zh-CN" altLang="en-US" sz="1400" b="1" dirty="0">
                    <a:solidFill>
                      <a:srgbClr val="000000"/>
                    </a:solidFill>
                    <a:latin typeface="Times New Roman" pitchFamily="18" charset="0"/>
                    <a:ea typeface="黑体" pitchFamily="49" charset="-122"/>
                    <a:cs typeface="Times New Roman" pitchFamily="18" charset="0"/>
                  </a:rPr>
                  <a:t>。如图所示，</a:t>
                </a:r>
                <a:r>
                  <a:rPr lang="zh-CN" altLang="en-US" sz="1400" b="1" dirty="0">
                    <a:solidFill>
                      <a:srgbClr val="FF0000"/>
                    </a:solidFill>
                    <a:latin typeface="Times New Roman" pitchFamily="18" charset="0"/>
                    <a:ea typeface="黑体" pitchFamily="49" charset="-122"/>
                    <a:cs typeface="Times New Roman" pitchFamily="18" charset="0"/>
                  </a:rPr>
                  <a:t>当</a:t>
                </a:r>
                <a14:m>
                  <m:oMath xmlns:m="http://schemas.openxmlformats.org/officeDocument/2006/math">
                    <m:r>
                      <a:rPr lang="zh-CN" altLang="en-US" sz="1400" b="1" i="1" dirty="0">
                        <a:solidFill>
                          <a:srgbClr val="FF0000"/>
                        </a:solidFill>
                        <a:latin typeface="Cambria Math"/>
                      </a:rPr>
                      <m:t>𝜶</m:t>
                    </m:r>
                  </m:oMath>
                </a14:m>
                <a:r>
                  <a:rPr lang="en-US" altLang="zh-CN" sz="1400" b="1" dirty="0">
                    <a:solidFill>
                      <a:srgbClr val="FF0000"/>
                    </a:solidFill>
                    <a:latin typeface="Times New Roman" pitchFamily="18" charset="0"/>
                    <a:ea typeface="黑体" pitchFamily="49" charset="-122"/>
                    <a:cs typeface="Times New Roman" pitchFamily="18" charset="0"/>
                  </a:rPr>
                  <a:t>=0</a:t>
                </a:r>
                <a:r>
                  <a:rPr lang="zh-CN" altLang="en-US" sz="1400" b="1" dirty="0">
                    <a:solidFill>
                      <a:srgbClr val="FF0000"/>
                    </a:solidFill>
                    <a:latin typeface="Times New Roman" pitchFamily="18" charset="0"/>
                    <a:ea typeface="黑体" pitchFamily="49" charset="-122"/>
                    <a:cs typeface="Times New Roman" pitchFamily="18" charset="0"/>
                  </a:rPr>
                  <a:t>时为正态分布</a:t>
                </a:r>
                <a:r>
                  <a:rPr lang="en-US" altLang="zh-CN" sz="1400" b="1" dirty="0">
                    <a:solidFill>
                      <a:srgbClr val="FF0000"/>
                    </a:solidFill>
                    <a:latin typeface="Times New Roman" pitchFamily="18" charset="0"/>
                    <a:ea typeface="黑体" pitchFamily="49" charset="-122"/>
                    <a:cs typeface="Times New Roman" pitchFamily="18" charset="0"/>
                  </a:rPr>
                  <a:t>;</a:t>
                </a:r>
                <a:r>
                  <a:rPr lang="zh-CN" altLang="en-US" sz="1400" b="1" dirty="0">
                    <a:solidFill>
                      <a:srgbClr val="FF0000"/>
                    </a:solidFill>
                    <a:latin typeface="Times New Roman" pitchFamily="18" charset="0"/>
                    <a:ea typeface="黑体" pitchFamily="49" charset="-122"/>
                    <a:cs typeface="Times New Roman" pitchFamily="18" charset="0"/>
                  </a:rPr>
                  <a:t>当</a:t>
                </a:r>
                <a14:m>
                  <m:oMath xmlns:m="http://schemas.openxmlformats.org/officeDocument/2006/math">
                    <m:r>
                      <a:rPr lang="zh-CN" altLang="en-US" sz="1400" b="1" i="1" dirty="0">
                        <a:solidFill>
                          <a:srgbClr val="FF0000"/>
                        </a:solidFill>
                        <a:latin typeface="Cambria Math"/>
                      </a:rPr>
                      <m:t>𝜶</m:t>
                    </m:r>
                  </m:oMath>
                </a14:m>
                <a:r>
                  <a:rPr lang="en-US" altLang="zh-CN" sz="1400" b="1" dirty="0">
                    <a:solidFill>
                      <a:srgbClr val="FF0000"/>
                    </a:solidFill>
                    <a:latin typeface="Times New Roman" pitchFamily="18" charset="0"/>
                    <a:ea typeface="黑体" pitchFamily="49" charset="-122"/>
                    <a:cs typeface="Times New Roman" pitchFamily="18" charset="0"/>
                  </a:rPr>
                  <a:t>&gt; 0</a:t>
                </a:r>
                <a:r>
                  <a:rPr lang="zh-CN" altLang="en-US" sz="1400" b="1" dirty="0">
                    <a:solidFill>
                      <a:srgbClr val="FF0000"/>
                    </a:solidFill>
                    <a:latin typeface="Times New Roman" pitchFamily="18" charset="0"/>
                    <a:ea typeface="黑体" pitchFamily="49" charset="-122"/>
                    <a:cs typeface="Times New Roman" pitchFamily="18" charset="0"/>
                  </a:rPr>
                  <a:t>时为正偏斜</a:t>
                </a:r>
                <a:r>
                  <a:rPr lang="en-US" altLang="zh-CN" sz="1400" b="1" dirty="0">
                    <a:solidFill>
                      <a:srgbClr val="FF0000"/>
                    </a:solidFill>
                    <a:latin typeface="Times New Roman" pitchFamily="18" charset="0"/>
                    <a:ea typeface="黑体" pitchFamily="49" charset="-122"/>
                    <a:cs typeface="Times New Roman" pitchFamily="18" charset="0"/>
                  </a:rPr>
                  <a:t>;</a:t>
                </a:r>
                <a:r>
                  <a:rPr lang="zh-CN" altLang="en-US" sz="1400" b="1" dirty="0">
                    <a:solidFill>
                      <a:srgbClr val="FF0000"/>
                    </a:solidFill>
                    <a:latin typeface="Times New Roman" pitchFamily="18" charset="0"/>
                    <a:ea typeface="黑体" pitchFamily="49" charset="-122"/>
                    <a:cs typeface="Times New Roman" pitchFamily="18" charset="0"/>
                  </a:rPr>
                  <a:t>当</a:t>
                </a:r>
                <a14:m>
                  <m:oMath xmlns:m="http://schemas.openxmlformats.org/officeDocument/2006/math">
                    <m:r>
                      <a:rPr lang="zh-CN" altLang="en-US" sz="1400" b="1" i="1" dirty="0">
                        <a:solidFill>
                          <a:srgbClr val="FF0000"/>
                        </a:solidFill>
                        <a:latin typeface="Cambria Math"/>
                      </a:rPr>
                      <m:t>𝜶</m:t>
                    </m:r>
                  </m:oMath>
                </a14:m>
                <a:r>
                  <a:rPr lang="en-US" altLang="zh-CN" sz="1400" b="1" dirty="0">
                    <a:solidFill>
                      <a:srgbClr val="FF0000"/>
                    </a:solidFill>
                    <a:latin typeface="Times New Roman" pitchFamily="18" charset="0"/>
                    <a:ea typeface="黑体" pitchFamily="49" charset="-122"/>
                    <a:cs typeface="Times New Roman" pitchFamily="18" charset="0"/>
                  </a:rPr>
                  <a:t>&lt; 0</a:t>
                </a:r>
                <a:r>
                  <a:rPr lang="zh-CN" altLang="en-US" sz="1400" b="1" dirty="0">
                    <a:solidFill>
                      <a:srgbClr val="FF0000"/>
                    </a:solidFill>
                    <a:latin typeface="Times New Roman" pitchFamily="18" charset="0"/>
                    <a:ea typeface="黑体" pitchFamily="49" charset="-122"/>
                    <a:cs typeface="Times New Roman" pitchFamily="18" charset="0"/>
                  </a:rPr>
                  <a:t>时为负偏斜</a:t>
                </a:r>
                <a:r>
                  <a:rPr lang="zh-CN" altLang="en-US" sz="1400" b="1" dirty="0">
                    <a:solidFill>
                      <a:srgbClr val="000000"/>
                    </a:solidFill>
                    <a:latin typeface="Times New Roman" pitchFamily="18" charset="0"/>
                    <a:ea typeface="黑体" pitchFamily="49" charset="-122"/>
                    <a:cs typeface="Times New Roman" pitchFamily="18" charset="0"/>
                  </a:rPr>
                  <a:t>。</a:t>
                </a:r>
                <a:endParaRPr lang="en-US" altLang="zh-CN" sz="1400" b="1" dirty="0">
                  <a:solidFill>
                    <a:srgbClr val="000000"/>
                  </a:solidFill>
                  <a:latin typeface="Times New Roman" pitchFamily="18" charset="0"/>
                  <a:ea typeface="黑体" pitchFamily="49" charset="-122"/>
                  <a:cs typeface="Times New Roman" pitchFamily="18" charset="0"/>
                </a:endParaRPr>
              </a:p>
              <a:p>
                <a:pPr lvl="0" indent="457200">
                  <a:lnSpc>
                    <a:spcPct val="150000"/>
                  </a:lnSpc>
                </a:pPr>
                <a:endParaRPr lang="en-US" altLang="zh-CN" sz="1400" dirty="0">
                  <a:solidFill>
                    <a:srgbClr val="000000"/>
                  </a:solidFill>
                </a:endParaRPr>
              </a:p>
              <a:p>
                <a:pPr lvl="0" indent="457200">
                  <a:lnSpc>
                    <a:spcPct val="150000"/>
                  </a:lnSpc>
                </a:pPr>
                <a:endParaRPr lang="en-US" altLang="zh-CN" sz="1400" dirty="0">
                  <a:solidFill>
                    <a:srgbClr val="000000"/>
                  </a:solidFill>
                </a:endParaRPr>
              </a:p>
              <a:p>
                <a:pPr lvl="0" indent="457200">
                  <a:lnSpc>
                    <a:spcPct val="150000"/>
                  </a:lnSpc>
                </a:pPr>
                <a:endParaRPr lang="en-US" altLang="zh-CN" sz="1400" dirty="0">
                  <a:solidFill>
                    <a:srgbClr val="000000"/>
                  </a:solidFill>
                </a:endParaRPr>
              </a:p>
              <a:p>
                <a:pPr lvl="0" indent="457200">
                  <a:lnSpc>
                    <a:spcPct val="150000"/>
                  </a:lnSpc>
                </a:pPr>
                <a:endParaRPr lang="en-US" altLang="zh-CN" sz="1400" dirty="0">
                  <a:solidFill>
                    <a:srgbClr val="000000"/>
                  </a:solidFill>
                </a:endParaRPr>
              </a:p>
              <a:p>
                <a:pPr lvl="0" indent="457200">
                  <a:lnSpc>
                    <a:spcPct val="150000"/>
                  </a:lnSpc>
                </a:pPr>
                <a:endParaRPr lang="en-US" altLang="zh-CN" sz="1400" dirty="0">
                  <a:solidFill>
                    <a:srgbClr val="000000"/>
                  </a:solidFill>
                </a:endParaRPr>
              </a:p>
              <a:p>
                <a:pPr lvl="0" indent="457200">
                  <a:lnSpc>
                    <a:spcPct val="150000"/>
                  </a:lnSpc>
                </a:pPr>
                <a:endParaRPr lang="en-US" altLang="zh-CN" sz="1400" dirty="0">
                  <a:solidFill>
                    <a:srgbClr val="000000"/>
                  </a:solidFill>
                </a:endParaRPr>
              </a:p>
              <a:p>
                <a:pPr lvl="0" indent="457200">
                  <a:lnSpc>
                    <a:spcPct val="150000"/>
                  </a:lnSpc>
                </a:pPr>
                <a:endParaRPr lang="en-US" altLang="zh-CN" sz="1400" dirty="0">
                  <a:solidFill>
                    <a:srgbClr val="000000"/>
                  </a:solidFill>
                </a:endParaRPr>
              </a:p>
              <a:p>
                <a:pPr lvl="0" indent="457200">
                  <a:lnSpc>
                    <a:spcPct val="150000"/>
                  </a:lnSpc>
                </a:pPr>
                <a:endParaRPr lang="en-US" altLang="zh-CN" sz="1400" dirty="0">
                  <a:solidFill>
                    <a:srgbClr val="000000"/>
                  </a:solidFill>
                </a:endParaRPr>
              </a:p>
              <a:p>
                <a:pPr lvl="0" indent="457200">
                  <a:lnSpc>
                    <a:spcPct val="150000"/>
                  </a:lnSpc>
                </a:pPr>
                <a:endParaRPr lang="en-US" altLang="zh-CN" sz="1400" dirty="0">
                  <a:solidFill>
                    <a:srgbClr val="000000"/>
                  </a:solidFill>
                </a:endParaRPr>
              </a:p>
              <a:p>
                <a:pPr lvl="0" indent="457200">
                  <a:lnSpc>
                    <a:spcPct val="150000"/>
                  </a:lnSpc>
                </a:pPr>
                <a:endParaRPr lang="en-US" altLang="zh-CN" sz="1400" dirty="0">
                  <a:solidFill>
                    <a:srgbClr val="000000"/>
                  </a:solidFill>
                </a:endParaRPr>
              </a:p>
              <a:p>
                <a:pPr lvl="0" indent="457200">
                  <a:lnSpc>
                    <a:spcPct val="150000"/>
                  </a:lnSpc>
                </a:pPr>
                <a:endParaRPr lang="en-US" altLang="zh-CN" sz="1400" dirty="0">
                  <a:solidFill>
                    <a:srgbClr val="000000"/>
                  </a:solidFill>
                </a:endParaRPr>
              </a:p>
            </p:txBody>
          </p:sp>
        </mc:Choice>
        <mc:Fallback xmlns="">
          <p:sp>
            <p:nvSpPr>
              <p:cNvPr id="3" name="矩形 2"/>
              <p:cNvSpPr>
                <a:spLocks noRot="1" noChangeAspect="1" noMove="1" noResize="1" noEditPoints="1" noAdjustHandles="1" noChangeArrowheads="1" noChangeShapeType="1" noTextEdit="1"/>
              </p:cNvSpPr>
              <p:nvPr/>
            </p:nvSpPr>
            <p:spPr>
              <a:xfrm>
                <a:off x="257648" y="596970"/>
                <a:ext cx="6480719" cy="4939814"/>
              </a:xfrm>
              <a:prstGeom prst="rect">
                <a:avLst/>
              </a:prstGeom>
              <a:blipFill rotWithShape="1">
                <a:blip r:embed="rId6"/>
                <a:stretch>
                  <a:fillRect l="-188"/>
                </a:stretch>
              </a:blipFill>
            </p:spPr>
            <p:txBody>
              <a:bodyPr/>
              <a:lstStyle/>
              <a:p>
                <a:r>
                  <a:rPr lang="zh-CN" altLang="en-US">
                    <a:noFill/>
                  </a:rPr>
                  <a:t> </a:t>
                </a:r>
                <a:endParaRPr lang="zh-CN" altLang="en-US">
                  <a:noFill/>
                </a:endParaRPr>
              </a:p>
            </p:txBody>
          </p:sp>
        </mc:Fallback>
      </mc:AlternateContent>
      <p:graphicFrame>
        <p:nvGraphicFramePr>
          <p:cNvPr id="7" name="对象 6"/>
          <p:cNvGraphicFramePr>
            <a:graphicFrameLocks noChangeAspect="1"/>
          </p:cNvGraphicFramePr>
          <p:nvPr/>
        </p:nvGraphicFramePr>
        <p:xfrm>
          <a:off x="4737100" y="2374900"/>
          <a:ext cx="127000" cy="190500"/>
        </p:xfrm>
        <a:graphic>
          <a:graphicData uri="http://schemas.openxmlformats.org/presentationml/2006/ole">
            <mc:AlternateContent xmlns:mc="http://schemas.openxmlformats.org/markup-compatibility/2006">
              <mc:Choice xmlns:v="urn:schemas-microsoft-com:vml" Requires="v">
                <p:oleObj name="Equation" r:id="rId7" imgW="3048000" imgH="4572000" progId="Equation.DSMT4">
                  <p:embed/>
                </p:oleObj>
              </mc:Choice>
              <mc:Fallback>
                <p:oleObj name="Equation" r:id="rId7" imgW="3048000" imgH="4572000" progId="Equation.DSMT4">
                  <p:embed/>
                  <p:pic>
                    <p:nvPicPr>
                      <p:cNvPr id="0" name="图片 13324"/>
                      <p:cNvPicPr/>
                      <p:nvPr/>
                    </p:nvPicPr>
                    <p:blipFill>
                      <a:blip r:embed="rId4"/>
                      <a:stretch>
                        <a:fillRect/>
                      </a:stretch>
                    </p:blipFill>
                    <p:spPr>
                      <a:xfrm>
                        <a:off x="4737100" y="2374900"/>
                        <a:ext cx="127000" cy="190500"/>
                      </a:xfrm>
                      <a:prstGeom prst="rect">
                        <a:avLst/>
                      </a:prstGeom>
                    </p:spPr>
                  </p:pic>
                </p:oleObj>
              </mc:Fallback>
            </mc:AlternateContent>
          </a:graphicData>
        </a:graphic>
      </p:graphicFrame>
      <p:pic>
        <p:nvPicPr>
          <p:cNvPr id="8198" name="Picture 6"/>
          <p:cNvPicPr>
            <a:picLocks noChangeAspect="1" noChangeArrowheads="1"/>
          </p:cNvPicPr>
          <p:nvPr/>
        </p:nvPicPr>
        <p:blipFill rotWithShape="1">
          <a:blip r:embed="rId8">
            <a:extLst>
              <a:ext uri="{28A0092B-C50C-407E-A947-70E740481C1C}">
                <a14:useLocalDpi xmlns:a14="http://schemas.microsoft.com/office/drawing/2010/main" val="0"/>
              </a:ext>
            </a:extLst>
          </a:blip>
          <a:srcRect b="14514"/>
          <a:stretch>
            <a:fillRect/>
          </a:stretch>
        </p:blipFill>
        <p:spPr bwMode="auto">
          <a:xfrm>
            <a:off x="1187227" y="2132558"/>
            <a:ext cx="4392488" cy="2160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1048613"/>
          <p:cNvSpPr txBox="1"/>
          <p:nvPr/>
        </p:nvSpPr>
        <p:spPr>
          <a:xfrm>
            <a:off x="257648" y="281691"/>
            <a:ext cx="2462470" cy="315279"/>
          </a:xfrm>
          <a:prstGeom prst="rect">
            <a:avLst/>
          </a:prstGeom>
          <a:noFill/>
          <a:ln>
            <a:noFill/>
          </a:ln>
        </p:spPr>
        <p:txBody>
          <a:bodyPr vert="horz" wrap="non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lvl="0">
              <a:spcBef>
                <a:spcPct val="20000"/>
              </a:spcBef>
            </a:pPr>
            <a:r>
              <a:rPr lang="en-US" altLang="zh-CN"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5.3</a:t>
            </a:r>
            <a:r>
              <a:rPr lang="zh-CN" altLang="en-US" sz="1600" b="1" dirty="0">
                <a:solidFill>
                  <a:srgbClr val="004289"/>
                </a:solidFill>
                <a:ea typeface="黑体" panose="02010609060101010101" pitchFamily="49" charset="-122"/>
                <a:cs typeface="Arial" panose="020B0604020202020204" pitchFamily="34" charset="0"/>
              </a:rPr>
              <a:t>描述性统计和变量的矩</a:t>
            </a:r>
          </a:p>
        </p:txBody>
      </p:sp>
      <p:graphicFrame>
        <p:nvGraphicFramePr>
          <p:cNvPr id="6" name="对象 5"/>
          <p:cNvGraphicFramePr>
            <a:graphicFrameLocks noChangeAspect="1"/>
          </p:cNvGraphicFramePr>
          <p:nvPr/>
        </p:nvGraphicFramePr>
        <p:xfrm>
          <a:off x="4737100" y="2374900"/>
          <a:ext cx="127000" cy="190500"/>
        </p:xfrm>
        <a:graphic>
          <a:graphicData uri="http://schemas.openxmlformats.org/presentationml/2006/ole">
            <mc:AlternateContent xmlns:mc="http://schemas.openxmlformats.org/markup-compatibility/2006">
              <mc:Choice xmlns:v="urn:schemas-microsoft-com:vml" Requires="v">
                <p:oleObj name="Equation" r:id="rId3" imgW="3048000" imgH="4572000" progId="Equation.DSMT4">
                  <p:embed/>
                </p:oleObj>
              </mc:Choice>
              <mc:Fallback>
                <p:oleObj name="Equation" r:id="rId3" imgW="3048000" imgH="4572000" progId="Equation.DSMT4">
                  <p:embed/>
                  <p:pic>
                    <p:nvPicPr>
                      <p:cNvPr id="0" name="图片 14347"/>
                      <p:cNvPicPr/>
                      <p:nvPr/>
                    </p:nvPicPr>
                    <p:blipFill>
                      <a:blip r:embed="rId4"/>
                      <a:stretch>
                        <a:fillRect/>
                      </a:stretch>
                    </p:blipFill>
                    <p:spPr>
                      <a:xfrm>
                        <a:off x="4737100" y="2374900"/>
                        <a:ext cx="127000" cy="190500"/>
                      </a:xfrm>
                      <a:prstGeom prst="rect">
                        <a:avLst/>
                      </a:prstGeom>
                    </p:spPr>
                  </p:pic>
                </p:oleObj>
              </mc:Fallback>
            </mc:AlternateContent>
          </a:graphicData>
        </a:graphic>
      </p:graphicFrame>
      <mc:AlternateContent xmlns:mc="http://schemas.openxmlformats.org/markup-compatibility/2006" xmlns:a14="http://schemas.microsoft.com/office/drawing/2010/main">
        <mc:Choice Requires="a14">
          <p:sp>
            <p:nvSpPr>
              <p:cNvPr id="3" name="矩形 2"/>
              <p:cNvSpPr/>
              <p:nvPr/>
            </p:nvSpPr>
            <p:spPr>
              <a:xfrm>
                <a:off x="257648" y="596970"/>
                <a:ext cx="6480719" cy="7687617"/>
              </a:xfrm>
              <a:prstGeom prst="rect">
                <a:avLst/>
              </a:prstGeom>
            </p:spPr>
            <p:txBody>
              <a:bodyPr wrap="square">
                <a:spAutoFit/>
              </a:bodyPr>
              <a:lstStyle/>
              <a:p>
                <a:pPr lvl="0" indent="457200">
                  <a:lnSpc>
                    <a:spcPct val="150000"/>
                  </a:lnSpc>
                </a:pPr>
                <a:r>
                  <a:rPr lang="zh-CN" altLang="en-US" sz="1400" b="1" dirty="0">
                    <a:solidFill>
                      <a:schemeClr val="tx1"/>
                    </a:solidFill>
                    <a:latin typeface="Times New Roman" pitchFamily="18" charset="0"/>
                    <a:ea typeface="黑体" pitchFamily="49" charset="-122"/>
                    <a:cs typeface="Times New Roman" pitchFamily="18" charset="0"/>
                  </a:rPr>
                  <a:t>峰度系数</a:t>
                </a:r>
                <a:endParaRPr lang="en-US" altLang="zh-CN" sz="1400" b="1" dirty="0">
                  <a:solidFill>
                    <a:schemeClr val="tx1"/>
                  </a:solidFill>
                  <a:latin typeface="Times New Roman" pitchFamily="18" charset="0"/>
                  <a:ea typeface="黑体" pitchFamily="49" charset="-122"/>
                  <a:cs typeface="Times New Roman" pitchFamily="18" charset="0"/>
                </a:endParaRPr>
              </a:p>
              <a:p>
                <a:pPr lvl="0" indent="457200">
                  <a:lnSpc>
                    <a:spcPct val="150000"/>
                  </a:lnSpc>
                </a:pPr>
                <a:r>
                  <a:rPr lang="zh-CN" altLang="en-US" sz="1400" b="1" dirty="0">
                    <a:solidFill>
                      <a:srgbClr val="000000"/>
                    </a:solidFill>
                    <a:latin typeface="Times New Roman" pitchFamily="18" charset="0"/>
                    <a:ea typeface="黑体" pitchFamily="49" charset="-122"/>
                    <a:cs typeface="Times New Roman" pitchFamily="18" charset="0"/>
                  </a:rPr>
                  <a:t>峰度是用于</a:t>
                </a:r>
                <a:r>
                  <a:rPr lang="zh-CN" altLang="en-US" sz="1400" b="1" dirty="0">
                    <a:solidFill>
                      <a:srgbClr val="FF0000"/>
                    </a:solidFill>
                    <a:latin typeface="Times New Roman" pitchFamily="18" charset="0"/>
                    <a:ea typeface="黑体" pitchFamily="49" charset="-122"/>
                    <a:cs typeface="Times New Roman" pitchFamily="18" charset="0"/>
                  </a:rPr>
                  <a:t>衡量分布的集中程度或分布曲线的尖峭程度</a:t>
                </a:r>
                <a:r>
                  <a:rPr lang="zh-CN" altLang="en-US" sz="1400" b="1" dirty="0">
                    <a:solidFill>
                      <a:srgbClr val="000000"/>
                    </a:solidFill>
                    <a:latin typeface="Times New Roman" pitchFamily="18" charset="0"/>
                    <a:ea typeface="黑体" pitchFamily="49" charset="-122"/>
                    <a:cs typeface="Times New Roman" pitchFamily="18" charset="0"/>
                  </a:rPr>
                  <a:t>的指标。峰度指标</a:t>
                </a:r>
                <a:r>
                  <a:rPr lang="en-US" altLang="zh-CN" sz="1400" b="1" dirty="0">
                    <a:solidFill>
                      <a:srgbClr val="000000"/>
                    </a:solidFill>
                    <a:latin typeface="Times New Roman" pitchFamily="18" charset="0"/>
                    <a:ea typeface="黑体" pitchFamily="49" charset="-122"/>
                    <a:cs typeface="Times New Roman" pitchFamily="18" charset="0"/>
                  </a:rPr>
                  <a:t>β</a:t>
                </a:r>
                <a:r>
                  <a:rPr lang="zh-CN" altLang="en-US" sz="1400" b="1" dirty="0">
                    <a:solidFill>
                      <a:srgbClr val="000000"/>
                    </a:solidFill>
                    <a:latin typeface="Times New Roman" pitchFamily="18" charset="0"/>
                    <a:ea typeface="黑体" pitchFamily="49" charset="-122"/>
                    <a:cs typeface="Times New Roman" pitchFamily="18" charset="0"/>
                  </a:rPr>
                  <a:t>的计算公式如下。</a:t>
                </a:r>
                <a:endParaRPr lang="en-US" altLang="zh-CN" sz="1400" b="1" dirty="0">
                  <a:solidFill>
                    <a:srgbClr val="000000"/>
                  </a:solidFill>
                  <a:latin typeface="Times New Roman" pitchFamily="18" charset="0"/>
                  <a:ea typeface="黑体" pitchFamily="49" charset="-122"/>
                  <a:cs typeface="Times New Roman" pitchFamily="18" charset="0"/>
                </a:endParaRPr>
              </a:p>
              <a:p>
                <a:pPr lvl="0" indent="457200">
                  <a:lnSpc>
                    <a:spcPct val="150000"/>
                  </a:lnSpc>
                </a:pPr>
                <a:endParaRPr lang="en-US" altLang="zh-CN" sz="1400" b="1" dirty="0">
                  <a:solidFill>
                    <a:srgbClr val="000000"/>
                  </a:solidFill>
                  <a:latin typeface="Times New Roman" pitchFamily="18" charset="0"/>
                  <a:ea typeface="黑体" pitchFamily="49" charset="-122"/>
                  <a:cs typeface="Times New Roman" pitchFamily="18" charset="0"/>
                </a:endParaRPr>
              </a:p>
              <a:p>
                <a:pPr lvl="0" indent="457200">
                  <a:lnSpc>
                    <a:spcPct val="150000"/>
                  </a:lnSpc>
                </a:pPr>
                <a:endParaRPr lang="en-US" altLang="zh-CN" sz="1400" b="1" dirty="0">
                  <a:solidFill>
                    <a:srgbClr val="000000"/>
                  </a:solidFill>
                  <a:latin typeface="Times New Roman" pitchFamily="18" charset="0"/>
                  <a:ea typeface="黑体" pitchFamily="49" charset="-122"/>
                  <a:cs typeface="Times New Roman" pitchFamily="18" charset="0"/>
                </a:endParaRPr>
              </a:p>
              <a:p>
                <a:pPr lvl="0" indent="457200">
                  <a:lnSpc>
                    <a:spcPct val="150000"/>
                  </a:lnSpc>
                </a:pPr>
                <a:endParaRPr lang="en-US" altLang="zh-CN" sz="1400" b="1" dirty="0">
                  <a:solidFill>
                    <a:srgbClr val="000000"/>
                  </a:solidFill>
                  <a:latin typeface="Times New Roman" pitchFamily="18" charset="0"/>
                  <a:ea typeface="黑体" pitchFamily="49" charset="-122"/>
                  <a:cs typeface="Times New Roman" pitchFamily="18" charset="0"/>
                </a:endParaRPr>
              </a:p>
              <a:p>
                <a:pPr lvl="0" indent="457200">
                  <a:lnSpc>
                    <a:spcPct val="150000"/>
                  </a:lnSpc>
                </a:pPr>
                <a:r>
                  <a:rPr lang="zh-CN" altLang="en-US" sz="1400" b="1" dirty="0">
                    <a:solidFill>
                      <a:srgbClr val="000000"/>
                    </a:solidFill>
                    <a:latin typeface="Times New Roman" pitchFamily="18" charset="0"/>
                    <a:ea typeface="黑体" pitchFamily="49" charset="-122"/>
                    <a:cs typeface="Times New Roman" pitchFamily="18" charset="0"/>
                  </a:rPr>
                  <a:t>分布曲线的</a:t>
                </a:r>
                <a:r>
                  <a:rPr lang="zh-CN" altLang="en-US" sz="1400" b="1" dirty="0">
                    <a:solidFill>
                      <a:srgbClr val="FF0000"/>
                    </a:solidFill>
                    <a:latin typeface="Times New Roman" pitchFamily="18" charset="0"/>
                    <a:ea typeface="黑体" pitchFamily="49" charset="-122"/>
                    <a:cs typeface="Times New Roman" pitchFamily="18" charset="0"/>
                  </a:rPr>
                  <a:t>尖峭程度与偶数阶中心矩的数值大小</a:t>
                </a:r>
                <a:r>
                  <a:rPr lang="zh-CN" altLang="en-US" sz="1400" b="1" dirty="0">
                    <a:solidFill>
                      <a:srgbClr val="000000"/>
                    </a:solidFill>
                    <a:latin typeface="Times New Roman" pitchFamily="18" charset="0"/>
                    <a:ea typeface="黑体" pitchFamily="49" charset="-122"/>
                    <a:cs typeface="Times New Roman" pitchFamily="18" charset="0"/>
                  </a:rPr>
                  <a:t>有直接的关系</a:t>
                </a:r>
                <a:r>
                  <a:rPr lang="en-US" altLang="zh-CN" sz="1400" b="1" dirty="0">
                    <a:solidFill>
                      <a:srgbClr val="000000"/>
                    </a:solidFill>
                    <a:latin typeface="Times New Roman" pitchFamily="18" charset="0"/>
                    <a:ea typeface="黑体" pitchFamily="49" charset="-122"/>
                    <a:cs typeface="Times New Roman" pitchFamily="18" charset="0"/>
                  </a:rPr>
                  <a:t>,</a:t>
                </a:r>
                <a:r>
                  <a:rPr lang="zh-CN" altLang="en-US" sz="1400" b="1" dirty="0">
                    <a:solidFill>
                      <a:srgbClr val="000000"/>
                    </a:solidFill>
                    <a:latin typeface="Times New Roman" pitchFamily="18" charset="0"/>
                    <a:ea typeface="黑体" pitchFamily="49" charset="-122"/>
                    <a:cs typeface="Times New Roman" pitchFamily="18" charset="0"/>
                  </a:rPr>
                  <a:t> </a:t>
                </a:r>
                <a:r>
                  <a:rPr lang="en-US" altLang="zh-CN" sz="1400" b="1" dirty="0">
                    <a:solidFill>
                      <a:srgbClr val="000000"/>
                    </a:solidFill>
                    <a:latin typeface="Times New Roman" pitchFamily="18" charset="0"/>
                    <a:ea typeface="黑体" pitchFamily="49" charset="-122"/>
                    <a:cs typeface="Times New Roman" pitchFamily="18" charset="0"/>
                  </a:rPr>
                  <a:t>v</a:t>
                </a:r>
                <a:r>
                  <a:rPr lang="en-US" altLang="zh-CN" sz="1400" b="1" baseline="-25000" dirty="0">
                    <a:solidFill>
                      <a:srgbClr val="000000"/>
                    </a:solidFill>
                    <a:latin typeface="Times New Roman" pitchFamily="18" charset="0"/>
                    <a:ea typeface="黑体" pitchFamily="49" charset="-122"/>
                    <a:cs typeface="Times New Roman" pitchFamily="18" charset="0"/>
                  </a:rPr>
                  <a:t>2</a:t>
                </a:r>
                <a:r>
                  <a:rPr lang="zh-CN" altLang="en-US" sz="1400" b="1" dirty="0">
                    <a:solidFill>
                      <a:srgbClr val="000000"/>
                    </a:solidFill>
                    <a:latin typeface="Times New Roman" pitchFamily="18" charset="0"/>
                    <a:ea typeface="黑体" pitchFamily="49" charset="-122"/>
                    <a:cs typeface="Times New Roman" pitchFamily="18" charset="0"/>
                  </a:rPr>
                  <a:t>是方差</a:t>
                </a:r>
                <a:r>
                  <a:rPr lang="en-US" altLang="zh-CN" sz="1400" b="1" dirty="0">
                    <a:solidFill>
                      <a:srgbClr val="000000"/>
                    </a:solidFill>
                    <a:latin typeface="Times New Roman" pitchFamily="18" charset="0"/>
                    <a:ea typeface="黑体" pitchFamily="49" charset="-122"/>
                    <a:cs typeface="Times New Roman" pitchFamily="18" charset="0"/>
                  </a:rPr>
                  <a:t>,</a:t>
                </a:r>
                <a:r>
                  <a:rPr lang="zh-CN" altLang="en-US" sz="1400" b="1" dirty="0">
                    <a:solidFill>
                      <a:srgbClr val="000000"/>
                    </a:solidFill>
                    <a:latin typeface="Times New Roman" pitchFamily="18" charset="0"/>
                    <a:ea typeface="黑体" pitchFamily="49" charset="-122"/>
                    <a:cs typeface="Times New Roman" pitchFamily="18" charset="0"/>
                  </a:rPr>
                  <a:t>以四阶中心矩</a:t>
                </a:r>
                <a:r>
                  <a:rPr lang="en-US" altLang="zh-CN" sz="1400" b="1" dirty="0">
                    <a:solidFill>
                      <a:srgbClr val="000000"/>
                    </a:solidFill>
                    <a:latin typeface="Times New Roman" pitchFamily="18" charset="0"/>
                    <a:ea typeface="黑体" pitchFamily="49" charset="-122"/>
                    <a:cs typeface="Times New Roman" pitchFamily="18" charset="0"/>
                  </a:rPr>
                  <a:t>v</a:t>
                </a:r>
                <a:r>
                  <a:rPr lang="en-US" altLang="zh-CN" sz="1400" b="1" baseline="-25000" dirty="0">
                    <a:solidFill>
                      <a:srgbClr val="000000"/>
                    </a:solidFill>
                    <a:latin typeface="Times New Roman" pitchFamily="18" charset="0"/>
                    <a:ea typeface="黑体" pitchFamily="49" charset="-122"/>
                    <a:cs typeface="Times New Roman" pitchFamily="18" charset="0"/>
                  </a:rPr>
                  <a:t>4</a:t>
                </a:r>
                <a:r>
                  <a:rPr lang="zh-CN" altLang="en-US" sz="1400" b="1" dirty="0">
                    <a:solidFill>
                      <a:srgbClr val="000000"/>
                    </a:solidFill>
                    <a:latin typeface="Times New Roman" pitchFamily="18" charset="0"/>
                    <a:ea typeface="黑体" pitchFamily="49" charset="-122"/>
                    <a:cs typeface="Times New Roman" pitchFamily="18" charset="0"/>
                  </a:rPr>
                  <a:t>度量分布曲线的尖峭程度。</a:t>
                </a:r>
                <a:r>
                  <a:rPr lang="en-US" altLang="zh-CN" sz="1400" b="1" dirty="0">
                    <a:solidFill>
                      <a:srgbClr val="000000"/>
                    </a:solidFill>
                    <a:latin typeface="Times New Roman" pitchFamily="18" charset="0"/>
                    <a:ea typeface="黑体" pitchFamily="49" charset="-122"/>
                    <a:cs typeface="Times New Roman" pitchFamily="18" charset="0"/>
                  </a:rPr>
                  <a:t> v</a:t>
                </a:r>
                <a:r>
                  <a:rPr lang="en-US" altLang="zh-CN" sz="1400" b="1" baseline="-25000" dirty="0">
                    <a:solidFill>
                      <a:srgbClr val="000000"/>
                    </a:solidFill>
                    <a:latin typeface="Times New Roman" pitchFamily="18" charset="0"/>
                    <a:ea typeface="黑体" pitchFamily="49" charset="-122"/>
                    <a:cs typeface="Times New Roman" pitchFamily="18" charset="0"/>
                  </a:rPr>
                  <a:t>4</a:t>
                </a:r>
                <a:r>
                  <a:rPr lang="zh-CN" altLang="en-US" sz="1400" b="1" dirty="0">
                    <a:solidFill>
                      <a:srgbClr val="000000"/>
                    </a:solidFill>
                    <a:latin typeface="Times New Roman" pitchFamily="18" charset="0"/>
                    <a:ea typeface="黑体" pitchFamily="49" charset="-122"/>
                    <a:cs typeface="Times New Roman" pitchFamily="18" charset="0"/>
                  </a:rPr>
                  <a:t>含有计量单位</a:t>
                </a:r>
                <a:r>
                  <a:rPr lang="en-US" altLang="zh-CN" sz="1400" b="1" dirty="0">
                    <a:solidFill>
                      <a:srgbClr val="000000"/>
                    </a:solidFill>
                    <a:latin typeface="Times New Roman" pitchFamily="18" charset="0"/>
                    <a:ea typeface="黑体" pitchFamily="49" charset="-122"/>
                    <a:cs typeface="Times New Roman" pitchFamily="18" charset="0"/>
                  </a:rPr>
                  <a:t>,</a:t>
                </a:r>
                <a:r>
                  <a:rPr lang="zh-CN" altLang="en-US" sz="1400" b="1" dirty="0">
                    <a:solidFill>
                      <a:srgbClr val="000000"/>
                    </a:solidFill>
                    <a:latin typeface="Times New Roman" pitchFamily="18" charset="0"/>
                    <a:ea typeface="黑体" pitchFamily="49" charset="-122"/>
                    <a:cs typeface="Times New Roman" pitchFamily="18" charset="0"/>
                  </a:rPr>
                  <a:t>其计量单位同</a:t>
                </a:r>
                <a:r>
                  <a:rPr lang="en-US" altLang="zh-CN" sz="1400" b="1" dirty="0">
                    <a:solidFill>
                      <a:srgbClr val="000000"/>
                    </a:solidFill>
                    <a:latin typeface="Times New Roman" pitchFamily="18" charset="0"/>
                    <a:ea typeface="黑体" pitchFamily="49" charset="-122"/>
                    <a:cs typeface="Times New Roman" pitchFamily="18" charset="0"/>
                  </a:rPr>
                  <a:t>σ</a:t>
                </a:r>
                <a:r>
                  <a:rPr lang="en-US" altLang="zh-CN" sz="1400" b="1" baseline="30000" dirty="0">
                    <a:solidFill>
                      <a:srgbClr val="000000"/>
                    </a:solidFill>
                    <a:latin typeface="Times New Roman" pitchFamily="18" charset="0"/>
                    <a:ea typeface="黑体" pitchFamily="49" charset="-122"/>
                    <a:cs typeface="Times New Roman" pitchFamily="18" charset="0"/>
                  </a:rPr>
                  <a:t>4</a:t>
                </a:r>
                <a:r>
                  <a:rPr lang="zh-CN" altLang="en-US" sz="1400" b="1" dirty="0">
                    <a:solidFill>
                      <a:srgbClr val="000000"/>
                    </a:solidFill>
                    <a:latin typeface="Times New Roman" pitchFamily="18" charset="0"/>
                    <a:ea typeface="黑体" pitchFamily="49" charset="-122"/>
                    <a:cs typeface="Times New Roman" pitchFamily="18" charset="0"/>
                  </a:rPr>
                  <a:t>。为消除计量单位的影响</a:t>
                </a:r>
                <a:r>
                  <a:rPr lang="en-US" altLang="zh-CN" sz="1400" b="1" dirty="0">
                    <a:solidFill>
                      <a:srgbClr val="000000"/>
                    </a:solidFill>
                    <a:latin typeface="Times New Roman" pitchFamily="18" charset="0"/>
                    <a:ea typeface="黑体" pitchFamily="49" charset="-122"/>
                    <a:cs typeface="Times New Roman" pitchFamily="18" charset="0"/>
                  </a:rPr>
                  <a:t>,</a:t>
                </a:r>
                <a:r>
                  <a:rPr lang="zh-CN" altLang="en-US" sz="1400" b="1" dirty="0">
                    <a:solidFill>
                      <a:srgbClr val="000000"/>
                    </a:solidFill>
                    <a:latin typeface="Times New Roman" pitchFamily="18" charset="0"/>
                    <a:ea typeface="黑体" pitchFamily="49" charset="-122"/>
                    <a:cs typeface="Times New Roman" pitchFamily="18" charset="0"/>
                  </a:rPr>
                  <a:t>将</a:t>
                </a:r>
                <a:r>
                  <a:rPr lang="en-US" altLang="zh-CN" sz="1400" b="1" dirty="0">
                    <a:solidFill>
                      <a:srgbClr val="000000"/>
                    </a:solidFill>
                    <a:latin typeface="Times New Roman" pitchFamily="18" charset="0"/>
                    <a:ea typeface="黑体" pitchFamily="49" charset="-122"/>
                    <a:cs typeface="Times New Roman" pitchFamily="18" charset="0"/>
                  </a:rPr>
                  <a:t>v</a:t>
                </a:r>
                <a:r>
                  <a:rPr lang="zh-CN" altLang="en-US" sz="1400" b="1" dirty="0">
                    <a:solidFill>
                      <a:srgbClr val="000000"/>
                    </a:solidFill>
                    <a:latin typeface="Times New Roman" pitchFamily="18" charset="0"/>
                    <a:ea typeface="黑体" pitchFamily="49" charset="-122"/>
                    <a:cs typeface="Times New Roman" pitchFamily="18" charset="0"/>
                  </a:rPr>
                  <a:t>除以</a:t>
                </a:r>
                <a:r>
                  <a:rPr lang="en-US" altLang="zh-CN" sz="1400" b="1" dirty="0">
                    <a:solidFill>
                      <a:srgbClr val="000000"/>
                    </a:solidFill>
                    <a:latin typeface="Times New Roman" pitchFamily="18" charset="0"/>
                    <a:ea typeface="黑体" pitchFamily="49" charset="-122"/>
                    <a:cs typeface="Times New Roman" pitchFamily="18" charset="0"/>
                  </a:rPr>
                  <a:t>σ</a:t>
                </a:r>
                <a:r>
                  <a:rPr lang="en-US" altLang="zh-CN" sz="1400" b="1" baseline="30000" dirty="0">
                    <a:solidFill>
                      <a:srgbClr val="000000"/>
                    </a:solidFill>
                    <a:latin typeface="Times New Roman" pitchFamily="18" charset="0"/>
                    <a:ea typeface="黑体" pitchFamily="49" charset="-122"/>
                    <a:cs typeface="Times New Roman" pitchFamily="18" charset="0"/>
                  </a:rPr>
                  <a:t>4</a:t>
                </a:r>
                <a:r>
                  <a:rPr lang="en-US" altLang="zh-CN" sz="1400" b="1" dirty="0">
                    <a:solidFill>
                      <a:srgbClr val="000000"/>
                    </a:solidFill>
                    <a:latin typeface="Times New Roman" pitchFamily="18" charset="0"/>
                    <a:ea typeface="黑体" pitchFamily="49" charset="-122"/>
                    <a:cs typeface="Times New Roman" pitchFamily="18" charset="0"/>
                  </a:rPr>
                  <a:t> ,</a:t>
                </a:r>
                <a:r>
                  <a:rPr lang="zh-CN" altLang="en-US" sz="1400" b="1" dirty="0">
                    <a:solidFill>
                      <a:srgbClr val="000000"/>
                    </a:solidFill>
                    <a:latin typeface="Times New Roman" pitchFamily="18" charset="0"/>
                    <a:ea typeface="黑体" pitchFamily="49" charset="-122"/>
                    <a:cs typeface="Times New Roman" pitchFamily="18" charset="0"/>
                  </a:rPr>
                  <a:t>就得到无量纲的相对数。因为衡量分布的集中程度或分布曲线的</a:t>
                </a:r>
                <a:r>
                  <a:rPr lang="zh-CN" altLang="en-US" sz="1400" b="1" dirty="0">
                    <a:solidFill>
                      <a:srgbClr val="FF0000"/>
                    </a:solidFill>
                    <a:latin typeface="Times New Roman" pitchFamily="18" charset="0"/>
                    <a:ea typeface="黑体" pitchFamily="49" charset="-122"/>
                    <a:cs typeface="Times New Roman" pitchFamily="18" charset="0"/>
                  </a:rPr>
                  <a:t>尖峭程度是以正态分布的峰度</a:t>
                </a:r>
                <a:r>
                  <a:rPr lang="zh-CN" altLang="en-US" sz="1400" b="1" dirty="0">
                    <a:solidFill>
                      <a:srgbClr val="000000"/>
                    </a:solidFill>
                    <a:latin typeface="Times New Roman" pitchFamily="18" charset="0"/>
                    <a:ea typeface="黑体" pitchFamily="49" charset="-122"/>
                    <a:cs typeface="Times New Roman" pitchFamily="18" charset="0"/>
                  </a:rPr>
                  <a:t>作为比较标准的</a:t>
                </a:r>
                <a:r>
                  <a:rPr lang="en-US" altLang="zh-CN" sz="1400" b="1" dirty="0">
                    <a:solidFill>
                      <a:srgbClr val="000000"/>
                    </a:solidFill>
                    <a:latin typeface="Times New Roman" pitchFamily="18" charset="0"/>
                    <a:ea typeface="黑体" pitchFamily="49" charset="-122"/>
                    <a:cs typeface="Times New Roman" pitchFamily="18" charset="0"/>
                  </a:rPr>
                  <a:t>,</a:t>
                </a:r>
                <a:r>
                  <a:rPr lang="zh-CN" altLang="en-US" sz="1400" b="1" dirty="0">
                    <a:solidFill>
                      <a:srgbClr val="000000"/>
                    </a:solidFill>
                    <a:latin typeface="Times New Roman" pitchFamily="18" charset="0"/>
                    <a:ea typeface="黑体" pitchFamily="49" charset="-122"/>
                    <a:cs typeface="Times New Roman" pitchFamily="18" charset="0"/>
                  </a:rPr>
                  <a:t>在正态分布条件下</a:t>
                </a:r>
                <a:r>
                  <a:rPr lang="en-US" altLang="zh-CN" sz="1400" b="1" dirty="0">
                    <a:solidFill>
                      <a:srgbClr val="000000"/>
                    </a:solidFill>
                    <a:latin typeface="Times New Roman" pitchFamily="18" charset="0"/>
                    <a:ea typeface="黑体" pitchFamily="49" charset="-122"/>
                    <a:cs typeface="Times New Roman" pitchFamily="18" charset="0"/>
                  </a:rPr>
                  <a:t>,</a:t>
                </a:r>
                <a:r>
                  <a:rPr lang="zh-CN" altLang="en-US" sz="1400" b="1" dirty="0">
                    <a:solidFill>
                      <a:srgbClr val="000000"/>
                    </a:solidFill>
                    <a:latin typeface="Times New Roman" pitchFamily="18" charset="0"/>
                    <a:ea typeface="黑体" pitchFamily="49" charset="-122"/>
                    <a:cs typeface="Times New Roman" pitchFamily="18" charset="0"/>
                  </a:rPr>
                  <a:t>当   </a:t>
                </a:r>
                <a14:m>
                  <m:oMath xmlns:m="http://schemas.openxmlformats.org/officeDocument/2006/math">
                    <m:f>
                      <m:fPr>
                        <m:ctrlPr>
                          <a:rPr lang="en-US" altLang="zh-CN" sz="1400" b="1" i="1" smtClean="0">
                            <a:solidFill>
                              <a:srgbClr val="000000"/>
                            </a:solidFill>
                            <a:latin typeface="Cambria Math" panose="02040503050406030204" pitchFamily="18" charset="0"/>
                            <a:cs typeface="Times New Roman" pitchFamily="18" charset="0"/>
                          </a:rPr>
                        </m:ctrlPr>
                      </m:fPr>
                      <m:num>
                        <m:sSub>
                          <m:sSubPr>
                            <m:ctrlPr>
                              <a:rPr lang="en-US" altLang="zh-CN" sz="1400" b="1" i="1" smtClean="0">
                                <a:solidFill>
                                  <a:srgbClr val="000000"/>
                                </a:solidFill>
                                <a:latin typeface="Cambria Math" panose="02040503050406030204" pitchFamily="18" charset="0"/>
                                <a:cs typeface="Times New Roman" pitchFamily="18" charset="0"/>
                              </a:rPr>
                            </m:ctrlPr>
                          </m:sSubPr>
                          <m:e>
                            <m:r>
                              <a:rPr lang="en-US" altLang="zh-CN" sz="1400" b="1" i="1" smtClean="0">
                                <a:solidFill>
                                  <a:srgbClr val="000000"/>
                                </a:solidFill>
                                <a:latin typeface="Cambria Math"/>
                                <a:cs typeface="Times New Roman" pitchFamily="18" charset="0"/>
                              </a:rPr>
                              <m:t>𝒗</m:t>
                            </m:r>
                          </m:e>
                          <m:sub>
                            <m:r>
                              <a:rPr lang="en-US" altLang="zh-CN" sz="1400" b="1" i="1" smtClean="0">
                                <a:solidFill>
                                  <a:srgbClr val="000000"/>
                                </a:solidFill>
                                <a:latin typeface="Cambria Math"/>
                                <a:cs typeface="Times New Roman" pitchFamily="18" charset="0"/>
                              </a:rPr>
                              <m:t>𝟒</m:t>
                            </m:r>
                          </m:sub>
                        </m:sSub>
                      </m:num>
                      <m:den>
                        <m:sSub>
                          <m:sSubPr>
                            <m:ctrlPr>
                              <a:rPr lang="en-US" altLang="zh-CN" sz="1400" b="1" i="1" smtClean="0">
                                <a:solidFill>
                                  <a:srgbClr val="000000"/>
                                </a:solidFill>
                                <a:latin typeface="Cambria Math" panose="02040503050406030204" pitchFamily="18" charset="0"/>
                                <a:cs typeface="Times New Roman" pitchFamily="18" charset="0"/>
                              </a:rPr>
                            </m:ctrlPr>
                          </m:sSubPr>
                          <m:e>
                            <m:r>
                              <a:rPr lang="zh-CN" altLang="en-US" sz="1400" b="1" i="1" smtClean="0">
                                <a:solidFill>
                                  <a:srgbClr val="000000"/>
                                </a:solidFill>
                                <a:latin typeface="Cambria Math"/>
                                <a:cs typeface="Times New Roman" pitchFamily="18" charset="0"/>
                              </a:rPr>
                              <m:t>𝝈</m:t>
                            </m:r>
                          </m:e>
                          <m:sub>
                            <m:r>
                              <a:rPr lang="en-US" altLang="zh-CN" sz="1400" b="1" i="1" smtClean="0">
                                <a:solidFill>
                                  <a:srgbClr val="000000"/>
                                </a:solidFill>
                                <a:latin typeface="Cambria Math"/>
                                <a:cs typeface="Times New Roman" pitchFamily="18" charset="0"/>
                              </a:rPr>
                              <m:t>𝟒</m:t>
                            </m:r>
                          </m:sub>
                        </m:sSub>
                      </m:den>
                    </m:f>
                    <m:r>
                      <a:rPr lang="en-US" altLang="zh-CN" sz="1400" b="1" i="1" smtClean="0">
                        <a:solidFill>
                          <a:srgbClr val="000000"/>
                        </a:solidFill>
                        <a:latin typeface="Cambria Math"/>
                        <a:ea typeface="Cambria Math"/>
                        <a:cs typeface="Times New Roman" pitchFamily="18" charset="0"/>
                      </a:rPr>
                      <m:t>≡</m:t>
                    </m:r>
                  </m:oMath>
                </a14:m>
                <a:r>
                  <a:rPr lang="en-US" altLang="zh-CN" sz="1400" b="1" dirty="0">
                    <a:solidFill>
                      <a:srgbClr val="000000"/>
                    </a:solidFill>
                    <a:latin typeface="Times New Roman" pitchFamily="18" charset="0"/>
                    <a:ea typeface="黑体" pitchFamily="49" charset="-122"/>
                    <a:cs typeface="Times New Roman" pitchFamily="18" charset="0"/>
                  </a:rPr>
                  <a:t>0 ,</a:t>
                </a:r>
                <a:r>
                  <a:rPr lang="zh-CN" altLang="en-US" sz="1400" b="1" dirty="0">
                    <a:solidFill>
                      <a:srgbClr val="000000"/>
                    </a:solidFill>
                    <a:latin typeface="Times New Roman" pitchFamily="18" charset="0"/>
                    <a:ea typeface="黑体" pitchFamily="49" charset="-122"/>
                    <a:cs typeface="Times New Roman" pitchFamily="18" charset="0"/>
                  </a:rPr>
                  <a:t>将各种不同分布的尖峭程度与正态分布比较</a:t>
                </a:r>
                <a:r>
                  <a:rPr lang="en-US" altLang="zh-CN" sz="1400" b="1" dirty="0">
                    <a:solidFill>
                      <a:srgbClr val="000000"/>
                    </a:solidFill>
                    <a:latin typeface="Times New Roman" pitchFamily="18" charset="0"/>
                    <a:ea typeface="黑体" pitchFamily="49" charset="-122"/>
                    <a:cs typeface="Times New Roman" pitchFamily="18" charset="0"/>
                  </a:rPr>
                  <a:t>,</a:t>
                </a:r>
                <a:r>
                  <a:rPr lang="zh-CN" altLang="en-US" sz="1400" b="1" dirty="0">
                    <a:solidFill>
                      <a:srgbClr val="000000"/>
                    </a:solidFill>
                    <a:latin typeface="Times New Roman" pitchFamily="18" charset="0"/>
                    <a:ea typeface="黑体" pitchFamily="49" charset="-122"/>
                    <a:cs typeface="Times New Roman" pitchFamily="18" charset="0"/>
                  </a:rPr>
                  <a:t>即当减</a:t>
                </a:r>
                <a:r>
                  <a:rPr lang="en-US" altLang="zh-CN" sz="1400" b="1" dirty="0">
                    <a:solidFill>
                      <a:srgbClr val="000000"/>
                    </a:solidFill>
                    <a:latin typeface="Times New Roman" pitchFamily="18" charset="0"/>
                    <a:ea typeface="黑体" pitchFamily="49" charset="-122"/>
                    <a:cs typeface="Times New Roman" pitchFamily="18" charset="0"/>
                  </a:rPr>
                  <a:t>3,</a:t>
                </a:r>
                <a:r>
                  <a:rPr lang="zh-CN" altLang="en-US" sz="1400" b="1" dirty="0">
                    <a:solidFill>
                      <a:srgbClr val="000000"/>
                    </a:solidFill>
                    <a:latin typeface="Times New Roman" pitchFamily="18" charset="0"/>
                    <a:ea typeface="黑体" pitchFamily="49" charset="-122"/>
                    <a:cs typeface="Times New Roman" pitchFamily="18" charset="0"/>
                  </a:rPr>
                  <a:t>就得峰度指标</a:t>
                </a:r>
                <a:r>
                  <a:rPr lang="en-US" altLang="zh-CN" sz="1400" b="1" dirty="0">
                    <a:solidFill>
                      <a:srgbClr val="000000"/>
                    </a:solidFill>
                    <a:latin typeface="Times New Roman" pitchFamily="18" charset="0"/>
                    <a:ea typeface="黑体" pitchFamily="49" charset="-122"/>
                    <a:cs typeface="Times New Roman" pitchFamily="18" charset="0"/>
                  </a:rPr>
                  <a:t>β</a:t>
                </a:r>
                <a:r>
                  <a:rPr lang="zh-CN" altLang="en-US" sz="1400" b="1" dirty="0">
                    <a:solidFill>
                      <a:srgbClr val="000000"/>
                    </a:solidFill>
                    <a:latin typeface="Times New Roman" pitchFamily="18" charset="0"/>
                    <a:ea typeface="黑体" pitchFamily="49" charset="-122"/>
                    <a:cs typeface="Times New Roman" pitchFamily="18" charset="0"/>
                  </a:rPr>
                  <a:t>的测定公式。</a:t>
                </a:r>
                <a:endParaRPr lang="en-US" altLang="zh-CN" sz="1400" b="1" dirty="0">
                  <a:solidFill>
                    <a:srgbClr val="000000"/>
                  </a:solidFill>
                  <a:latin typeface="Times New Roman" pitchFamily="18" charset="0"/>
                  <a:ea typeface="黑体" pitchFamily="49" charset="-122"/>
                  <a:cs typeface="Times New Roman" pitchFamily="18" charset="0"/>
                </a:endParaRPr>
              </a:p>
              <a:p>
                <a:pPr lvl="0" indent="457200">
                  <a:lnSpc>
                    <a:spcPct val="150000"/>
                  </a:lnSpc>
                </a:pPr>
                <a:endParaRPr lang="en-US" altLang="zh-CN" sz="1400" dirty="0">
                  <a:solidFill>
                    <a:srgbClr val="000000"/>
                  </a:solidFill>
                </a:endParaRPr>
              </a:p>
              <a:p>
                <a:pPr lvl="0" indent="457200">
                  <a:lnSpc>
                    <a:spcPct val="150000"/>
                  </a:lnSpc>
                </a:pPr>
                <a:endParaRPr lang="en-US" altLang="zh-CN" sz="1400" dirty="0">
                  <a:solidFill>
                    <a:srgbClr val="000000"/>
                  </a:solidFill>
                </a:endParaRPr>
              </a:p>
              <a:p>
                <a:pPr lvl="0" indent="457200">
                  <a:lnSpc>
                    <a:spcPct val="150000"/>
                  </a:lnSpc>
                </a:pPr>
                <a:endParaRPr lang="en-US" altLang="zh-CN" sz="1400" dirty="0">
                  <a:solidFill>
                    <a:srgbClr val="000000"/>
                  </a:solidFill>
                </a:endParaRPr>
              </a:p>
              <a:p>
                <a:pPr lvl="0" indent="457200">
                  <a:lnSpc>
                    <a:spcPct val="150000"/>
                  </a:lnSpc>
                </a:pPr>
                <a:endParaRPr lang="en-US" altLang="zh-CN" sz="1400" dirty="0">
                  <a:solidFill>
                    <a:srgbClr val="000000"/>
                  </a:solidFill>
                </a:endParaRPr>
              </a:p>
              <a:p>
                <a:pPr lvl="0" indent="457200">
                  <a:lnSpc>
                    <a:spcPct val="150000"/>
                  </a:lnSpc>
                </a:pPr>
                <a:endParaRPr lang="en-US" altLang="zh-CN" sz="1400" dirty="0">
                  <a:solidFill>
                    <a:srgbClr val="000000"/>
                  </a:solidFill>
                </a:endParaRPr>
              </a:p>
              <a:p>
                <a:pPr lvl="0" indent="457200">
                  <a:lnSpc>
                    <a:spcPct val="150000"/>
                  </a:lnSpc>
                </a:pPr>
                <a:endParaRPr lang="en-US" altLang="zh-CN" sz="1400" dirty="0">
                  <a:solidFill>
                    <a:srgbClr val="000000"/>
                  </a:solidFill>
                </a:endParaRPr>
              </a:p>
              <a:p>
                <a:pPr lvl="0" indent="457200">
                  <a:lnSpc>
                    <a:spcPct val="150000"/>
                  </a:lnSpc>
                </a:pPr>
                <a:endParaRPr lang="en-US" altLang="zh-CN" sz="1400" dirty="0">
                  <a:solidFill>
                    <a:srgbClr val="000000"/>
                  </a:solidFill>
                </a:endParaRPr>
              </a:p>
              <a:p>
                <a:pPr lvl="0" indent="457200">
                  <a:lnSpc>
                    <a:spcPct val="150000"/>
                  </a:lnSpc>
                </a:pPr>
                <a:endParaRPr lang="en-US" altLang="zh-CN" sz="1400" dirty="0">
                  <a:solidFill>
                    <a:srgbClr val="000000"/>
                  </a:solidFill>
                </a:endParaRPr>
              </a:p>
              <a:p>
                <a:pPr lvl="0" indent="457200">
                  <a:lnSpc>
                    <a:spcPct val="150000"/>
                  </a:lnSpc>
                </a:pPr>
                <a:endParaRPr lang="en-US" altLang="zh-CN" sz="1400" dirty="0">
                  <a:solidFill>
                    <a:srgbClr val="000000"/>
                  </a:solidFill>
                </a:endParaRPr>
              </a:p>
              <a:p>
                <a:pPr lvl="0" indent="457200">
                  <a:lnSpc>
                    <a:spcPct val="150000"/>
                  </a:lnSpc>
                </a:pPr>
                <a:endParaRPr lang="en-US" altLang="zh-CN" sz="1400" dirty="0">
                  <a:solidFill>
                    <a:srgbClr val="000000"/>
                  </a:solidFill>
                </a:endParaRPr>
              </a:p>
              <a:p>
                <a:pPr lvl="0" indent="457200">
                  <a:lnSpc>
                    <a:spcPct val="150000"/>
                  </a:lnSpc>
                </a:pPr>
                <a:endParaRPr lang="en-US" altLang="zh-CN" sz="1400" dirty="0">
                  <a:solidFill>
                    <a:srgbClr val="000000"/>
                  </a:solidFill>
                </a:endParaRPr>
              </a:p>
            </p:txBody>
          </p:sp>
        </mc:Choice>
        <mc:Fallback xmlns="">
          <p:sp>
            <p:nvSpPr>
              <p:cNvPr id="3" name="矩形 2"/>
              <p:cNvSpPr>
                <a:spLocks noRot="1" noChangeAspect="1" noMove="1" noResize="1" noEditPoints="1" noAdjustHandles="1" noChangeArrowheads="1" noChangeShapeType="1" noTextEdit="1"/>
              </p:cNvSpPr>
              <p:nvPr/>
            </p:nvSpPr>
            <p:spPr>
              <a:xfrm>
                <a:off x="257648" y="596970"/>
                <a:ext cx="6480719" cy="7687617"/>
              </a:xfrm>
              <a:prstGeom prst="rect">
                <a:avLst/>
              </a:prstGeom>
              <a:blipFill rotWithShape="1">
                <a:blip r:embed="rId6"/>
                <a:stretch>
                  <a:fillRect l="-188"/>
                </a:stretch>
              </a:blipFill>
            </p:spPr>
            <p:txBody>
              <a:bodyPr/>
              <a:lstStyle/>
              <a:p>
                <a:r>
                  <a:rPr lang="zh-CN" altLang="en-US">
                    <a:noFill/>
                  </a:rPr>
                  <a:t> </a:t>
                </a:r>
                <a:endParaRPr lang="zh-CN" altLang="en-US">
                  <a:noFill/>
                </a:endParaRPr>
              </a:p>
            </p:txBody>
          </p:sp>
        </mc:Fallback>
      </mc:AlternateContent>
      <p:graphicFrame>
        <p:nvGraphicFramePr>
          <p:cNvPr id="7" name="对象 6"/>
          <p:cNvGraphicFramePr>
            <a:graphicFrameLocks noChangeAspect="1"/>
          </p:cNvGraphicFramePr>
          <p:nvPr/>
        </p:nvGraphicFramePr>
        <p:xfrm>
          <a:off x="4737100" y="2374900"/>
          <a:ext cx="127000" cy="190500"/>
        </p:xfrm>
        <a:graphic>
          <a:graphicData uri="http://schemas.openxmlformats.org/presentationml/2006/ole">
            <mc:AlternateContent xmlns:mc="http://schemas.openxmlformats.org/markup-compatibility/2006">
              <mc:Choice xmlns:v="urn:schemas-microsoft-com:vml" Requires="v">
                <p:oleObj name="Equation" r:id="rId7" imgW="3048000" imgH="4572000" progId="Equation.DSMT4">
                  <p:embed/>
                </p:oleObj>
              </mc:Choice>
              <mc:Fallback>
                <p:oleObj name="Equation" r:id="rId7" imgW="3048000" imgH="4572000" progId="Equation.DSMT4">
                  <p:embed/>
                  <p:pic>
                    <p:nvPicPr>
                      <p:cNvPr id="0" name="图片 14348"/>
                      <p:cNvPicPr/>
                      <p:nvPr/>
                    </p:nvPicPr>
                    <p:blipFill>
                      <a:blip r:embed="rId4"/>
                      <a:stretch>
                        <a:fillRect/>
                      </a:stretch>
                    </p:blipFill>
                    <p:spPr>
                      <a:xfrm>
                        <a:off x="4737100" y="2374900"/>
                        <a:ext cx="127000" cy="190500"/>
                      </a:xfrm>
                      <a:prstGeom prst="rect">
                        <a:avLst/>
                      </a:prstGeom>
                    </p:spPr>
                  </p:pic>
                </p:oleObj>
              </mc:Fallback>
            </mc:AlternateContent>
          </a:graphicData>
        </a:graphic>
      </p:graphicFrame>
      <p:pic>
        <p:nvPicPr>
          <p:cNvPr id="8" name="Picture 2"/>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159335" y="1412478"/>
            <a:ext cx="2448272" cy="774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1048613"/>
          <p:cNvSpPr txBox="1"/>
          <p:nvPr/>
        </p:nvSpPr>
        <p:spPr>
          <a:xfrm>
            <a:off x="257648" y="281691"/>
            <a:ext cx="2462470" cy="315279"/>
          </a:xfrm>
          <a:prstGeom prst="rect">
            <a:avLst/>
          </a:prstGeom>
          <a:noFill/>
          <a:ln>
            <a:noFill/>
          </a:ln>
        </p:spPr>
        <p:txBody>
          <a:bodyPr vert="horz" wrap="non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lvl="0">
              <a:spcBef>
                <a:spcPct val="20000"/>
              </a:spcBef>
            </a:pPr>
            <a:r>
              <a:rPr lang="en-US" altLang="zh-CN"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5.3</a:t>
            </a:r>
            <a:r>
              <a:rPr lang="zh-CN" altLang="en-US" sz="1600" b="1" dirty="0">
                <a:solidFill>
                  <a:srgbClr val="004289"/>
                </a:solidFill>
                <a:ea typeface="黑体" panose="02010609060101010101" pitchFamily="49" charset="-122"/>
                <a:cs typeface="Arial" panose="020B0604020202020204" pitchFamily="34" charset="0"/>
              </a:rPr>
              <a:t>描述性统计和变量的矩</a:t>
            </a:r>
          </a:p>
        </p:txBody>
      </p:sp>
      <p:graphicFrame>
        <p:nvGraphicFramePr>
          <p:cNvPr id="6" name="对象 5"/>
          <p:cNvGraphicFramePr>
            <a:graphicFrameLocks noChangeAspect="1"/>
          </p:cNvGraphicFramePr>
          <p:nvPr/>
        </p:nvGraphicFramePr>
        <p:xfrm>
          <a:off x="4737100" y="2374900"/>
          <a:ext cx="127000" cy="190500"/>
        </p:xfrm>
        <a:graphic>
          <a:graphicData uri="http://schemas.openxmlformats.org/presentationml/2006/ole">
            <mc:AlternateContent xmlns:mc="http://schemas.openxmlformats.org/markup-compatibility/2006">
              <mc:Choice xmlns:v="urn:schemas-microsoft-com:vml" Requires="v">
                <p:oleObj name="Equation" r:id="rId3" imgW="3048000" imgH="4572000" progId="Equation.DSMT4">
                  <p:embed/>
                </p:oleObj>
              </mc:Choice>
              <mc:Fallback>
                <p:oleObj name="Equation" r:id="rId3" imgW="3048000" imgH="4572000" progId="Equation.DSMT4">
                  <p:embed/>
                  <p:pic>
                    <p:nvPicPr>
                      <p:cNvPr id="0" name="图片 15371"/>
                      <p:cNvPicPr/>
                      <p:nvPr/>
                    </p:nvPicPr>
                    <p:blipFill>
                      <a:blip r:embed="rId4"/>
                      <a:stretch>
                        <a:fillRect/>
                      </a:stretch>
                    </p:blipFill>
                    <p:spPr>
                      <a:xfrm>
                        <a:off x="4737100" y="2374900"/>
                        <a:ext cx="127000" cy="190500"/>
                      </a:xfrm>
                      <a:prstGeom prst="rect">
                        <a:avLst/>
                      </a:prstGeom>
                    </p:spPr>
                  </p:pic>
                </p:oleObj>
              </mc:Fallback>
            </mc:AlternateContent>
          </a:graphicData>
        </a:graphic>
      </p:graphicFrame>
      <p:sp>
        <p:nvSpPr>
          <p:cNvPr id="3" name="矩形 2"/>
          <p:cNvSpPr/>
          <p:nvPr/>
        </p:nvSpPr>
        <p:spPr>
          <a:xfrm>
            <a:off x="257648" y="596970"/>
            <a:ext cx="6480719" cy="5586145"/>
          </a:xfrm>
          <a:prstGeom prst="rect">
            <a:avLst/>
          </a:prstGeom>
        </p:spPr>
        <p:txBody>
          <a:bodyPr wrap="square">
            <a:spAutoFit/>
          </a:bodyPr>
          <a:lstStyle/>
          <a:p>
            <a:pPr lvl="0" indent="457200">
              <a:lnSpc>
                <a:spcPct val="150000"/>
              </a:lnSpc>
            </a:pPr>
            <a:r>
              <a:rPr lang="zh-CN" altLang="en-US" sz="140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峰度系数</a:t>
            </a:r>
            <a:endParaRPr lang="en-US" altLang="zh-CN" sz="140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endParaRPr>
          </a:p>
          <a:p>
            <a:pPr lvl="0" indent="457200">
              <a:lnSpc>
                <a:spcPct val="150000"/>
              </a:lnSpc>
            </a:pPr>
            <a:r>
              <a:rPr lang="zh-CN" altLang="en-US" sz="1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当峰度指标</a:t>
            </a:r>
            <a:r>
              <a:rPr lang="en-US" altLang="zh-CN" sz="1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β&gt; 0</a:t>
            </a:r>
            <a:r>
              <a:rPr lang="zh-CN" altLang="en-US" sz="1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时</a:t>
            </a:r>
            <a:r>
              <a:rPr lang="en-US" altLang="zh-CN" sz="140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140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表示分布比正态分布更集中在平均数周围</a:t>
            </a:r>
            <a:r>
              <a:rPr lang="en-US" altLang="zh-CN" sz="140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140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分布呈</a:t>
            </a:r>
            <a:r>
              <a:rPr lang="zh-CN" altLang="en-US" sz="1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尖峰状</a:t>
            </a:r>
            <a:r>
              <a:rPr lang="zh-CN" altLang="en-US" sz="140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态</a:t>
            </a:r>
            <a:r>
              <a:rPr lang="en-US" altLang="zh-CN" sz="140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1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β= 0</a:t>
            </a:r>
            <a:r>
              <a:rPr lang="zh-CN" altLang="en-US" sz="1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分布为正态分布</a:t>
            </a:r>
            <a:r>
              <a:rPr lang="en-US" altLang="zh-CN" sz="140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1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β&lt;0</a:t>
            </a:r>
            <a:r>
              <a:rPr lang="zh-CN" altLang="en-US" sz="1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时</a:t>
            </a:r>
            <a:r>
              <a:rPr lang="en-US" altLang="zh-CN" sz="140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140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表示分布比正态分布更分散</a:t>
            </a:r>
            <a:r>
              <a:rPr lang="en-US" altLang="zh-CN" sz="140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140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分布呈</a:t>
            </a:r>
            <a:r>
              <a:rPr lang="zh-CN" altLang="en-US" sz="1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低峰态，</a:t>
            </a:r>
            <a:r>
              <a:rPr lang="zh-CN" altLang="en-US" sz="140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如图所示。</a:t>
            </a:r>
            <a:endParaRPr lang="en-US" altLang="zh-CN" sz="140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endParaRPr>
          </a:p>
          <a:p>
            <a:pPr lvl="0" indent="457200">
              <a:lnSpc>
                <a:spcPct val="150000"/>
              </a:lnSpc>
            </a:pPr>
            <a:endParaRPr lang="en-US" altLang="zh-CN" sz="1400" dirty="0">
              <a:solidFill>
                <a:srgbClr val="000000"/>
              </a:solidFill>
            </a:endParaRPr>
          </a:p>
          <a:p>
            <a:pPr lvl="0" indent="457200">
              <a:lnSpc>
                <a:spcPct val="150000"/>
              </a:lnSpc>
            </a:pPr>
            <a:endParaRPr lang="en-US" altLang="zh-CN" sz="1400" dirty="0">
              <a:solidFill>
                <a:srgbClr val="000000"/>
              </a:solidFill>
            </a:endParaRPr>
          </a:p>
          <a:p>
            <a:pPr lvl="0" indent="457200">
              <a:lnSpc>
                <a:spcPct val="150000"/>
              </a:lnSpc>
            </a:pPr>
            <a:endParaRPr lang="en-US" altLang="zh-CN" sz="1400" dirty="0">
              <a:solidFill>
                <a:srgbClr val="000000"/>
              </a:solidFill>
            </a:endParaRPr>
          </a:p>
          <a:p>
            <a:pPr lvl="0" indent="457200">
              <a:lnSpc>
                <a:spcPct val="150000"/>
              </a:lnSpc>
            </a:pPr>
            <a:endParaRPr lang="en-US" altLang="zh-CN" sz="1400" dirty="0">
              <a:solidFill>
                <a:srgbClr val="000000"/>
              </a:solidFill>
            </a:endParaRPr>
          </a:p>
          <a:p>
            <a:pPr lvl="0" indent="457200">
              <a:lnSpc>
                <a:spcPct val="150000"/>
              </a:lnSpc>
            </a:pPr>
            <a:endParaRPr lang="en-US" altLang="zh-CN" sz="1400" dirty="0">
              <a:solidFill>
                <a:srgbClr val="000000"/>
              </a:solidFill>
            </a:endParaRPr>
          </a:p>
          <a:p>
            <a:pPr lvl="0" indent="457200">
              <a:lnSpc>
                <a:spcPct val="150000"/>
              </a:lnSpc>
            </a:pPr>
            <a:endParaRPr lang="en-US" altLang="zh-CN" sz="1400" dirty="0">
              <a:solidFill>
                <a:srgbClr val="000000"/>
              </a:solidFill>
            </a:endParaRPr>
          </a:p>
          <a:p>
            <a:pPr lvl="0" indent="457200">
              <a:lnSpc>
                <a:spcPct val="150000"/>
              </a:lnSpc>
            </a:pPr>
            <a:endParaRPr lang="en-US" altLang="zh-CN" sz="1400" dirty="0">
              <a:solidFill>
                <a:srgbClr val="000000"/>
              </a:solidFill>
            </a:endParaRPr>
          </a:p>
          <a:p>
            <a:pPr lvl="0" indent="457200">
              <a:lnSpc>
                <a:spcPct val="150000"/>
              </a:lnSpc>
            </a:pPr>
            <a:endParaRPr lang="en-US" altLang="zh-CN" sz="1400" dirty="0">
              <a:solidFill>
                <a:srgbClr val="000000"/>
              </a:solidFill>
            </a:endParaRPr>
          </a:p>
          <a:p>
            <a:pPr lvl="0" indent="457200">
              <a:lnSpc>
                <a:spcPct val="150000"/>
              </a:lnSpc>
            </a:pPr>
            <a:endParaRPr lang="en-US" altLang="zh-CN" sz="1400" dirty="0">
              <a:solidFill>
                <a:srgbClr val="000000"/>
              </a:solidFill>
            </a:endParaRPr>
          </a:p>
          <a:p>
            <a:pPr lvl="0" indent="457200">
              <a:lnSpc>
                <a:spcPct val="150000"/>
              </a:lnSpc>
            </a:pPr>
            <a:endParaRPr lang="en-US" altLang="zh-CN" sz="1400" dirty="0">
              <a:solidFill>
                <a:srgbClr val="000000"/>
              </a:solidFill>
            </a:endParaRPr>
          </a:p>
          <a:p>
            <a:pPr lvl="0" indent="457200">
              <a:lnSpc>
                <a:spcPct val="150000"/>
              </a:lnSpc>
            </a:pPr>
            <a:endParaRPr lang="en-US" altLang="zh-CN" sz="1400" dirty="0">
              <a:solidFill>
                <a:srgbClr val="000000"/>
              </a:solidFill>
            </a:endParaRPr>
          </a:p>
          <a:p>
            <a:pPr lvl="0" indent="457200">
              <a:lnSpc>
                <a:spcPct val="150000"/>
              </a:lnSpc>
            </a:pPr>
            <a:endParaRPr lang="en-US" altLang="zh-CN" sz="1400" dirty="0">
              <a:solidFill>
                <a:srgbClr val="000000"/>
              </a:solidFill>
            </a:endParaRPr>
          </a:p>
          <a:p>
            <a:pPr lvl="0" indent="457200">
              <a:lnSpc>
                <a:spcPct val="150000"/>
              </a:lnSpc>
            </a:pPr>
            <a:endParaRPr lang="en-US" altLang="zh-CN" sz="1400" dirty="0">
              <a:solidFill>
                <a:srgbClr val="000000"/>
              </a:solidFill>
            </a:endParaRPr>
          </a:p>
        </p:txBody>
      </p:sp>
      <p:graphicFrame>
        <p:nvGraphicFramePr>
          <p:cNvPr id="7" name="对象 6"/>
          <p:cNvGraphicFramePr>
            <a:graphicFrameLocks noChangeAspect="1"/>
          </p:cNvGraphicFramePr>
          <p:nvPr/>
        </p:nvGraphicFramePr>
        <p:xfrm>
          <a:off x="4737100" y="2374900"/>
          <a:ext cx="127000" cy="190500"/>
        </p:xfrm>
        <a:graphic>
          <a:graphicData uri="http://schemas.openxmlformats.org/presentationml/2006/ole">
            <mc:AlternateContent xmlns:mc="http://schemas.openxmlformats.org/markup-compatibility/2006">
              <mc:Choice xmlns:v="urn:schemas-microsoft-com:vml" Requires="v">
                <p:oleObj name="Equation" r:id="rId5" imgW="3048000" imgH="4572000" progId="Equation.DSMT4">
                  <p:embed/>
                </p:oleObj>
              </mc:Choice>
              <mc:Fallback>
                <p:oleObj name="Equation" r:id="rId5" imgW="3048000" imgH="4572000" progId="Equation.DSMT4">
                  <p:embed/>
                  <p:pic>
                    <p:nvPicPr>
                      <p:cNvPr id="0" name="图片 15372"/>
                      <p:cNvPicPr/>
                      <p:nvPr/>
                    </p:nvPicPr>
                    <p:blipFill>
                      <a:blip r:embed="rId4"/>
                      <a:stretch>
                        <a:fillRect/>
                      </a:stretch>
                    </p:blipFill>
                    <p:spPr>
                      <a:xfrm>
                        <a:off x="4737100" y="2374900"/>
                        <a:ext cx="127000" cy="190500"/>
                      </a:xfrm>
                      <a:prstGeom prst="rect">
                        <a:avLst/>
                      </a:prstGeom>
                    </p:spPr>
                  </p:pic>
                </p:oleObj>
              </mc:Fallback>
            </mc:AlternateContent>
          </a:graphicData>
        </a:graphic>
      </p:graphicFrame>
      <p:pic>
        <p:nvPicPr>
          <p:cNvPr id="8199" name="Picture 7"/>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475259" y="1844526"/>
            <a:ext cx="3456384" cy="25202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1048613"/>
          <p:cNvSpPr txBox="1"/>
          <p:nvPr/>
        </p:nvSpPr>
        <p:spPr>
          <a:xfrm>
            <a:off x="257648" y="281691"/>
            <a:ext cx="2462470" cy="315279"/>
          </a:xfrm>
          <a:prstGeom prst="rect">
            <a:avLst/>
          </a:prstGeom>
          <a:noFill/>
          <a:ln>
            <a:noFill/>
          </a:ln>
        </p:spPr>
        <p:txBody>
          <a:bodyPr vert="horz" wrap="non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lvl="0">
              <a:spcBef>
                <a:spcPct val="20000"/>
              </a:spcBef>
            </a:pPr>
            <a:r>
              <a:rPr lang="en-US" altLang="zh-CN"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5.3</a:t>
            </a:r>
            <a:r>
              <a:rPr lang="zh-CN" altLang="en-US" sz="1600" b="1" dirty="0">
                <a:solidFill>
                  <a:srgbClr val="004289"/>
                </a:solidFill>
                <a:ea typeface="黑体" panose="02010609060101010101" pitchFamily="49" charset="-122"/>
                <a:cs typeface="Arial" panose="020B0604020202020204" pitchFamily="34" charset="0"/>
              </a:rPr>
              <a:t>描述性统计和变量的矩</a:t>
            </a:r>
          </a:p>
        </p:txBody>
      </p:sp>
      <p:graphicFrame>
        <p:nvGraphicFramePr>
          <p:cNvPr id="6" name="对象 5"/>
          <p:cNvGraphicFramePr>
            <a:graphicFrameLocks noChangeAspect="1"/>
          </p:cNvGraphicFramePr>
          <p:nvPr/>
        </p:nvGraphicFramePr>
        <p:xfrm>
          <a:off x="4737100" y="2374900"/>
          <a:ext cx="127000" cy="190500"/>
        </p:xfrm>
        <a:graphic>
          <a:graphicData uri="http://schemas.openxmlformats.org/presentationml/2006/ole">
            <mc:AlternateContent xmlns:mc="http://schemas.openxmlformats.org/markup-compatibility/2006">
              <mc:Choice xmlns:v="urn:schemas-microsoft-com:vml" Requires="v">
                <p:oleObj name="Equation" r:id="rId3" imgW="3048000" imgH="4572000" progId="Equation.DSMT4">
                  <p:embed/>
                </p:oleObj>
              </mc:Choice>
              <mc:Fallback>
                <p:oleObj name="Equation" r:id="rId3" imgW="3048000" imgH="4572000" progId="Equation.DSMT4">
                  <p:embed/>
                  <p:pic>
                    <p:nvPicPr>
                      <p:cNvPr id="0" name="图片 16395"/>
                      <p:cNvPicPr/>
                      <p:nvPr/>
                    </p:nvPicPr>
                    <p:blipFill>
                      <a:blip r:embed="rId4"/>
                      <a:stretch>
                        <a:fillRect/>
                      </a:stretch>
                    </p:blipFill>
                    <p:spPr>
                      <a:xfrm>
                        <a:off x="4737100" y="2374900"/>
                        <a:ext cx="127000" cy="190500"/>
                      </a:xfrm>
                      <a:prstGeom prst="rect">
                        <a:avLst/>
                      </a:prstGeom>
                    </p:spPr>
                  </p:pic>
                </p:oleObj>
              </mc:Fallback>
            </mc:AlternateContent>
          </a:graphicData>
        </a:graphic>
      </p:graphicFrame>
      <p:sp>
        <p:nvSpPr>
          <p:cNvPr id="3" name="矩形 2"/>
          <p:cNvSpPr/>
          <p:nvPr/>
        </p:nvSpPr>
        <p:spPr>
          <a:xfrm>
            <a:off x="257648" y="596970"/>
            <a:ext cx="6480719" cy="8171468"/>
          </a:xfrm>
          <a:prstGeom prst="rect">
            <a:avLst/>
          </a:prstGeom>
        </p:spPr>
        <p:txBody>
          <a:bodyPr wrap="square">
            <a:spAutoFit/>
          </a:bodyPr>
          <a:lstStyle/>
          <a:p>
            <a:pPr lvl="0" indent="457200">
              <a:lnSpc>
                <a:spcPct val="150000"/>
              </a:lnSpc>
            </a:pPr>
            <a:r>
              <a:rPr lang="zh-CN" altLang="en-US" sz="140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变异系数</a:t>
            </a:r>
            <a:endParaRPr lang="en-US" altLang="zh-CN" sz="140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endParaRPr>
          </a:p>
          <a:p>
            <a:pPr lvl="0" indent="457200">
              <a:lnSpc>
                <a:spcPct val="150000"/>
              </a:lnSpc>
            </a:pPr>
            <a:r>
              <a:rPr lang="zh-CN" altLang="en-US" sz="140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变异系数与级差、标准差和方差一样都是</a:t>
            </a:r>
            <a:r>
              <a:rPr lang="zh-CN" altLang="en-US" sz="1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反映数据离散程度的绝对值</a:t>
            </a:r>
            <a:r>
              <a:rPr lang="zh-CN" altLang="en-US" sz="140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，其数据大小不仅</a:t>
            </a:r>
            <a:r>
              <a:rPr lang="zh-CN" altLang="en-US" sz="1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受变量值离散程度</a:t>
            </a:r>
            <a:r>
              <a:rPr lang="zh-CN" altLang="en-US" sz="140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的影响</a:t>
            </a:r>
            <a:r>
              <a:rPr lang="en-US" altLang="zh-CN" sz="140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140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而且还受变量值</a:t>
            </a:r>
            <a:r>
              <a:rPr lang="zh-CN" altLang="en-US" sz="1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平均水平大小</a:t>
            </a:r>
            <a:r>
              <a:rPr lang="zh-CN" altLang="en-US" sz="140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的影响。一般来说</a:t>
            </a:r>
            <a:r>
              <a:rPr lang="en-US" altLang="zh-CN" sz="140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1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变量值平均水平越高</a:t>
            </a:r>
            <a:r>
              <a:rPr lang="en-US" altLang="zh-CN" sz="1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1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其离散程度的测度值越大</a:t>
            </a:r>
            <a:r>
              <a:rPr lang="en-US" altLang="zh-CN" sz="1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1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反之越小。</a:t>
            </a:r>
            <a:endParaRPr lang="en-US" altLang="zh-CN" sz="1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endParaRPr>
          </a:p>
          <a:p>
            <a:pPr lvl="0" indent="457200">
              <a:lnSpc>
                <a:spcPct val="150000"/>
              </a:lnSpc>
            </a:pPr>
            <a:r>
              <a:rPr lang="zh-CN" altLang="en-US" sz="140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变异系数是衡量数据资料中各观测值变异程度的另一个统计量。当进行两个或多个数据资料变异程度的比较时</a:t>
            </a:r>
            <a:r>
              <a:rPr lang="en-US" altLang="zh-CN" sz="140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140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如果</a:t>
            </a:r>
            <a:r>
              <a:rPr lang="zh-CN" altLang="en-US" sz="1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度量单位与平均数相同</a:t>
            </a:r>
            <a:r>
              <a:rPr lang="en-US" altLang="zh-CN" sz="1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140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可以直接利用</a:t>
            </a:r>
            <a:r>
              <a:rPr lang="zh-CN" altLang="en-US" sz="1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标准差</a:t>
            </a:r>
            <a:r>
              <a:rPr lang="zh-CN" altLang="en-US" sz="140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来比较。如果</a:t>
            </a:r>
            <a:r>
              <a:rPr lang="zh-CN" altLang="en-US" sz="1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单位和平均数不同时</a:t>
            </a:r>
            <a:r>
              <a:rPr lang="zh-CN" altLang="en-US" sz="140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，比较其变异程度就不能采用标准差</a:t>
            </a:r>
            <a:r>
              <a:rPr lang="en-US" altLang="zh-CN" sz="140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140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而需采用</a:t>
            </a:r>
            <a:r>
              <a:rPr lang="zh-CN" altLang="en-US" sz="1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标准差与平均数的比值</a:t>
            </a:r>
            <a:r>
              <a:rPr lang="en-US" altLang="zh-CN" sz="1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1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相对值</a:t>
            </a:r>
            <a:r>
              <a:rPr lang="en-US" altLang="zh-CN" sz="1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140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来比较。</a:t>
            </a:r>
            <a:endParaRPr lang="en-US" altLang="zh-CN" sz="140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endParaRPr>
          </a:p>
          <a:p>
            <a:pPr lvl="0" indent="457200">
              <a:lnSpc>
                <a:spcPct val="150000"/>
              </a:lnSpc>
            </a:pPr>
            <a:r>
              <a:rPr lang="zh-CN" altLang="en-US" sz="1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标准差与平均数的比值称为变异系数</a:t>
            </a:r>
            <a:r>
              <a:rPr lang="en-US" altLang="zh-CN" sz="1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1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记为</a:t>
            </a:r>
            <a:r>
              <a:rPr lang="en-US" altLang="zh-CN" sz="1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CV</a:t>
            </a:r>
            <a:r>
              <a:rPr lang="zh-CN" altLang="en-US" sz="1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140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变异系数可以消除单位和</a:t>
            </a:r>
            <a:r>
              <a:rPr lang="en-US" altLang="zh-CN" sz="140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140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或</a:t>
            </a:r>
            <a:r>
              <a:rPr lang="en-US" altLang="zh-CN" sz="140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140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平均数不同对两个或多个资料变异程度比较的影响。变异系数的计算公式为</a:t>
            </a:r>
            <a:r>
              <a:rPr lang="en-US" altLang="zh-CN" sz="140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140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变异系数</a:t>
            </a:r>
            <a:r>
              <a:rPr lang="en-US" altLang="zh-CN" sz="140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CV = (</a:t>
            </a:r>
            <a:r>
              <a:rPr lang="zh-CN" altLang="en-US" sz="140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标准差</a:t>
            </a:r>
            <a:r>
              <a:rPr lang="en-US" altLang="zh-CN" sz="140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SD/</a:t>
            </a:r>
            <a:r>
              <a:rPr lang="zh-CN" altLang="en-US" sz="140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平均值</a:t>
            </a:r>
            <a:r>
              <a:rPr lang="en-US" altLang="zh-CN" sz="140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MN)X100%</a:t>
            </a:r>
            <a:r>
              <a:rPr lang="zh-CN" altLang="en-US" sz="140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。在金融经济学和投资分析研究中</a:t>
            </a:r>
            <a:r>
              <a:rPr lang="en-US" altLang="zh-CN" sz="140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1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变异系数的倒数为资产预期收益除以资产的风险</a:t>
            </a:r>
            <a:r>
              <a:rPr lang="en-US" altLang="zh-CN" sz="1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1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波动率的标准差</a:t>
            </a:r>
            <a:r>
              <a:rPr lang="en-US" altLang="zh-CN" sz="1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1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也被称为“夏普比率”</a:t>
            </a:r>
            <a:r>
              <a:rPr lang="en-US" altLang="zh-CN" sz="1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1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这一指标通常 被用来比较不同资产组合的收益和风险。</a:t>
            </a:r>
            <a:endParaRPr lang="en-US" altLang="zh-CN" sz="1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endParaRPr>
          </a:p>
          <a:p>
            <a:pPr lvl="0" indent="457200">
              <a:lnSpc>
                <a:spcPct val="150000"/>
              </a:lnSpc>
            </a:pPr>
            <a:endParaRPr lang="en-US" altLang="zh-CN" sz="1400" dirty="0">
              <a:solidFill>
                <a:srgbClr val="000000"/>
              </a:solidFill>
            </a:endParaRPr>
          </a:p>
          <a:p>
            <a:pPr lvl="0" indent="457200">
              <a:lnSpc>
                <a:spcPct val="150000"/>
              </a:lnSpc>
            </a:pPr>
            <a:endParaRPr lang="en-US" altLang="zh-CN" sz="1400" dirty="0">
              <a:solidFill>
                <a:srgbClr val="000000"/>
              </a:solidFill>
            </a:endParaRPr>
          </a:p>
          <a:p>
            <a:pPr lvl="0" indent="457200">
              <a:lnSpc>
                <a:spcPct val="150000"/>
              </a:lnSpc>
            </a:pPr>
            <a:endParaRPr lang="en-US" altLang="zh-CN" sz="1400" dirty="0">
              <a:solidFill>
                <a:srgbClr val="000000"/>
              </a:solidFill>
            </a:endParaRPr>
          </a:p>
          <a:p>
            <a:pPr lvl="0" indent="457200">
              <a:lnSpc>
                <a:spcPct val="150000"/>
              </a:lnSpc>
            </a:pPr>
            <a:endParaRPr lang="en-US" altLang="zh-CN" sz="1400" dirty="0">
              <a:solidFill>
                <a:srgbClr val="000000"/>
              </a:solidFill>
            </a:endParaRPr>
          </a:p>
          <a:p>
            <a:pPr lvl="0" indent="457200">
              <a:lnSpc>
                <a:spcPct val="150000"/>
              </a:lnSpc>
            </a:pPr>
            <a:endParaRPr lang="en-US" altLang="zh-CN" sz="1400" dirty="0">
              <a:solidFill>
                <a:srgbClr val="000000"/>
              </a:solidFill>
            </a:endParaRPr>
          </a:p>
          <a:p>
            <a:pPr lvl="0" indent="457200">
              <a:lnSpc>
                <a:spcPct val="150000"/>
              </a:lnSpc>
            </a:pPr>
            <a:endParaRPr lang="en-US" altLang="zh-CN" sz="1400" dirty="0">
              <a:solidFill>
                <a:srgbClr val="000000"/>
              </a:solidFill>
            </a:endParaRPr>
          </a:p>
          <a:p>
            <a:pPr lvl="0" indent="457200">
              <a:lnSpc>
                <a:spcPct val="150000"/>
              </a:lnSpc>
            </a:pPr>
            <a:endParaRPr lang="en-US" altLang="zh-CN" sz="1400" dirty="0">
              <a:solidFill>
                <a:srgbClr val="000000"/>
              </a:solidFill>
            </a:endParaRPr>
          </a:p>
          <a:p>
            <a:pPr lvl="0" indent="457200">
              <a:lnSpc>
                <a:spcPct val="150000"/>
              </a:lnSpc>
            </a:pPr>
            <a:endParaRPr lang="en-US" altLang="zh-CN" sz="1400" dirty="0">
              <a:solidFill>
                <a:srgbClr val="000000"/>
              </a:solidFill>
            </a:endParaRPr>
          </a:p>
          <a:p>
            <a:pPr lvl="0" indent="457200">
              <a:lnSpc>
                <a:spcPct val="150000"/>
              </a:lnSpc>
            </a:pPr>
            <a:endParaRPr lang="en-US" altLang="zh-CN" sz="1400" dirty="0">
              <a:solidFill>
                <a:srgbClr val="000000"/>
              </a:solidFill>
            </a:endParaRPr>
          </a:p>
          <a:p>
            <a:pPr lvl="0" indent="457200">
              <a:lnSpc>
                <a:spcPct val="150000"/>
              </a:lnSpc>
            </a:pPr>
            <a:endParaRPr lang="en-US" altLang="zh-CN" sz="1400" dirty="0">
              <a:solidFill>
                <a:srgbClr val="000000"/>
              </a:solidFill>
            </a:endParaRPr>
          </a:p>
          <a:p>
            <a:pPr lvl="0" indent="457200">
              <a:lnSpc>
                <a:spcPct val="150000"/>
              </a:lnSpc>
            </a:pPr>
            <a:endParaRPr lang="en-US" altLang="zh-CN" sz="1400" dirty="0">
              <a:solidFill>
                <a:srgbClr val="000000"/>
              </a:solidFill>
            </a:endParaRPr>
          </a:p>
          <a:p>
            <a:pPr lvl="0" indent="457200">
              <a:lnSpc>
                <a:spcPct val="150000"/>
              </a:lnSpc>
            </a:pPr>
            <a:endParaRPr lang="en-US" altLang="zh-CN" sz="1400" dirty="0">
              <a:solidFill>
                <a:srgbClr val="000000"/>
              </a:solidFill>
            </a:endParaRPr>
          </a:p>
        </p:txBody>
      </p:sp>
      <p:graphicFrame>
        <p:nvGraphicFramePr>
          <p:cNvPr id="7" name="对象 6"/>
          <p:cNvGraphicFramePr>
            <a:graphicFrameLocks noChangeAspect="1"/>
          </p:cNvGraphicFramePr>
          <p:nvPr/>
        </p:nvGraphicFramePr>
        <p:xfrm>
          <a:off x="4737100" y="2374900"/>
          <a:ext cx="127000" cy="190500"/>
        </p:xfrm>
        <a:graphic>
          <a:graphicData uri="http://schemas.openxmlformats.org/presentationml/2006/ole">
            <mc:AlternateContent xmlns:mc="http://schemas.openxmlformats.org/markup-compatibility/2006">
              <mc:Choice xmlns:v="urn:schemas-microsoft-com:vml" Requires="v">
                <p:oleObj name="Equation" r:id="rId5" imgW="3048000" imgH="4572000" progId="Equation.DSMT4">
                  <p:embed/>
                </p:oleObj>
              </mc:Choice>
              <mc:Fallback>
                <p:oleObj name="Equation" r:id="rId5" imgW="3048000" imgH="4572000" progId="Equation.DSMT4">
                  <p:embed/>
                  <p:pic>
                    <p:nvPicPr>
                      <p:cNvPr id="0" name="图片 16396"/>
                      <p:cNvPicPr/>
                      <p:nvPr/>
                    </p:nvPicPr>
                    <p:blipFill>
                      <a:blip r:embed="rId4"/>
                      <a:stretch>
                        <a:fillRect/>
                      </a:stretch>
                    </p:blipFill>
                    <p:spPr>
                      <a:xfrm>
                        <a:off x="4737100" y="2374900"/>
                        <a:ext cx="127000" cy="190500"/>
                      </a:xfrm>
                      <a:prstGeom prst="rect">
                        <a:avLst/>
                      </a:prstGeom>
                    </p:spPr>
                  </p:pic>
                </p:oleObj>
              </mc:Fallback>
            </mc:AlternateContent>
          </a:graphicData>
        </a:graphic>
      </p:graphicFrame>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1048613"/>
          <p:cNvSpPr txBox="1"/>
          <p:nvPr/>
        </p:nvSpPr>
        <p:spPr>
          <a:xfrm>
            <a:off x="257648" y="281691"/>
            <a:ext cx="2462470" cy="315279"/>
          </a:xfrm>
          <a:prstGeom prst="rect">
            <a:avLst/>
          </a:prstGeom>
          <a:noFill/>
          <a:ln>
            <a:noFill/>
          </a:ln>
        </p:spPr>
        <p:txBody>
          <a:bodyPr vert="horz" wrap="non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lvl="0">
              <a:spcBef>
                <a:spcPct val="20000"/>
              </a:spcBef>
            </a:pPr>
            <a:r>
              <a:rPr lang="en-US" altLang="zh-CN"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5.3</a:t>
            </a:r>
            <a:r>
              <a:rPr lang="zh-CN" altLang="en-US" sz="1600" b="1" dirty="0">
                <a:solidFill>
                  <a:srgbClr val="004289"/>
                </a:solidFill>
                <a:ea typeface="黑体" panose="02010609060101010101" pitchFamily="49" charset="-122"/>
                <a:cs typeface="Arial" panose="020B0604020202020204" pitchFamily="34" charset="0"/>
              </a:rPr>
              <a:t>描述性统计和变量的矩</a:t>
            </a:r>
          </a:p>
        </p:txBody>
      </p:sp>
      <p:graphicFrame>
        <p:nvGraphicFramePr>
          <p:cNvPr id="6" name="对象 5"/>
          <p:cNvGraphicFramePr>
            <a:graphicFrameLocks noChangeAspect="1"/>
          </p:cNvGraphicFramePr>
          <p:nvPr/>
        </p:nvGraphicFramePr>
        <p:xfrm>
          <a:off x="4737100" y="2374900"/>
          <a:ext cx="127000" cy="190500"/>
        </p:xfrm>
        <a:graphic>
          <a:graphicData uri="http://schemas.openxmlformats.org/presentationml/2006/ole">
            <mc:AlternateContent xmlns:mc="http://schemas.openxmlformats.org/markup-compatibility/2006">
              <mc:Choice xmlns:v="urn:schemas-microsoft-com:vml" Requires="v">
                <p:oleObj name="Equation" r:id="rId3" imgW="3048000" imgH="4572000" progId="Equation.DSMT4">
                  <p:embed/>
                </p:oleObj>
              </mc:Choice>
              <mc:Fallback>
                <p:oleObj name="Equation" r:id="rId3" imgW="3048000" imgH="4572000" progId="Equation.DSMT4">
                  <p:embed/>
                  <p:pic>
                    <p:nvPicPr>
                      <p:cNvPr id="0" name="图片 17419"/>
                      <p:cNvPicPr/>
                      <p:nvPr/>
                    </p:nvPicPr>
                    <p:blipFill>
                      <a:blip r:embed="rId4"/>
                      <a:stretch>
                        <a:fillRect/>
                      </a:stretch>
                    </p:blipFill>
                    <p:spPr>
                      <a:xfrm>
                        <a:off x="4737100" y="2374900"/>
                        <a:ext cx="127000" cy="190500"/>
                      </a:xfrm>
                      <a:prstGeom prst="rect">
                        <a:avLst/>
                      </a:prstGeom>
                    </p:spPr>
                  </p:pic>
                </p:oleObj>
              </mc:Fallback>
            </mc:AlternateContent>
          </a:graphicData>
        </a:graphic>
      </p:graphicFrame>
      <p:sp>
        <p:nvSpPr>
          <p:cNvPr id="3" name="矩形 2"/>
          <p:cNvSpPr/>
          <p:nvPr/>
        </p:nvSpPr>
        <p:spPr>
          <a:xfrm>
            <a:off x="257648" y="596970"/>
            <a:ext cx="6480719" cy="5586145"/>
          </a:xfrm>
          <a:prstGeom prst="rect">
            <a:avLst/>
          </a:prstGeom>
        </p:spPr>
        <p:txBody>
          <a:bodyPr wrap="square">
            <a:spAutoFit/>
          </a:bodyPr>
          <a:lstStyle/>
          <a:p>
            <a:pPr lvl="0" indent="457200">
              <a:lnSpc>
                <a:spcPct val="150000"/>
              </a:lnSpc>
            </a:pPr>
            <a:r>
              <a:rPr lang="zh-CN" altLang="en-US" sz="140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协方差和相关系数</a:t>
            </a:r>
            <a:endParaRPr lang="en-US" altLang="zh-CN" sz="140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endParaRPr>
          </a:p>
          <a:p>
            <a:pPr lvl="0" indent="457200">
              <a:lnSpc>
                <a:spcPct val="150000"/>
              </a:lnSpc>
            </a:pPr>
            <a:r>
              <a:rPr lang="zh-CN" altLang="en-US" sz="140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协方差</a:t>
            </a:r>
            <a:endParaRPr lang="en-US" altLang="zh-CN" sz="140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endParaRPr>
          </a:p>
          <a:p>
            <a:pPr lvl="0" indent="457200">
              <a:lnSpc>
                <a:spcPct val="150000"/>
              </a:lnSpc>
            </a:pPr>
            <a:endParaRPr lang="en-US" altLang="zh-CN" sz="140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endParaRPr>
          </a:p>
          <a:p>
            <a:pPr lvl="0" indent="457200">
              <a:lnSpc>
                <a:spcPct val="150000"/>
              </a:lnSpc>
            </a:pPr>
            <a:endParaRPr lang="en-US" altLang="zh-CN" sz="140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endParaRPr>
          </a:p>
          <a:p>
            <a:pPr indent="457200">
              <a:lnSpc>
                <a:spcPct val="150000"/>
              </a:lnSpc>
            </a:pPr>
            <a:r>
              <a:rPr lang="zh-CN" altLang="en-US" sz="140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相关系数</a:t>
            </a:r>
            <a:endParaRPr lang="en-US" altLang="zh-CN" sz="140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endParaRPr>
          </a:p>
          <a:p>
            <a:pPr lvl="0" indent="457200">
              <a:lnSpc>
                <a:spcPct val="150000"/>
              </a:lnSpc>
            </a:pPr>
            <a:endParaRPr lang="en-US" altLang="zh-CN" sz="140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endParaRPr>
          </a:p>
          <a:p>
            <a:pPr lvl="0" indent="457200">
              <a:lnSpc>
                <a:spcPct val="150000"/>
              </a:lnSpc>
            </a:pPr>
            <a:endParaRPr lang="en-US" altLang="zh-CN" sz="140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endParaRPr>
          </a:p>
          <a:p>
            <a:pPr lvl="0" indent="457200">
              <a:lnSpc>
                <a:spcPct val="150000"/>
              </a:lnSpc>
            </a:pPr>
            <a:endParaRPr lang="en-US" altLang="zh-CN" sz="140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endParaRPr>
          </a:p>
          <a:p>
            <a:pPr lvl="0" indent="457200">
              <a:lnSpc>
                <a:spcPct val="150000"/>
              </a:lnSpc>
            </a:pPr>
            <a:endParaRPr lang="en-US" altLang="zh-CN" sz="140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endParaRPr>
          </a:p>
          <a:p>
            <a:pPr lvl="0" indent="457200">
              <a:lnSpc>
                <a:spcPct val="150000"/>
              </a:lnSpc>
            </a:pPr>
            <a:endParaRPr lang="en-US" altLang="zh-CN" sz="140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endParaRPr>
          </a:p>
          <a:p>
            <a:pPr lvl="0" indent="457200">
              <a:lnSpc>
                <a:spcPct val="150000"/>
              </a:lnSpc>
            </a:pPr>
            <a:r>
              <a:rPr lang="zh-CN" altLang="en-US" sz="140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若</a:t>
            </a:r>
            <a:r>
              <a:rPr lang="en-US" altLang="zh-CN" sz="1400" b="1" dirty="0" err="1">
                <a:solidFill>
                  <a:srgbClr val="000000"/>
                </a:solidFill>
                <a:latin typeface="Times New Roman" panose="02020603050405020304" pitchFamily="18" charset="0"/>
                <a:ea typeface="黑体" panose="02010609060101010101" pitchFamily="49" charset="-122"/>
                <a:cs typeface="Times New Roman" panose="02020603050405020304" pitchFamily="18" charset="0"/>
              </a:rPr>
              <a:t>ρ</a:t>
            </a:r>
            <a:r>
              <a:rPr lang="en-US" altLang="zh-CN" sz="1400" b="1" baseline="-25000" dirty="0" err="1">
                <a:solidFill>
                  <a:srgbClr val="000000"/>
                </a:solidFill>
                <a:latin typeface="Times New Roman" panose="02020603050405020304" pitchFamily="18" charset="0"/>
                <a:ea typeface="黑体" panose="02010609060101010101" pitchFamily="49" charset="-122"/>
                <a:cs typeface="Times New Roman" panose="02020603050405020304" pitchFamily="18" charset="0"/>
              </a:rPr>
              <a:t>XY</a:t>
            </a:r>
            <a:r>
              <a:rPr lang="en-US" altLang="zh-CN" sz="140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=0,</a:t>
            </a:r>
            <a:r>
              <a:rPr lang="zh-CN" altLang="en-US" sz="140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称</a:t>
            </a:r>
            <a:r>
              <a:rPr lang="en-US" altLang="zh-CN" sz="140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X, Y</a:t>
            </a:r>
            <a:r>
              <a:rPr lang="zh-CN" altLang="en-US" sz="140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不相关。</a:t>
            </a:r>
            <a:endParaRPr lang="en-US" altLang="zh-CN" sz="140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endParaRPr>
          </a:p>
          <a:p>
            <a:pPr lvl="0" indent="457200">
              <a:lnSpc>
                <a:spcPct val="150000"/>
              </a:lnSpc>
            </a:pPr>
            <a:endParaRPr lang="en-US" altLang="zh-CN" sz="1400" dirty="0">
              <a:solidFill>
                <a:srgbClr val="000000"/>
              </a:solidFill>
            </a:endParaRPr>
          </a:p>
          <a:p>
            <a:pPr lvl="0" indent="457200">
              <a:lnSpc>
                <a:spcPct val="150000"/>
              </a:lnSpc>
            </a:pPr>
            <a:endParaRPr lang="en-US" altLang="zh-CN" sz="1400" dirty="0">
              <a:solidFill>
                <a:srgbClr val="000000"/>
              </a:solidFill>
            </a:endParaRPr>
          </a:p>
          <a:p>
            <a:pPr lvl="0" indent="457200">
              <a:lnSpc>
                <a:spcPct val="150000"/>
              </a:lnSpc>
            </a:pPr>
            <a:endParaRPr lang="en-US" altLang="zh-CN" sz="1400" dirty="0">
              <a:solidFill>
                <a:srgbClr val="000000"/>
              </a:solidFill>
            </a:endParaRPr>
          </a:p>
          <a:p>
            <a:pPr lvl="0" indent="457200">
              <a:lnSpc>
                <a:spcPct val="150000"/>
              </a:lnSpc>
            </a:pPr>
            <a:endParaRPr lang="en-US" altLang="zh-CN" sz="1400" dirty="0">
              <a:solidFill>
                <a:srgbClr val="000000"/>
              </a:solidFill>
            </a:endParaRPr>
          </a:p>
          <a:p>
            <a:pPr lvl="0" indent="457200">
              <a:lnSpc>
                <a:spcPct val="150000"/>
              </a:lnSpc>
            </a:pPr>
            <a:endParaRPr lang="en-US" altLang="zh-CN" sz="1400" dirty="0">
              <a:solidFill>
                <a:srgbClr val="000000"/>
              </a:solidFill>
            </a:endParaRPr>
          </a:p>
          <a:p>
            <a:pPr lvl="0" indent="457200">
              <a:lnSpc>
                <a:spcPct val="150000"/>
              </a:lnSpc>
            </a:pPr>
            <a:endParaRPr lang="en-US" altLang="zh-CN" sz="1400" dirty="0">
              <a:solidFill>
                <a:srgbClr val="000000"/>
              </a:solidFill>
            </a:endParaRPr>
          </a:p>
        </p:txBody>
      </p:sp>
      <p:graphicFrame>
        <p:nvGraphicFramePr>
          <p:cNvPr id="7" name="对象 6"/>
          <p:cNvGraphicFramePr>
            <a:graphicFrameLocks noChangeAspect="1"/>
          </p:cNvGraphicFramePr>
          <p:nvPr/>
        </p:nvGraphicFramePr>
        <p:xfrm>
          <a:off x="4737100" y="2374900"/>
          <a:ext cx="127000" cy="190500"/>
        </p:xfrm>
        <a:graphic>
          <a:graphicData uri="http://schemas.openxmlformats.org/presentationml/2006/ole">
            <mc:AlternateContent xmlns:mc="http://schemas.openxmlformats.org/markup-compatibility/2006">
              <mc:Choice xmlns:v="urn:schemas-microsoft-com:vml" Requires="v">
                <p:oleObj name="Equation" r:id="rId5" imgW="3048000" imgH="4572000" progId="Equation.DSMT4">
                  <p:embed/>
                </p:oleObj>
              </mc:Choice>
              <mc:Fallback>
                <p:oleObj name="Equation" r:id="rId5" imgW="3048000" imgH="4572000" progId="Equation.DSMT4">
                  <p:embed/>
                  <p:pic>
                    <p:nvPicPr>
                      <p:cNvPr id="0" name="图片 17420"/>
                      <p:cNvPicPr/>
                      <p:nvPr/>
                    </p:nvPicPr>
                    <p:blipFill>
                      <a:blip r:embed="rId4"/>
                      <a:stretch>
                        <a:fillRect/>
                      </a:stretch>
                    </p:blipFill>
                    <p:spPr>
                      <a:xfrm>
                        <a:off x="4737100" y="2374900"/>
                        <a:ext cx="127000" cy="190500"/>
                      </a:xfrm>
                      <a:prstGeom prst="rect">
                        <a:avLst/>
                      </a:prstGeom>
                    </p:spPr>
                  </p:pic>
                </p:oleObj>
              </mc:Fallback>
            </mc:AlternateContent>
          </a:graphicData>
        </a:graphic>
      </p:graphicFrame>
      <p:pic>
        <p:nvPicPr>
          <p:cNvPr id="1229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63291" y="2348582"/>
            <a:ext cx="3024337" cy="7993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291"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63291" y="1340470"/>
            <a:ext cx="2945805" cy="6157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51123" y="764406"/>
            <a:ext cx="6336704" cy="1701748"/>
          </a:xfrm>
          <a:prstGeom prst="rect">
            <a:avLst/>
          </a:prstGeom>
          <a:noFill/>
        </p:spPr>
        <p:txBody>
          <a:bodyPr wrap="square" rtlCol="0">
            <a:spAutoFit/>
          </a:bodyPr>
          <a:lstStyle/>
          <a:p>
            <a:pPr marL="342900" indent="-342900" algn="just">
              <a:lnSpc>
                <a:spcPct val="150000"/>
              </a:lnSpc>
              <a:buFont typeface="Wingdings" panose="05000000000000000000" pitchFamily="2" charset="2"/>
              <a:buChar char="l"/>
            </a:pPr>
            <a:r>
              <a:rPr lang="zh-CN" altLang="en-US" b="1" dirty="0">
                <a:latin typeface="Times New Roman" panose="02020603050405020304" pitchFamily="18" charset="0"/>
                <a:ea typeface="黑体" panose="02010609060101010101" pitchFamily="49" charset="-122"/>
                <a:cs typeface="Times New Roman" panose="02020603050405020304" pitchFamily="18" charset="0"/>
              </a:rPr>
              <a:t>波动率估计的问题是随着</a:t>
            </a:r>
            <a:r>
              <a:rPr lang="en-US" altLang="zh-CN" b="1" dirty="0">
                <a:latin typeface="Times New Roman" panose="02020603050405020304" pitchFamily="18" charset="0"/>
                <a:ea typeface="黑体" panose="02010609060101010101" pitchFamily="49" charset="-122"/>
                <a:cs typeface="Times New Roman" panose="02020603050405020304" pitchFamily="18" charset="0"/>
              </a:rPr>
              <a:t>Black-Scholes</a:t>
            </a:r>
            <a:r>
              <a:rPr lang="zh-CN" altLang="en-US" b="1" dirty="0">
                <a:latin typeface="Times New Roman" panose="02020603050405020304" pitchFamily="18" charset="0"/>
                <a:ea typeface="黑体" panose="02010609060101010101" pitchFamily="49" charset="-122"/>
                <a:cs typeface="Times New Roman" panose="02020603050405020304" pitchFamily="18" charset="0"/>
              </a:rPr>
              <a:t>公式广泛应用而产生的。在</a:t>
            </a:r>
            <a:r>
              <a:rPr lang="en-US" altLang="zh-CN" b="1" dirty="0">
                <a:latin typeface="Times New Roman" panose="02020603050405020304" pitchFamily="18" charset="0"/>
                <a:ea typeface="黑体" panose="02010609060101010101" pitchFamily="49" charset="-122"/>
                <a:cs typeface="Times New Roman" panose="02020603050405020304" pitchFamily="18" charset="0"/>
              </a:rPr>
              <a:t>BS</a:t>
            </a:r>
            <a:r>
              <a:rPr lang="zh-CN" altLang="en-US" b="1" dirty="0">
                <a:latin typeface="Times New Roman" panose="02020603050405020304" pitchFamily="18" charset="0"/>
                <a:ea typeface="黑体" panose="02010609060101010101" pitchFamily="49" charset="-122"/>
                <a:cs typeface="Times New Roman" panose="02020603050405020304" pitchFamily="18" charset="0"/>
              </a:rPr>
              <a:t>模型及其定价公式中，多数参数可以通过对市场的观察和调查得到，唯有标的资产的</a:t>
            </a:r>
            <a:r>
              <a:rPr lang="zh-CN" altLang="en-US"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价格波动率这一参数不能直接观察得到</a:t>
            </a:r>
            <a:r>
              <a:rPr lang="zh-CN" altLang="en-US" b="1" dirty="0">
                <a:latin typeface="Times New Roman" panose="02020603050405020304" pitchFamily="18" charset="0"/>
                <a:ea typeface="黑体" panose="02010609060101010101" pitchFamily="49" charset="-122"/>
                <a:cs typeface="Times New Roman" panose="02020603050405020304" pitchFamily="18" charset="0"/>
              </a:rPr>
              <a:t>，因此产生了波动率的计算问题。</a:t>
            </a:r>
            <a:endParaRPr lang="en-US" altLang="zh-CN" b="1"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 name="TextBox 1048613"/>
          <p:cNvSpPr txBox="1"/>
          <p:nvPr/>
        </p:nvSpPr>
        <p:spPr>
          <a:xfrm>
            <a:off x="257648" y="281691"/>
            <a:ext cx="2746202" cy="315279"/>
          </a:xfrm>
          <a:prstGeom prst="rect">
            <a:avLst/>
          </a:prstGeom>
          <a:noFill/>
          <a:ln>
            <a:noFill/>
          </a:ln>
        </p:spPr>
        <p:txBody>
          <a:bodyPr vert="horz" wrap="non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lvl="0">
              <a:spcBef>
                <a:spcPct val="20000"/>
              </a:spcBef>
            </a:pPr>
            <a:r>
              <a:rPr lang="en-US" altLang="zh-CN"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5.4</a:t>
            </a:r>
            <a:r>
              <a:rPr lang="zh-CN" altLang="en-US"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基于</a:t>
            </a:r>
            <a:r>
              <a:rPr lang="en-US" altLang="zh-CN"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BS</a:t>
            </a:r>
            <a:r>
              <a:rPr lang="zh-CN" altLang="en-US"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模型的波动率预测</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1048613"/>
          <p:cNvSpPr txBox="1"/>
          <p:nvPr/>
        </p:nvSpPr>
        <p:spPr>
          <a:xfrm>
            <a:off x="257648" y="281691"/>
            <a:ext cx="2746202" cy="315279"/>
          </a:xfrm>
          <a:prstGeom prst="rect">
            <a:avLst/>
          </a:prstGeom>
          <a:noFill/>
          <a:ln>
            <a:noFill/>
          </a:ln>
        </p:spPr>
        <p:txBody>
          <a:bodyPr vert="horz" wrap="non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a:spcBef>
                <a:spcPct val="20000"/>
              </a:spcBef>
            </a:pPr>
            <a:r>
              <a:rPr lang="en-US" altLang="zh-CN"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5.4</a:t>
            </a:r>
            <a:r>
              <a:rPr lang="zh-CN" altLang="en-US"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基于</a:t>
            </a:r>
            <a:r>
              <a:rPr lang="en-US" altLang="zh-CN"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BS</a:t>
            </a:r>
            <a:r>
              <a:rPr lang="zh-CN" altLang="en-US"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模型的波动率预测</a:t>
            </a:r>
          </a:p>
        </p:txBody>
      </p:sp>
      <p:sp>
        <p:nvSpPr>
          <p:cNvPr id="2" name="文本框 1"/>
          <p:cNvSpPr txBox="1"/>
          <p:nvPr/>
        </p:nvSpPr>
        <p:spPr>
          <a:xfrm>
            <a:off x="257648" y="1187901"/>
            <a:ext cx="6402187" cy="784254"/>
          </a:xfrm>
          <a:prstGeom prst="rect">
            <a:avLst/>
          </a:prstGeom>
          <a:noFill/>
        </p:spPr>
        <p:txBody>
          <a:bodyPr wrap="square" rtlCol="0">
            <a:spAutoFit/>
          </a:bodyPr>
          <a:lstStyle/>
          <a:p>
            <a:pPr>
              <a:lnSpc>
                <a:spcPct val="150000"/>
              </a:lnSpc>
            </a:pPr>
            <a:r>
              <a:rPr lang="zh-CN" altLang="en-US" sz="1600" b="1" dirty="0">
                <a:latin typeface="Times New Roman" panose="02020603050405020304" pitchFamily="18" charset="0"/>
                <a:ea typeface="黑体" panose="02010609060101010101" pitchFamily="49" charset="-122"/>
                <a:cs typeface="Times New Roman" panose="02020603050405020304" pitchFamily="18" charset="0"/>
              </a:rPr>
              <a:t>假设</a:t>
            </a:r>
            <a:r>
              <a:rPr lang="zh-CN" altLang="en-US" sz="16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波动率</a:t>
            </a:r>
            <a:r>
              <a:rPr lang="zh-CN" altLang="en-US" sz="1600" b="1" dirty="0">
                <a:latin typeface="Times New Roman" panose="02020603050405020304" pitchFamily="18" charset="0"/>
                <a:ea typeface="黑体" panose="02010609060101010101" pitchFamily="49" charset="-122"/>
                <a:cs typeface="Times New Roman" panose="02020603050405020304" pitchFamily="18" charset="0"/>
              </a:rPr>
              <a:t>在选取的时间内</a:t>
            </a:r>
            <a:r>
              <a:rPr lang="zh-CN" altLang="en-US" sz="16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保持不变</a:t>
            </a:r>
            <a:r>
              <a:rPr lang="zh-CN" altLang="en-US" sz="1600" b="1" dirty="0">
                <a:latin typeface="Times New Roman" panose="02020603050405020304" pitchFamily="18" charset="0"/>
                <a:ea typeface="黑体" panose="02010609060101010101" pitchFamily="49" charset="-122"/>
                <a:cs typeface="Times New Roman" panose="02020603050405020304" pitchFamily="18" charset="0"/>
              </a:rPr>
              <a:t>，因此可以通过对历史数据进行计算来得到现时波动率的值，对远期进行估计。</a:t>
            </a:r>
          </a:p>
        </p:txBody>
      </p:sp>
      <mc:AlternateContent xmlns:mc="http://schemas.openxmlformats.org/markup-compatibility/2006" xmlns:a14="http://schemas.microsoft.com/office/drawing/2010/main">
        <mc:Choice Requires="a14">
          <p:sp>
            <p:nvSpPr>
              <p:cNvPr id="3" name="文本框 2"/>
              <p:cNvSpPr txBox="1"/>
              <p:nvPr/>
            </p:nvSpPr>
            <p:spPr>
              <a:xfrm>
                <a:off x="232261" y="1972155"/>
                <a:ext cx="6374427" cy="2805704"/>
              </a:xfrm>
              <a:prstGeom prst="rect">
                <a:avLst/>
              </a:prstGeom>
              <a:noFill/>
            </p:spPr>
            <p:txBody>
              <a:bodyPr wrap="square" rtlCol="0">
                <a:spAutoFit/>
              </a:bodyPr>
              <a:lstStyle/>
              <a:p>
                <a:pPr>
                  <a:lnSpc>
                    <a:spcPct val="150000"/>
                  </a:lnSpc>
                </a:pPr>
                <a:r>
                  <a:rPr lang="zh-CN" altLang="en-US" sz="1600" b="1" dirty="0">
                    <a:latin typeface="Times New Roman" panose="02020603050405020304" pitchFamily="18" charset="0"/>
                    <a:ea typeface="黑体" panose="02010609060101010101" pitchFamily="49" charset="-122"/>
                    <a:cs typeface="Times New Roman" panose="02020603050405020304" pitchFamily="18" charset="0"/>
                  </a:rPr>
                  <a:t>设以固定的时间间隔对标的资产的价格进行观察，并进行如下定义：</a:t>
                </a:r>
                <a:endParaRPr lang="en-US" altLang="zh-CN" sz="1600" b="1" dirty="0">
                  <a:latin typeface="Times New Roman" panose="02020603050405020304" pitchFamily="18" charset="0"/>
                  <a:ea typeface="黑体" panose="02010609060101010101" pitchFamily="49" charset="-122"/>
                  <a:cs typeface="Times New Roman" panose="02020603050405020304" pitchFamily="18" charset="0"/>
                </a:endParaRPr>
              </a:p>
              <a:p>
                <a:pPr>
                  <a:lnSpc>
                    <a:spcPct val="150000"/>
                  </a:lnSpc>
                </a:pPr>
                <a:r>
                  <a:rPr lang="en-US" altLang="zh-CN" sz="1600" b="1" dirty="0">
                    <a:latin typeface="Times New Roman" panose="02020603050405020304" pitchFamily="18" charset="0"/>
                    <a:ea typeface="黑体" panose="02010609060101010101" pitchFamily="49" charset="-122"/>
                    <a:cs typeface="Times New Roman" panose="02020603050405020304" pitchFamily="18" charset="0"/>
                  </a:rPr>
                  <a:t>n</a:t>
                </a:r>
                <a:r>
                  <a:rPr lang="zh-CN" altLang="en-US" sz="1600" b="1" dirty="0">
                    <a:latin typeface="Times New Roman" panose="02020603050405020304" pitchFamily="18" charset="0"/>
                    <a:ea typeface="黑体" panose="02010609060101010101" pitchFamily="49" charset="-122"/>
                    <a:cs typeface="Times New Roman" panose="02020603050405020304" pitchFamily="18" charset="0"/>
                  </a:rPr>
                  <a:t>：观察次数；</a:t>
                </a:r>
                <a:endParaRPr lang="en-US" altLang="zh-CN" sz="1600" b="1" dirty="0">
                  <a:latin typeface="Times New Roman" panose="02020603050405020304" pitchFamily="18" charset="0"/>
                  <a:ea typeface="黑体" panose="02010609060101010101" pitchFamily="49" charset="-122"/>
                  <a:cs typeface="Times New Roman" panose="02020603050405020304" pitchFamily="18" charset="0"/>
                </a:endParaRPr>
              </a:p>
              <a:p>
                <a:pPr>
                  <a:lnSpc>
                    <a:spcPct val="150000"/>
                  </a:lnSpc>
                </a:pPr>
                <a14:m>
                  <m:oMath xmlns:m="http://schemas.openxmlformats.org/officeDocument/2006/math">
                    <m:sSub>
                      <m:sSubPr>
                        <m:ctrlPr>
                          <a:rPr lang="en-US" altLang="zh-CN" sz="1600" b="1" i="1" smtClean="0">
                            <a:latin typeface="Cambria Math" panose="02040503050406030204" pitchFamily="18" charset="0"/>
                          </a:rPr>
                        </m:ctrlPr>
                      </m:sSubPr>
                      <m:e>
                        <m:r>
                          <a:rPr lang="en-US" altLang="zh-CN" sz="1600" b="1" i="1" smtClean="0">
                            <a:latin typeface="Cambria Math" panose="02040503050406030204" pitchFamily="18" charset="0"/>
                          </a:rPr>
                          <m:t>𝑺</m:t>
                        </m:r>
                      </m:e>
                      <m:sub>
                        <m:r>
                          <a:rPr lang="en-US" altLang="zh-CN" sz="1600" b="1" i="1" smtClean="0">
                            <a:latin typeface="Cambria Math" panose="02040503050406030204" pitchFamily="18" charset="0"/>
                          </a:rPr>
                          <m:t>𝒊</m:t>
                        </m:r>
                      </m:sub>
                    </m:sSub>
                    <m:r>
                      <a:rPr lang="zh-CN" altLang="en-US" sz="1600" b="1" i="1">
                        <a:latin typeface="Cambria Math" panose="02040503050406030204" pitchFamily="18" charset="0"/>
                      </a:rPr>
                      <m:t>：</m:t>
                    </m:r>
                  </m:oMath>
                </a14:m>
                <a:r>
                  <a:rPr lang="zh-CN" altLang="en-US" sz="1600" b="1" dirty="0">
                    <a:latin typeface="Times New Roman" panose="02020603050405020304" pitchFamily="18" charset="0"/>
                    <a:ea typeface="黑体" panose="02010609060101010101" pitchFamily="49" charset="-122"/>
                    <a:cs typeface="Times New Roman" panose="02020603050405020304" pitchFamily="18" charset="0"/>
                  </a:rPr>
                  <a:t>第</a:t>
                </a:r>
                <a:r>
                  <a:rPr lang="en-US" altLang="zh-CN" sz="1600" b="1" dirty="0" err="1">
                    <a:latin typeface="Times New Roman" panose="02020603050405020304" pitchFamily="18" charset="0"/>
                    <a:ea typeface="黑体" panose="02010609060101010101" pitchFamily="49" charset="-122"/>
                    <a:cs typeface="Times New Roman" panose="02020603050405020304" pitchFamily="18" charset="0"/>
                  </a:rPr>
                  <a:t>i</a:t>
                </a:r>
                <a:r>
                  <a:rPr lang="zh-CN" altLang="en-US" sz="1600" b="1" dirty="0">
                    <a:latin typeface="Times New Roman" panose="02020603050405020304" pitchFamily="18" charset="0"/>
                    <a:ea typeface="黑体" panose="02010609060101010101" pitchFamily="49" charset="-122"/>
                    <a:cs typeface="Times New Roman" panose="02020603050405020304" pitchFamily="18" charset="0"/>
                  </a:rPr>
                  <a:t>次观察末时刻的标的资产价格，</a:t>
                </a:r>
                <a:r>
                  <a:rPr lang="en-US" altLang="zh-CN" sz="1600" b="1" dirty="0" err="1">
                    <a:latin typeface="Times New Roman" panose="02020603050405020304" pitchFamily="18" charset="0"/>
                    <a:ea typeface="黑体" panose="02010609060101010101" pitchFamily="49" charset="-122"/>
                    <a:cs typeface="Times New Roman" panose="02020603050405020304" pitchFamily="18" charset="0"/>
                  </a:rPr>
                  <a:t>i</a:t>
                </a:r>
                <a:r>
                  <a:rPr lang="en-US" altLang="zh-CN" sz="1600" b="1" dirty="0">
                    <a:latin typeface="Times New Roman" panose="02020603050405020304" pitchFamily="18" charset="0"/>
                    <a:ea typeface="黑体" panose="02010609060101010101" pitchFamily="49" charset="-122"/>
                    <a:cs typeface="Times New Roman" panose="02020603050405020304" pitchFamily="18" charset="0"/>
                  </a:rPr>
                  <a:t>=0,1,…,n</a:t>
                </a:r>
                <a:r>
                  <a:rPr lang="zh-CN" altLang="en-US" sz="1600" b="1" dirty="0">
                    <a:latin typeface="Times New Roman" panose="02020603050405020304" pitchFamily="18" charset="0"/>
                    <a:ea typeface="黑体" panose="02010609060101010101" pitchFamily="49" charset="-122"/>
                    <a:cs typeface="Times New Roman" panose="02020603050405020304" pitchFamily="18" charset="0"/>
                  </a:rPr>
                  <a:t>；</a:t>
                </a:r>
                <a:endParaRPr lang="en-US" altLang="zh-CN" sz="1600" b="1" dirty="0">
                  <a:latin typeface="Times New Roman" panose="02020603050405020304" pitchFamily="18" charset="0"/>
                  <a:ea typeface="黑体" panose="02010609060101010101" pitchFamily="49" charset="-122"/>
                  <a:cs typeface="Times New Roman" panose="02020603050405020304" pitchFamily="18" charset="0"/>
                </a:endParaRPr>
              </a:p>
              <a:p>
                <a:pPr>
                  <a:lnSpc>
                    <a:spcPct val="150000"/>
                  </a:lnSpc>
                </a:pPr>
                <a:r>
                  <a:rPr lang="en-US" altLang="zh-CN" sz="1600" b="1" dirty="0">
                    <a:latin typeface="Times New Roman" panose="02020603050405020304" pitchFamily="18" charset="0"/>
                    <a:ea typeface="黑体" panose="02010609060101010101" pitchFamily="49" charset="-122"/>
                    <a:cs typeface="Times New Roman" panose="02020603050405020304" pitchFamily="18" charset="0"/>
                  </a:rPr>
                  <a:t>t</a:t>
                </a:r>
                <a:r>
                  <a:rPr lang="zh-CN" altLang="en-US" sz="1600" b="1" dirty="0">
                    <a:latin typeface="Times New Roman" panose="02020603050405020304" pitchFamily="18" charset="0"/>
                    <a:ea typeface="黑体" panose="02010609060101010101" pitchFamily="49" charset="-122"/>
                    <a:cs typeface="Times New Roman" panose="02020603050405020304" pitchFamily="18" charset="0"/>
                  </a:rPr>
                  <a:t>：每次观察之间的时间间隔。</a:t>
                </a:r>
                <a:endParaRPr lang="en-US" altLang="zh-CN" sz="1600" b="1" dirty="0">
                  <a:latin typeface="Times New Roman" panose="02020603050405020304" pitchFamily="18" charset="0"/>
                  <a:ea typeface="黑体" panose="02010609060101010101" pitchFamily="49" charset="-122"/>
                  <a:cs typeface="Times New Roman" panose="02020603050405020304" pitchFamily="18" charset="0"/>
                </a:endParaRPr>
              </a:p>
              <a:p>
                <a:pPr>
                  <a:lnSpc>
                    <a:spcPct val="150000"/>
                  </a:lnSpc>
                </a:pPr>
                <a:r>
                  <a:rPr lang="zh-CN" altLang="en-US" sz="1600" b="1" dirty="0">
                    <a:latin typeface="Times New Roman" panose="02020603050405020304" pitchFamily="18" charset="0"/>
                    <a:ea typeface="黑体" panose="02010609060101010101" pitchFamily="49" charset="-122"/>
                    <a:cs typeface="Times New Roman" panose="02020603050405020304" pitchFamily="18" charset="0"/>
                  </a:rPr>
                  <a:t>令</a:t>
                </a:r>
                <a14:m>
                  <m:oMath xmlns:m="http://schemas.openxmlformats.org/officeDocument/2006/math">
                    <m:sSub>
                      <m:sSubPr>
                        <m:ctrlPr>
                          <a:rPr lang="en-US" altLang="zh-CN" sz="1600" b="1" i="1" smtClean="0">
                            <a:latin typeface="Cambria Math" panose="02040503050406030204" pitchFamily="18" charset="0"/>
                          </a:rPr>
                        </m:ctrlPr>
                      </m:sSubPr>
                      <m:e>
                        <m:r>
                          <a:rPr lang="en-US" altLang="zh-CN" sz="1600" b="1" i="1" smtClean="0">
                            <a:latin typeface="Cambria Math" panose="02040503050406030204" pitchFamily="18" charset="0"/>
                          </a:rPr>
                          <m:t>𝑼</m:t>
                        </m:r>
                      </m:e>
                      <m:sub>
                        <m:r>
                          <a:rPr lang="en-US" altLang="zh-CN" sz="1600" b="1" i="1" smtClean="0">
                            <a:latin typeface="Cambria Math" panose="02040503050406030204" pitchFamily="18" charset="0"/>
                          </a:rPr>
                          <m:t>𝒊</m:t>
                        </m:r>
                      </m:sub>
                    </m:sSub>
                    <m:r>
                      <a:rPr lang="en-US" altLang="zh-CN" sz="1600" b="1" i="1" smtClean="0">
                        <a:latin typeface="Cambria Math" panose="02040503050406030204" pitchFamily="18" charset="0"/>
                      </a:rPr>
                      <m:t>=</m:t>
                    </m:r>
                    <m:r>
                      <a:rPr lang="en-US" altLang="zh-CN" sz="1600" b="1" i="0" smtClean="0">
                        <a:latin typeface="Cambria Math" panose="02040503050406030204" pitchFamily="18" charset="0"/>
                      </a:rPr>
                      <m:t>𝐥𝐧</m:t>
                    </m:r>
                    <m:r>
                      <a:rPr lang="en-US" altLang="zh-CN" sz="1600" b="1" i="1" smtClean="0">
                        <a:latin typeface="Cambria Math" panose="02040503050406030204" pitchFamily="18" charset="0"/>
                      </a:rPr>
                      <m:t>⁡(</m:t>
                    </m:r>
                    <m:f>
                      <m:fPr>
                        <m:ctrlPr>
                          <a:rPr lang="en-US" altLang="zh-CN" sz="1600" b="1" i="1" smtClean="0">
                            <a:latin typeface="Cambria Math" panose="02040503050406030204" pitchFamily="18" charset="0"/>
                          </a:rPr>
                        </m:ctrlPr>
                      </m:fPr>
                      <m:num>
                        <m:sSub>
                          <m:sSubPr>
                            <m:ctrlPr>
                              <a:rPr lang="en-US" altLang="zh-CN" sz="1600" b="1" i="1" smtClean="0">
                                <a:latin typeface="Cambria Math" panose="02040503050406030204" pitchFamily="18" charset="0"/>
                              </a:rPr>
                            </m:ctrlPr>
                          </m:sSubPr>
                          <m:e>
                            <m:r>
                              <a:rPr lang="en-US" altLang="zh-CN" sz="1600" b="1" i="1" smtClean="0">
                                <a:latin typeface="Cambria Math" panose="02040503050406030204" pitchFamily="18" charset="0"/>
                              </a:rPr>
                              <m:t>𝑺</m:t>
                            </m:r>
                          </m:e>
                          <m:sub>
                            <m:r>
                              <a:rPr lang="en-US" altLang="zh-CN" sz="1600" b="1" i="1" smtClean="0">
                                <a:latin typeface="Cambria Math" panose="02040503050406030204" pitchFamily="18" charset="0"/>
                              </a:rPr>
                              <m:t>𝒊</m:t>
                            </m:r>
                          </m:sub>
                        </m:sSub>
                      </m:num>
                      <m:den>
                        <m:sSub>
                          <m:sSubPr>
                            <m:ctrlPr>
                              <a:rPr lang="en-US" altLang="zh-CN" sz="1600" b="1" i="1" smtClean="0">
                                <a:latin typeface="Cambria Math" panose="02040503050406030204" pitchFamily="18" charset="0"/>
                              </a:rPr>
                            </m:ctrlPr>
                          </m:sSubPr>
                          <m:e>
                            <m:r>
                              <a:rPr lang="en-US" altLang="zh-CN" sz="1600" b="1" i="1" smtClean="0">
                                <a:latin typeface="Cambria Math" panose="02040503050406030204" pitchFamily="18" charset="0"/>
                              </a:rPr>
                              <m:t>𝑺</m:t>
                            </m:r>
                          </m:e>
                          <m:sub>
                            <m:r>
                              <a:rPr lang="en-US" altLang="zh-CN" sz="1600" b="1" i="1" smtClean="0">
                                <a:latin typeface="Cambria Math" panose="02040503050406030204" pitchFamily="18" charset="0"/>
                              </a:rPr>
                              <m:t>𝒊</m:t>
                            </m:r>
                            <m:r>
                              <a:rPr lang="en-US" altLang="zh-CN" sz="1600" b="1" i="1" smtClean="0">
                                <a:latin typeface="Cambria Math" panose="02040503050406030204" pitchFamily="18" charset="0"/>
                              </a:rPr>
                              <m:t>−</m:t>
                            </m:r>
                            <m:r>
                              <a:rPr lang="en-US" altLang="zh-CN" sz="1600" b="1" i="1" smtClean="0">
                                <a:latin typeface="Cambria Math" panose="02040503050406030204" pitchFamily="18" charset="0"/>
                              </a:rPr>
                              <m:t>𝟏</m:t>
                            </m:r>
                          </m:sub>
                        </m:sSub>
                      </m:den>
                    </m:f>
                    <m:r>
                      <a:rPr lang="en-US" altLang="zh-CN" sz="1600" b="1" i="1" smtClean="0">
                        <a:latin typeface="Cambria Math" panose="02040503050406030204" pitchFamily="18" charset="0"/>
                      </a:rPr>
                      <m:t>)</m:t>
                    </m:r>
                    <m:r>
                      <a:rPr lang="zh-CN" altLang="en-US" sz="1600" b="1" i="1">
                        <a:latin typeface="Cambria Math" panose="02040503050406030204" pitchFamily="18" charset="0"/>
                      </a:rPr>
                      <m:t>；</m:t>
                    </m:r>
                  </m:oMath>
                </a14:m>
                <a:endParaRPr lang="en-US" altLang="zh-CN" sz="1600" b="1" dirty="0">
                  <a:latin typeface="Times New Roman" panose="02020603050405020304" pitchFamily="18" charset="0"/>
                  <a:ea typeface="黑体" panose="02010609060101010101" pitchFamily="49" charset="-122"/>
                  <a:cs typeface="Times New Roman" panose="02020603050405020304" pitchFamily="18" charset="0"/>
                </a:endParaRPr>
              </a:p>
              <a:p>
                <a:endParaRPr lang="en-US" altLang="zh-CN" sz="2000" b="1" dirty="0">
                  <a:latin typeface="Times New Roman" panose="02020603050405020304" pitchFamily="18" charset="0"/>
                  <a:ea typeface="黑体" panose="02010609060101010101" pitchFamily="49" charset="-122"/>
                  <a:cs typeface="Times New Roman" panose="02020603050405020304" pitchFamily="18" charset="0"/>
                </a:endParaRPr>
              </a:p>
              <a:p>
                <a:endParaRPr lang="zh-CN" altLang="en-US" b="1" dirty="0">
                  <a:latin typeface="Times New Roman" panose="02020603050405020304" pitchFamily="18" charset="0"/>
                  <a:ea typeface="黑体" panose="02010609060101010101" pitchFamily="49" charset="-122"/>
                  <a:cs typeface="Times New Roman" panose="02020603050405020304" pitchFamily="18" charset="0"/>
                </a:endParaRPr>
              </a:p>
            </p:txBody>
          </p:sp>
        </mc:Choice>
        <mc:Fallback xmlns="">
          <p:sp>
            <p:nvSpPr>
              <p:cNvPr id="3" name="文本框 2"/>
              <p:cNvSpPr txBox="1">
                <a:spLocks noRot="1" noChangeAspect="1" noMove="1" noResize="1" noEditPoints="1" noAdjustHandles="1" noChangeArrowheads="1" noChangeShapeType="1" noTextEdit="1"/>
              </p:cNvSpPr>
              <p:nvPr/>
            </p:nvSpPr>
            <p:spPr>
              <a:xfrm>
                <a:off x="232261" y="1972155"/>
                <a:ext cx="6374427" cy="2805704"/>
              </a:xfrm>
              <a:prstGeom prst="rect">
                <a:avLst/>
              </a:prstGeom>
              <a:blipFill rotWithShape="1">
                <a:blip r:embed="rId3"/>
                <a:stretch>
                  <a:fillRect l="-478"/>
                </a:stretch>
              </a:blipFill>
            </p:spPr>
            <p:txBody>
              <a:bodyPr/>
              <a:lstStyle/>
              <a:p>
                <a:r>
                  <a:rPr lang="zh-CN" altLang="en-US">
                    <a:noFill/>
                  </a:rPr>
                  <a:t> </a:t>
                </a:r>
                <a:endParaRPr lang="zh-CN" altLang="en-US">
                  <a:noFill/>
                </a:endParaRPr>
              </a:p>
            </p:txBody>
          </p:sp>
        </mc:Fallback>
      </mc:AlternateContent>
      <p:sp>
        <p:nvSpPr>
          <p:cNvPr id="5" name="文本框 4"/>
          <p:cNvSpPr txBox="1"/>
          <p:nvPr/>
        </p:nvSpPr>
        <p:spPr>
          <a:xfrm>
            <a:off x="138007" y="707712"/>
            <a:ext cx="6446222" cy="390428"/>
          </a:xfrm>
          <a:prstGeom prst="rect">
            <a:avLst/>
          </a:prstGeom>
          <a:noFill/>
          <a:ln>
            <a:noFill/>
          </a:ln>
        </p:spPr>
        <p:txBody>
          <a:bodyPr vert="horz" wrap="squar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marL="213995" indent="-213995">
              <a:lnSpc>
                <a:spcPct val="130000"/>
              </a:lnSpc>
              <a:spcBef>
                <a:spcPts val="450"/>
              </a:spcBef>
              <a:buFontTx/>
              <a:buChar char="•"/>
              <a:defRPr/>
            </a:pPr>
            <a:r>
              <a:rPr lang="zh-CN" altLang="en-US" b="1" dirty="0">
                <a:gradFill>
                  <a:gsLst>
                    <a:gs pos="0">
                      <a:srgbClr val="E30000"/>
                    </a:gs>
                    <a:gs pos="100000">
                      <a:srgbClr val="760303"/>
                    </a:gs>
                  </a:gsLst>
                  <a:lin scaled="0"/>
                </a:gradFill>
                <a:latin typeface="Times New Roman" panose="02020603050405020304" pitchFamily="18" charset="0"/>
                <a:ea typeface="黑体" panose="02010609060101010101" pitchFamily="49" charset="-122"/>
                <a:cs typeface="Times New Roman" panose="02020603050405020304" pitchFamily="18" charset="0"/>
              </a:rPr>
              <a:t>历史波动率预测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57648" y="1187901"/>
            <a:ext cx="6402187" cy="369332"/>
          </a:xfrm>
          <a:prstGeom prst="rect">
            <a:avLst/>
          </a:prstGeom>
          <a:noFill/>
        </p:spPr>
        <p:txBody>
          <a:bodyPr wrap="square" rtlCol="0">
            <a:spAutoFit/>
          </a:bodyPr>
          <a:lstStyle/>
          <a:p>
            <a:r>
              <a:rPr lang="zh-CN" altLang="en-US" b="1" dirty="0">
                <a:latin typeface="Times New Roman" panose="02020603050405020304" pitchFamily="18" charset="0"/>
                <a:ea typeface="黑体" panose="02010609060101010101" pitchFamily="49" charset="-122"/>
                <a:cs typeface="Times New Roman" panose="02020603050405020304" pitchFamily="18" charset="0"/>
              </a:rPr>
              <a:t>根据以下公式可以得到历史波动率的估计值：</a:t>
            </a:r>
          </a:p>
        </p:txBody>
      </p:sp>
      <mc:AlternateContent xmlns:mc="http://schemas.openxmlformats.org/markup-compatibility/2006" xmlns:a14="http://schemas.microsoft.com/office/drawing/2010/main">
        <mc:Choice Requires="a14">
          <p:sp>
            <p:nvSpPr>
              <p:cNvPr id="3" name="矩形 2"/>
              <p:cNvSpPr/>
              <p:nvPr/>
            </p:nvSpPr>
            <p:spPr>
              <a:xfrm>
                <a:off x="257648" y="1680327"/>
                <a:ext cx="2330766" cy="16669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zh-CN" altLang="en-US" b="1" i="1" smtClean="0">
                              <a:latin typeface="Cambria Math" panose="02040503050406030204" pitchFamily="18" charset="0"/>
                            </a:rPr>
                          </m:ctrlPr>
                        </m:accPr>
                        <m:e>
                          <m:r>
                            <a:rPr lang="en-US" altLang="zh-CN" b="1" i="1" smtClean="0">
                              <a:latin typeface="Cambria Math" panose="02040503050406030204" pitchFamily="18" charset="0"/>
                            </a:rPr>
                            <m:t>𝑼</m:t>
                          </m:r>
                        </m:e>
                      </m:acc>
                      <m:r>
                        <a:rPr lang="en-US" altLang="zh-CN" b="1" i="1" smtClean="0">
                          <a:latin typeface="Cambria Math" panose="02040503050406030204" pitchFamily="18" charset="0"/>
                        </a:rPr>
                        <m:t>=</m:t>
                      </m:r>
                      <m:f>
                        <m:fPr>
                          <m:ctrlPr>
                            <a:rPr lang="en-US" altLang="zh-CN" b="1" i="1">
                              <a:latin typeface="Cambria Math" panose="02040503050406030204" pitchFamily="18" charset="0"/>
                            </a:rPr>
                          </m:ctrlPr>
                        </m:fPr>
                        <m:num>
                          <m:r>
                            <a:rPr lang="en-US" altLang="zh-CN" b="1" i="1">
                              <a:latin typeface="Cambria Math" panose="02040503050406030204" pitchFamily="18" charset="0"/>
                            </a:rPr>
                            <m:t>𝟏</m:t>
                          </m:r>
                        </m:num>
                        <m:den>
                          <m:r>
                            <a:rPr lang="en-US" altLang="zh-CN" b="1" i="1">
                              <a:latin typeface="Cambria Math" panose="02040503050406030204" pitchFamily="18" charset="0"/>
                            </a:rPr>
                            <m:t>𝒏</m:t>
                          </m:r>
                        </m:den>
                      </m:f>
                      <m:nary>
                        <m:naryPr>
                          <m:chr m:val="∑"/>
                          <m:ctrlPr>
                            <a:rPr lang="en-US" altLang="zh-CN" b="1" i="1">
                              <a:latin typeface="Cambria Math" panose="02040503050406030204" pitchFamily="18" charset="0"/>
                            </a:rPr>
                          </m:ctrlPr>
                        </m:naryPr>
                        <m:sub>
                          <m:r>
                            <m:rPr>
                              <m:brk m:alnAt="23"/>
                            </m:rPr>
                            <a:rPr lang="en-US" altLang="zh-CN" b="1" i="1">
                              <a:latin typeface="Cambria Math" panose="02040503050406030204" pitchFamily="18" charset="0"/>
                            </a:rPr>
                            <m:t>𝒊</m:t>
                          </m:r>
                          <m:r>
                            <a:rPr lang="en-US" altLang="zh-CN" b="1" i="1">
                              <a:latin typeface="Cambria Math" panose="02040503050406030204" pitchFamily="18" charset="0"/>
                            </a:rPr>
                            <m:t>=</m:t>
                          </m:r>
                          <m:r>
                            <m:rPr>
                              <m:brk m:alnAt="23"/>
                            </m:rPr>
                            <a:rPr lang="en-US" altLang="zh-CN" b="1" i="1">
                              <a:latin typeface="Cambria Math" panose="02040503050406030204" pitchFamily="18" charset="0"/>
                            </a:rPr>
                            <m:t>𝟏</m:t>
                          </m:r>
                        </m:sub>
                        <m:sup>
                          <m:r>
                            <a:rPr lang="en-US" altLang="zh-CN" b="1" i="1">
                              <a:latin typeface="Cambria Math" panose="02040503050406030204" pitchFamily="18" charset="0"/>
                            </a:rPr>
                            <m:t>𝒏</m:t>
                          </m:r>
                        </m:sup>
                        <m:e>
                          <m:sSub>
                            <m:sSubPr>
                              <m:ctrlPr>
                                <a:rPr lang="en-US" altLang="zh-CN" b="1" i="1">
                                  <a:latin typeface="Cambria Math" panose="02040503050406030204" pitchFamily="18" charset="0"/>
                                </a:rPr>
                              </m:ctrlPr>
                            </m:sSubPr>
                            <m:e>
                              <m:r>
                                <a:rPr lang="en-US" altLang="zh-CN" b="1" i="1">
                                  <a:latin typeface="Cambria Math" panose="02040503050406030204" pitchFamily="18" charset="0"/>
                                </a:rPr>
                                <m:t>𝑼</m:t>
                              </m:r>
                            </m:e>
                            <m:sub>
                              <m:r>
                                <a:rPr lang="en-US" altLang="zh-CN" b="1" i="1" smtClean="0">
                                  <a:latin typeface="Cambria Math" panose="02040503050406030204" pitchFamily="18" charset="0"/>
                                </a:rPr>
                                <m:t>𝒊</m:t>
                              </m:r>
                            </m:sub>
                          </m:sSub>
                        </m:e>
                      </m:nary>
                      <m:r>
                        <a:rPr lang="en-US" altLang="zh-CN" b="1" i="1" smtClean="0">
                          <a:latin typeface="Cambria Math" panose="02040503050406030204" pitchFamily="18" charset="0"/>
                        </a:rPr>
                        <m:t> </m:t>
                      </m:r>
                    </m:oMath>
                  </m:oMathPara>
                </a14:m>
                <a:endParaRPr lang="en-US" altLang="zh-CN" b="1" i="1" dirty="0">
                  <a:latin typeface="Times New Roman" panose="02020603050405020304" pitchFamily="18" charset="0"/>
                  <a:ea typeface="黑体" panose="02010609060101010101" pitchFamily="49" charset="-122"/>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a:rPr lang="zh-CN" altLang="en-US" b="1" i="1" smtClean="0">
                          <a:latin typeface="Cambria Math" panose="02040503050406030204" pitchFamily="18" charset="0"/>
                        </a:rPr>
                        <m:t>𝝈</m:t>
                      </m:r>
                      <m:r>
                        <a:rPr lang="en-US" altLang="zh-CN" b="1" i="1" smtClean="0">
                          <a:latin typeface="Cambria Math" panose="02040503050406030204" pitchFamily="18" charset="0"/>
                        </a:rPr>
                        <m:t>=</m:t>
                      </m:r>
                      <m:rad>
                        <m:radPr>
                          <m:degHide m:val="on"/>
                          <m:ctrlPr>
                            <a:rPr lang="en-US" altLang="zh-CN" b="1" i="1" smtClean="0">
                              <a:latin typeface="Cambria Math" panose="02040503050406030204" pitchFamily="18" charset="0"/>
                            </a:rPr>
                          </m:ctrlPr>
                        </m:radPr>
                        <m:deg/>
                        <m:e>
                          <m:f>
                            <m:fPr>
                              <m:ctrlPr>
                                <a:rPr lang="en-US" altLang="zh-CN" b="1" i="1" smtClean="0">
                                  <a:latin typeface="Cambria Math" panose="02040503050406030204" pitchFamily="18" charset="0"/>
                                </a:rPr>
                              </m:ctrlPr>
                            </m:fPr>
                            <m:num>
                              <m:nary>
                                <m:naryPr>
                                  <m:chr m:val="∑"/>
                                  <m:ctrlPr>
                                    <a:rPr lang="en-US" altLang="zh-CN" b="1" i="1" smtClean="0">
                                      <a:latin typeface="Cambria Math" panose="02040503050406030204" pitchFamily="18" charset="0"/>
                                    </a:rPr>
                                  </m:ctrlPr>
                                </m:naryPr>
                                <m:sub>
                                  <m:r>
                                    <m:rPr>
                                      <m:brk m:alnAt="23"/>
                                    </m:rPr>
                                    <a:rPr lang="en-US" altLang="zh-CN" b="1" i="1" smtClean="0">
                                      <a:latin typeface="Cambria Math" panose="02040503050406030204" pitchFamily="18" charset="0"/>
                                    </a:rPr>
                                    <m:t>𝒊</m:t>
                                  </m:r>
                                  <m:r>
                                    <a:rPr lang="en-US" altLang="zh-CN" b="1" i="1" smtClean="0">
                                      <a:latin typeface="Cambria Math" panose="02040503050406030204" pitchFamily="18" charset="0"/>
                                    </a:rPr>
                                    <m:t>=</m:t>
                                  </m:r>
                                  <m:r>
                                    <a:rPr lang="en-US" altLang="zh-CN" b="1" i="1" smtClean="0">
                                      <a:latin typeface="Cambria Math" panose="02040503050406030204" pitchFamily="18" charset="0"/>
                                    </a:rPr>
                                    <m:t>𝟏</m:t>
                                  </m:r>
                                </m:sub>
                                <m:sup>
                                  <m:r>
                                    <a:rPr lang="en-US" altLang="zh-CN" b="1" i="1" smtClean="0">
                                      <a:latin typeface="Cambria Math" panose="02040503050406030204" pitchFamily="18" charset="0"/>
                                    </a:rPr>
                                    <m:t>𝒏</m:t>
                                  </m:r>
                                </m:sup>
                                <m:e>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m:t>
                                      </m:r>
                                      <m:sSub>
                                        <m:sSubPr>
                                          <m:ctrlPr>
                                            <a:rPr lang="en-US" altLang="zh-CN" b="1" i="1">
                                              <a:latin typeface="Cambria Math" panose="02040503050406030204" pitchFamily="18" charset="0"/>
                                            </a:rPr>
                                          </m:ctrlPr>
                                        </m:sSubPr>
                                        <m:e>
                                          <m:r>
                                            <a:rPr lang="en-US" altLang="zh-CN" b="1" i="1">
                                              <a:latin typeface="Cambria Math" panose="02040503050406030204" pitchFamily="18" charset="0"/>
                                            </a:rPr>
                                            <m:t>𝑼</m:t>
                                          </m:r>
                                        </m:e>
                                        <m:sub>
                                          <m:r>
                                            <a:rPr lang="en-US" altLang="zh-CN" b="1" i="1">
                                              <a:latin typeface="Cambria Math" panose="02040503050406030204" pitchFamily="18" charset="0"/>
                                            </a:rPr>
                                            <m:t>𝒊</m:t>
                                          </m:r>
                                        </m:sub>
                                      </m:sSub>
                                      <m:r>
                                        <a:rPr lang="en-US" altLang="zh-CN" b="1" i="1">
                                          <a:latin typeface="Cambria Math" panose="02040503050406030204" pitchFamily="18" charset="0"/>
                                        </a:rPr>
                                        <m:t>−</m:t>
                                      </m:r>
                                      <m:acc>
                                        <m:accPr>
                                          <m:chr m:val="̅"/>
                                          <m:ctrlPr>
                                            <a:rPr lang="zh-CN" altLang="en-US" b="1" i="1">
                                              <a:latin typeface="Cambria Math" panose="02040503050406030204" pitchFamily="18" charset="0"/>
                                            </a:rPr>
                                          </m:ctrlPr>
                                        </m:accPr>
                                        <m:e>
                                          <m:r>
                                            <a:rPr lang="en-US" altLang="zh-CN" b="1" i="1">
                                              <a:latin typeface="Cambria Math" panose="02040503050406030204" pitchFamily="18" charset="0"/>
                                            </a:rPr>
                                            <m:t>𝑼</m:t>
                                          </m:r>
                                        </m:e>
                                      </m:acc>
                                      <m:r>
                                        <a:rPr lang="en-US" altLang="zh-CN" b="1" i="1" smtClean="0">
                                          <a:latin typeface="Cambria Math" panose="02040503050406030204" pitchFamily="18" charset="0"/>
                                        </a:rPr>
                                        <m:t>)</m:t>
                                      </m:r>
                                    </m:e>
                                    <m:sup>
                                      <m:r>
                                        <a:rPr lang="en-US" altLang="zh-CN" b="1" i="1" smtClean="0">
                                          <a:latin typeface="Cambria Math" panose="02040503050406030204" pitchFamily="18" charset="0"/>
                                        </a:rPr>
                                        <m:t>𝟐</m:t>
                                      </m:r>
                                    </m:sup>
                                  </m:sSup>
                                </m:e>
                              </m:nary>
                            </m:num>
                            <m:den>
                              <m:r>
                                <a:rPr lang="en-US" altLang="zh-CN" b="1" i="1" smtClean="0">
                                  <a:latin typeface="Cambria Math" panose="02040503050406030204" pitchFamily="18" charset="0"/>
                                </a:rPr>
                                <m:t>𝒏</m:t>
                              </m:r>
                              <m:r>
                                <a:rPr lang="en-US" altLang="zh-CN" b="1" i="1" smtClean="0">
                                  <a:latin typeface="Cambria Math" panose="02040503050406030204" pitchFamily="18" charset="0"/>
                                </a:rPr>
                                <m:t>−</m:t>
                              </m:r>
                              <m:r>
                                <a:rPr lang="en-US" altLang="zh-CN" b="1" i="1" smtClean="0">
                                  <a:latin typeface="Cambria Math" panose="02040503050406030204" pitchFamily="18" charset="0"/>
                                </a:rPr>
                                <m:t>𝟏</m:t>
                              </m:r>
                            </m:den>
                          </m:f>
                        </m:e>
                      </m:rad>
                    </m:oMath>
                  </m:oMathPara>
                </a14:m>
                <a:endParaRPr lang="zh-CN" altLang="en-US" b="1" dirty="0">
                  <a:latin typeface="Times New Roman" panose="02020603050405020304" pitchFamily="18" charset="0"/>
                  <a:ea typeface="黑体" panose="02010609060101010101" pitchFamily="49" charset="-122"/>
                  <a:cs typeface="Times New Roman" panose="02020603050405020304" pitchFamily="18" charset="0"/>
                </a:endParaRPr>
              </a:p>
            </p:txBody>
          </p:sp>
        </mc:Choice>
        <mc:Fallback xmlns="">
          <p:sp>
            <p:nvSpPr>
              <p:cNvPr id="3" name="矩形 2"/>
              <p:cNvSpPr>
                <a:spLocks noRot="1" noChangeAspect="1" noMove="1" noResize="1" noEditPoints="1" noAdjustHandles="1" noChangeArrowheads="1" noChangeShapeType="1" noTextEdit="1"/>
              </p:cNvSpPr>
              <p:nvPr/>
            </p:nvSpPr>
            <p:spPr>
              <a:xfrm>
                <a:off x="257648" y="1680327"/>
                <a:ext cx="2330766" cy="1666931"/>
              </a:xfrm>
              <a:prstGeom prst="rect">
                <a:avLst/>
              </a:prstGeom>
              <a:blipFill rotWithShape="0">
                <a:blip r:embed="rId3"/>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4" name="文本框 3"/>
              <p:cNvSpPr txBox="1"/>
              <p:nvPr/>
            </p:nvSpPr>
            <p:spPr>
              <a:xfrm>
                <a:off x="267315" y="3350712"/>
                <a:ext cx="5904656" cy="1184620"/>
              </a:xfrm>
              <a:prstGeom prst="rect">
                <a:avLst/>
              </a:prstGeom>
              <a:noFill/>
            </p:spPr>
            <p:txBody>
              <a:bodyPr wrap="square" rtlCol="0">
                <a:spAutoFit/>
              </a:bodyPr>
              <a:lstStyle/>
              <a:p>
                <a:pPr>
                  <a:lnSpc>
                    <a:spcPct val="150000"/>
                  </a:lnSpc>
                </a:pPr>
                <a:r>
                  <a:rPr lang="zh-CN" altLang="en-US" sz="1600" b="1" dirty="0">
                    <a:latin typeface="Times New Roman" panose="02020603050405020304" pitchFamily="18" charset="0"/>
                    <a:ea typeface="黑体" panose="02010609060101010101" pitchFamily="49" charset="-122"/>
                    <a:cs typeface="Times New Roman" panose="02020603050405020304" pitchFamily="18" charset="0"/>
                  </a:rPr>
                  <a:t>若将日、周等标准差转化为年标准差，需要乘以</a:t>
                </a:r>
                <a:r>
                  <a:rPr lang="zh-CN" altLang="en-US" sz="16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以年为单位的频数长度的平方根</a:t>
                </a:r>
                <a:r>
                  <a:rPr lang="zh-CN" altLang="en-US" sz="1600" b="1" dirty="0">
                    <a:latin typeface="Times New Roman" panose="02020603050405020304" pitchFamily="18" charset="0"/>
                    <a:ea typeface="黑体" panose="02010609060101010101" pitchFamily="49" charset="-122"/>
                    <a:cs typeface="Times New Roman" panose="02020603050405020304" pitchFamily="18" charset="0"/>
                  </a:rPr>
                  <a:t>。如欧洲期权市场一年有</a:t>
                </a:r>
                <a:r>
                  <a:rPr lang="en-US" altLang="zh-CN" sz="1600" b="1" dirty="0">
                    <a:latin typeface="Times New Roman" panose="02020603050405020304" pitchFamily="18" charset="0"/>
                    <a:ea typeface="黑体" panose="02010609060101010101" pitchFamily="49" charset="-122"/>
                    <a:cs typeface="Times New Roman" panose="02020603050405020304" pitchFamily="18" charset="0"/>
                  </a:rPr>
                  <a:t>252</a:t>
                </a:r>
                <a:r>
                  <a:rPr lang="zh-CN" altLang="en-US" sz="1600" b="1" dirty="0">
                    <a:latin typeface="Times New Roman" panose="02020603050405020304" pitchFamily="18" charset="0"/>
                    <a:ea typeface="黑体" panose="02010609060101010101" pitchFamily="49" charset="-122"/>
                    <a:cs typeface="Times New Roman" panose="02020603050405020304" pitchFamily="18" charset="0"/>
                  </a:rPr>
                  <a:t>个工作日，</a:t>
                </a:r>
                <a:r>
                  <a:rPr lang="en-US" altLang="zh-CN" sz="1600" b="1" dirty="0">
                    <a:latin typeface="Times New Roman" panose="02020603050405020304" pitchFamily="18" charset="0"/>
                    <a:ea typeface="黑体" panose="02010609060101010101" pitchFamily="49" charset="-122"/>
                    <a:cs typeface="Times New Roman" panose="02020603050405020304" pitchFamily="18" charset="0"/>
                  </a:rPr>
                  <a:t> </a:t>
                </a:r>
                <a14:m>
                  <m:oMath xmlns:m="http://schemas.openxmlformats.org/officeDocument/2006/math">
                    <m:sSub>
                      <m:sSubPr>
                        <m:ctrlPr>
                          <a:rPr lang="en-US" altLang="zh-CN" sz="1600" b="1" i="1">
                            <a:latin typeface="Cambria Math" panose="02040503050406030204" pitchFamily="18" charset="0"/>
                          </a:rPr>
                        </m:ctrlPr>
                      </m:sSubPr>
                      <m:e>
                        <m:r>
                          <a:rPr lang="en-US" altLang="zh-CN" sz="1600" b="1" i="1">
                            <a:latin typeface="Cambria Math" panose="02040503050406030204" pitchFamily="18" charset="0"/>
                          </a:rPr>
                          <m:t>𝑼</m:t>
                        </m:r>
                      </m:e>
                      <m:sub>
                        <m:r>
                          <a:rPr lang="en-US" altLang="zh-CN" sz="1600" b="1" i="1">
                            <a:latin typeface="Cambria Math" panose="02040503050406030204" pitchFamily="18" charset="0"/>
                          </a:rPr>
                          <m:t>𝒊</m:t>
                        </m:r>
                      </m:sub>
                    </m:sSub>
                  </m:oMath>
                </a14:m>
                <a:r>
                  <a:rPr lang="zh-CN" altLang="en-US" sz="1600" b="1" dirty="0">
                    <a:latin typeface="Times New Roman" panose="02020603050405020304" pitchFamily="18" charset="0"/>
                    <a:ea typeface="黑体" panose="02010609060101010101" pitchFamily="49" charset="-122"/>
                    <a:cs typeface="Times New Roman" panose="02020603050405020304" pitchFamily="18" charset="0"/>
                  </a:rPr>
                  <a:t>为日变量，则年波动率为</a:t>
                </a:r>
                <a14:m>
                  <m:oMath xmlns:m="http://schemas.openxmlformats.org/officeDocument/2006/math">
                    <m:r>
                      <a:rPr lang="zh-CN" altLang="en-US" sz="1600" b="1" i="1">
                        <a:latin typeface="Cambria Math" panose="02040503050406030204" pitchFamily="18" charset="0"/>
                      </a:rPr>
                      <m:t>𝝈</m:t>
                    </m:r>
                    <m:rad>
                      <m:radPr>
                        <m:degHide m:val="on"/>
                        <m:ctrlPr>
                          <a:rPr lang="zh-CN" altLang="en-US" sz="1600" b="1" i="1" smtClean="0">
                            <a:latin typeface="Cambria Math" panose="02040503050406030204" pitchFamily="18" charset="0"/>
                          </a:rPr>
                        </m:ctrlPr>
                      </m:radPr>
                      <m:deg/>
                      <m:e>
                        <m:r>
                          <a:rPr lang="en-US" altLang="zh-CN" sz="1600" b="1" i="1" smtClean="0">
                            <a:latin typeface="Cambria Math" panose="02040503050406030204" pitchFamily="18" charset="0"/>
                          </a:rPr>
                          <m:t>𝟐𝟓𝟐</m:t>
                        </m:r>
                      </m:e>
                    </m:rad>
                  </m:oMath>
                </a14:m>
                <a:r>
                  <a:rPr lang="zh-CN" altLang="en-US" sz="1600" b="1" dirty="0">
                    <a:latin typeface="Times New Roman" panose="02020603050405020304" pitchFamily="18" charset="0"/>
                    <a:ea typeface="黑体" panose="02010609060101010101" pitchFamily="49" charset="-122"/>
                    <a:cs typeface="Times New Roman" panose="02020603050405020304" pitchFamily="18" charset="0"/>
                  </a:rPr>
                  <a:t>。</a:t>
                </a:r>
              </a:p>
            </p:txBody>
          </p:sp>
        </mc:Choice>
        <mc:Fallback xmlns="">
          <p:sp>
            <p:nvSpPr>
              <p:cNvPr id="4" name="文本框 3"/>
              <p:cNvSpPr txBox="1">
                <a:spLocks noRot="1" noChangeAspect="1" noMove="1" noResize="1" noEditPoints="1" noAdjustHandles="1" noChangeArrowheads="1" noChangeShapeType="1" noTextEdit="1"/>
              </p:cNvSpPr>
              <p:nvPr/>
            </p:nvSpPr>
            <p:spPr>
              <a:xfrm>
                <a:off x="267315" y="3350712"/>
                <a:ext cx="5904656" cy="1184620"/>
              </a:xfrm>
              <a:prstGeom prst="rect">
                <a:avLst/>
              </a:prstGeom>
              <a:blipFill rotWithShape="1">
                <a:blip r:embed="rId4"/>
                <a:stretch>
                  <a:fillRect l="-620" r="-310" b="-5155"/>
                </a:stretch>
              </a:blipFill>
            </p:spPr>
            <p:txBody>
              <a:bodyPr/>
              <a:lstStyle/>
              <a:p>
                <a:r>
                  <a:rPr lang="zh-CN" altLang="en-US">
                    <a:noFill/>
                  </a:rPr>
                  <a:t> </a:t>
                </a:r>
                <a:endParaRPr lang="zh-CN" altLang="en-US">
                  <a:noFill/>
                </a:endParaRPr>
              </a:p>
            </p:txBody>
          </p:sp>
        </mc:Fallback>
      </mc:AlternateContent>
      <p:sp>
        <p:nvSpPr>
          <p:cNvPr id="6" name="文本框 5"/>
          <p:cNvSpPr txBox="1"/>
          <p:nvPr/>
        </p:nvSpPr>
        <p:spPr>
          <a:xfrm>
            <a:off x="138007" y="707712"/>
            <a:ext cx="6446222" cy="390428"/>
          </a:xfrm>
          <a:prstGeom prst="rect">
            <a:avLst/>
          </a:prstGeom>
          <a:noFill/>
          <a:ln>
            <a:noFill/>
          </a:ln>
        </p:spPr>
        <p:txBody>
          <a:bodyPr vert="horz" wrap="squar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marL="213995" indent="-213995">
              <a:lnSpc>
                <a:spcPct val="130000"/>
              </a:lnSpc>
              <a:spcBef>
                <a:spcPts val="450"/>
              </a:spcBef>
              <a:buFontTx/>
              <a:buChar char="•"/>
              <a:defRPr/>
            </a:pPr>
            <a:r>
              <a:rPr lang="zh-CN" altLang="en-US" b="1" dirty="0">
                <a:gradFill>
                  <a:gsLst>
                    <a:gs pos="0">
                      <a:srgbClr val="E30000"/>
                    </a:gs>
                    <a:gs pos="100000">
                      <a:srgbClr val="760303"/>
                    </a:gs>
                  </a:gsLst>
                  <a:lin scaled="0"/>
                </a:gradFill>
                <a:latin typeface="Times New Roman" panose="02020603050405020304" pitchFamily="18" charset="0"/>
                <a:ea typeface="黑体" panose="02010609060101010101" pitchFamily="49" charset="-122"/>
                <a:cs typeface="Times New Roman" panose="02020603050405020304" pitchFamily="18" charset="0"/>
              </a:rPr>
              <a:t>历史波动率预测 </a:t>
            </a:r>
          </a:p>
        </p:txBody>
      </p:sp>
      <p:sp>
        <p:nvSpPr>
          <p:cNvPr id="7" name="TextBox 1048613"/>
          <p:cNvSpPr txBox="1"/>
          <p:nvPr/>
        </p:nvSpPr>
        <p:spPr>
          <a:xfrm>
            <a:off x="257648" y="281691"/>
            <a:ext cx="2746202" cy="315279"/>
          </a:xfrm>
          <a:prstGeom prst="rect">
            <a:avLst/>
          </a:prstGeom>
          <a:noFill/>
          <a:ln>
            <a:noFill/>
          </a:ln>
        </p:spPr>
        <p:txBody>
          <a:bodyPr vert="horz" wrap="non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a:spcBef>
                <a:spcPct val="20000"/>
              </a:spcBef>
            </a:pPr>
            <a:r>
              <a:rPr lang="en-US" altLang="zh-CN"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5.4</a:t>
            </a:r>
            <a:r>
              <a:rPr lang="zh-CN" altLang="en-US"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基于</a:t>
            </a:r>
            <a:r>
              <a:rPr lang="en-US" altLang="zh-CN"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BS</a:t>
            </a:r>
            <a:r>
              <a:rPr lang="zh-CN" altLang="en-US"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模型的波动率预测</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ppt_x"/>
                                          </p:val>
                                        </p:tav>
                                        <p:tav tm="100000">
                                          <p:val>
                                            <p:strVal val="#ppt_x"/>
                                          </p:val>
                                        </p:tav>
                                      </p:tavLst>
                                    </p:anim>
                                    <p:anim calcmode="lin" valueType="num">
                                      <p:cBhvr additive="base">
                                        <p:cTn id="13"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additive="base">
                                        <p:cTn id="18" dur="500" fill="hold"/>
                                        <p:tgtEl>
                                          <p:spTgt spid="4"/>
                                        </p:tgtEl>
                                        <p:attrNameLst>
                                          <p:attrName>ppt_x</p:attrName>
                                        </p:attrNameLst>
                                      </p:cBhvr>
                                      <p:tavLst>
                                        <p:tav tm="0">
                                          <p:val>
                                            <p:strVal val="#ppt_x"/>
                                          </p:val>
                                        </p:tav>
                                        <p:tav tm="100000">
                                          <p:val>
                                            <p:strVal val="#ppt_x"/>
                                          </p:val>
                                        </p:tav>
                                      </p:tavLst>
                                    </p:anim>
                                    <p:anim calcmode="lin" valueType="num">
                                      <p:cBhvr additive="base">
                                        <p:cTn id="19"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1048613"/>
          <p:cNvSpPr txBox="1"/>
          <p:nvPr/>
        </p:nvSpPr>
        <p:spPr>
          <a:xfrm>
            <a:off x="257648" y="281691"/>
            <a:ext cx="2962607" cy="315279"/>
          </a:xfrm>
          <a:prstGeom prst="rect">
            <a:avLst/>
          </a:prstGeom>
          <a:noFill/>
          <a:ln>
            <a:noFill/>
          </a:ln>
        </p:spPr>
        <p:txBody>
          <a:bodyPr vert="horz" wrap="non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lvl="0" algn="l">
              <a:spcBef>
                <a:spcPct val="20000"/>
              </a:spcBef>
            </a:pPr>
            <a:r>
              <a:rPr lang="en-US" altLang="zh-CN"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1.1 </a:t>
            </a:r>
            <a:r>
              <a:rPr lang="zh-CN" altLang="en-US"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航运衍生品市场的发展历程</a:t>
            </a:r>
          </a:p>
        </p:txBody>
      </p:sp>
      <p:graphicFrame>
        <p:nvGraphicFramePr>
          <p:cNvPr id="2" name="图示 1"/>
          <p:cNvGraphicFramePr/>
          <p:nvPr/>
        </p:nvGraphicFramePr>
        <p:xfrm>
          <a:off x="257647" y="1268462"/>
          <a:ext cx="6326581" cy="295232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文本框 4"/>
          <p:cNvSpPr txBox="1"/>
          <p:nvPr/>
        </p:nvSpPr>
        <p:spPr>
          <a:xfrm>
            <a:off x="138007" y="707712"/>
            <a:ext cx="6446222" cy="429156"/>
          </a:xfrm>
          <a:prstGeom prst="rect">
            <a:avLst/>
          </a:prstGeom>
          <a:noFill/>
          <a:ln>
            <a:noFill/>
          </a:ln>
        </p:spPr>
        <p:txBody>
          <a:bodyPr vert="horz" wrap="squar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marL="213995" indent="-213995">
              <a:lnSpc>
                <a:spcPct val="130000"/>
              </a:lnSpc>
              <a:spcBef>
                <a:spcPts val="450"/>
              </a:spcBef>
              <a:buFontTx/>
              <a:buChar char="•"/>
              <a:defRPr/>
            </a:pPr>
            <a:r>
              <a:rPr lang="zh-CN" altLang="en-US" b="1" dirty="0">
                <a:gradFill>
                  <a:gsLst>
                    <a:gs pos="0">
                      <a:srgbClr val="E30000"/>
                    </a:gs>
                    <a:gs pos="100000">
                      <a:srgbClr val="760303"/>
                    </a:gs>
                  </a:gsLst>
                  <a:lin scaled="0"/>
                </a:gradFill>
                <a:latin typeface="Times New Roman" panose="02020603050405020304" pitchFamily="18" charset="0"/>
                <a:ea typeface="黑体" panose="02010609060101010101" pitchFamily="49" charset="-122"/>
                <a:cs typeface="Times New Roman" panose="02020603050405020304" pitchFamily="18" charset="0"/>
              </a:rPr>
              <a:t>发展历程图示</a:t>
            </a:r>
          </a:p>
        </p:txBody>
      </p:sp>
    </p:spTree>
    <p:extLst>
      <p:ext uri="{BB962C8B-B14F-4D97-AF65-F5344CB8AC3E}">
        <p14:creationId xmlns:p14="http://schemas.microsoft.com/office/powerpoint/2010/main" val="380357347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39806" y="1155960"/>
            <a:ext cx="6357632" cy="3139321"/>
          </a:xfrm>
          <a:prstGeom prst="rect">
            <a:avLst/>
          </a:prstGeom>
          <a:noFill/>
        </p:spPr>
        <p:txBody>
          <a:bodyPr wrap="square" rtlCol="0">
            <a:spAutoFit/>
          </a:bodyPr>
          <a:lstStyle/>
          <a:p>
            <a:pPr>
              <a:lnSpc>
                <a:spcPct val="150000"/>
              </a:lnSpc>
            </a:pPr>
            <a:r>
              <a:rPr lang="zh-CN" altLang="en-US" sz="1600" b="1" dirty="0">
                <a:latin typeface="Times New Roman" panose="02020603050405020304" pitchFamily="18" charset="0"/>
                <a:ea typeface="黑体" panose="02010609060101010101" pitchFamily="49" charset="-122"/>
                <a:cs typeface="Times New Roman" panose="02020603050405020304" pitchFamily="18" charset="0"/>
              </a:rPr>
              <a:t>使用历史波动率的优势在于</a:t>
            </a:r>
            <a:r>
              <a:rPr lang="zh-CN" altLang="en-US" sz="16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容易计算</a:t>
            </a:r>
            <a:r>
              <a:rPr lang="zh-CN" altLang="en-US" sz="1600" b="1" dirty="0">
                <a:latin typeface="Times New Roman" panose="02020603050405020304" pitchFamily="18" charset="0"/>
                <a:ea typeface="黑体" panose="02010609060101010101" pitchFamily="49" charset="-122"/>
                <a:cs typeface="Times New Roman" panose="02020603050405020304" pitchFamily="18" charset="0"/>
              </a:rPr>
              <a:t>，只需直接对历史数据本身进行计算，不需要建立模型等进一步处理。但也有其明显的不足。在使用历史波动率的</a:t>
            </a:r>
            <a:r>
              <a:rPr lang="zh-CN" altLang="en-US" sz="16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前提条件是选取的时间段内波动率保持不变</a:t>
            </a:r>
            <a:r>
              <a:rPr lang="zh-CN" altLang="en-US" sz="1600" b="1" dirty="0">
                <a:latin typeface="Times New Roman" panose="02020603050405020304" pitchFamily="18" charset="0"/>
                <a:ea typeface="黑体" panose="02010609060101010101" pitchFamily="49" charset="-122"/>
                <a:cs typeface="Times New Roman" panose="02020603050405020304" pitchFamily="18" charset="0"/>
              </a:rPr>
              <a:t>，因此</a:t>
            </a:r>
            <a:r>
              <a:rPr lang="zh-CN" altLang="en-US" sz="16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选取时间段越短</a:t>
            </a:r>
            <a:r>
              <a:rPr lang="zh-CN" altLang="en-US" sz="1600" b="1" dirty="0">
                <a:latin typeface="Times New Roman" panose="02020603050405020304" pitchFamily="18" charset="0"/>
                <a:ea typeface="黑体" panose="02010609060101010101" pitchFamily="49" charset="-122"/>
                <a:cs typeface="Times New Roman" panose="02020603050405020304" pitchFamily="18" charset="0"/>
              </a:rPr>
              <a:t>，历史数据越接近现时数据，所计算的</a:t>
            </a:r>
            <a:r>
              <a:rPr lang="zh-CN" altLang="en-US" sz="16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波动率越准确</a:t>
            </a:r>
            <a:r>
              <a:rPr lang="zh-CN" altLang="en-US" sz="1600" b="1" dirty="0">
                <a:latin typeface="Times New Roman" panose="02020603050405020304" pitchFamily="18" charset="0"/>
                <a:ea typeface="黑体" panose="02010609060101010101" pitchFamily="49" charset="-122"/>
                <a:cs typeface="Times New Roman" panose="02020603050405020304" pitchFamily="18" charset="0"/>
              </a:rPr>
              <a:t>。但是具体对运费期权而言，它本身具有特殊性，合约的期权到期日通常距离现时较远，会面临</a:t>
            </a:r>
            <a:r>
              <a:rPr lang="en-US" altLang="zh-CN" sz="1600" b="1" dirty="0">
                <a:latin typeface="Times New Roman" panose="02020603050405020304" pitchFamily="18" charset="0"/>
                <a:ea typeface="黑体" panose="02010609060101010101" pitchFamily="49" charset="-122"/>
                <a:cs typeface="Times New Roman" panose="02020603050405020304" pitchFamily="18" charset="0"/>
              </a:rPr>
              <a:t>n</a:t>
            </a:r>
            <a:r>
              <a:rPr lang="zh-CN" altLang="en-US" sz="1600" b="1" dirty="0">
                <a:latin typeface="Times New Roman" panose="02020603050405020304" pitchFamily="18" charset="0"/>
                <a:ea typeface="黑体" panose="02010609060101010101" pitchFamily="49" charset="-122"/>
                <a:cs typeface="Times New Roman" panose="02020603050405020304" pitchFamily="18" charset="0"/>
              </a:rPr>
              <a:t>的取值过大的问题。</a:t>
            </a:r>
            <a:endParaRPr lang="en-US" altLang="zh-CN" sz="1600" b="1" dirty="0">
              <a:latin typeface="Times New Roman" panose="02020603050405020304" pitchFamily="18" charset="0"/>
              <a:ea typeface="黑体" panose="02010609060101010101" pitchFamily="49" charset="-122"/>
              <a:cs typeface="Times New Roman" panose="02020603050405020304" pitchFamily="18" charset="0"/>
            </a:endParaRPr>
          </a:p>
          <a:p>
            <a:pPr>
              <a:lnSpc>
                <a:spcPct val="150000"/>
              </a:lnSpc>
            </a:pPr>
            <a:r>
              <a:rPr lang="zh-CN" altLang="en-US" sz="1600" b="1" dirty="0">
                <a:latin typeface="Times New Roman" panose="02020603050405020304" pitchFamily="18" charset="0"/>
                <a:ea typeface="黑体" panose="02010609060101010101" pitchFamily="49" charset="-122"/>
                <a:cs typeface="Times New Roman" panose="02020603050405020304" pitchFamily="18" charset="0"/>
              </a:rPr>
              <a:t>此外还有一些其他因素，例如</a:t>
            </a:r>
            <a:r>
              <a:rPr lang="zh-CN" altLang="en-US" sz="16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周期性影响、突发事件冲击</a:t>
            </a:r>
            <a:r>
              <a:rPr lang="zh-CN" altLang="en-US" sz="1600" b="1" dirty="0">
                <a:latin typeface="Times New Roman" panose="02020603050405020304" pitchFamily="18" charset="0"/>
                <a:ea typeface="黑体" panose="02010609060101010101" pitchFamily="49" charset="-122"/>
                <a:cs typeface="Times New Roman" panose="02020603050405020304" pitchFamily="18" charset="0"/>
              </a:rPr>
              <a:t>等等都可能会影响历史波动率预测的准确性。</a:t>
            </a:r>
          </a:p>
        </p:txBody>
      </p:sp>
      <p:sp>
        <p:nvSpPr>
          <p:cNvPr id="5" name="文本框 4"/>
          <p:cNvSpPr txBox="1"/>
          <p:nvPr/>
        </p:nvSpPr>
        <p:spPr>
          <a:xfrm>
            <a:off x="138007" y="707712"/>
            <a:ext cx="6446222" cy="390428"/>
          </a:xfrm>
          <a:prstGeom prst="rect">
            <a:avLst/>
          </a:prstGeom>
          <a:noFill/>
          <a:ln>
            <a:noFill/>
          </a:ln>
        </p:spPr>
        <p:txBody>
          <a:bodyPr vert="horz" wrap="squar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marL="213995" indent="-213995">
              <a:lnSpc>
                <a:spcPct val="130000"/>
              </a:lnSpc>
              <a:spcBef>
                <a:spcPts val="450"/>
              </a:spcBef>
              <a:buFontTx/>
              <a:buChar char="•"/>
              <a:defRPr/>
            </a:pPr>
            <a:r>
              <a:rPr lang="zh-CN" altLang="en-US" b="1" dirty="0">
                <a:gradFill>
                  <a:gsLst>
                    <a:gs pos="0">
                      <a:srgbClr val="E30000"/>
                    </a:gs>
                    <a:gs pos="100000">
                      <a:srgbClr val="760303"/>
                    </a:gs>
                  </a:gsLst>
                  <a:lin scaled="0"/>
                </a:gradFill>
                <a:latin typeface="Times New Roman" panose="02020603050405020304" pitchFamily="18" charset="0"/>
                <a:ea typeface="黑体" panose="02010609060101010101" pitchFamily="49" charset="-122"/>
                <a:cs typeface="Times New Roman" panose="02020603050405020304" pitchFamily="18" charset="0"/>
              </a:rPr>
              <a:t>历史波动率预测 </a:t>
            </a:r>
          </a:p>
        </p:txBody>
      </p:sp>
      <p:sp>
        <p:nvSpPr>
          <p:cNvPr id="6" name="TextBox 1048613"/>
          <p:cNvSpPr txBox="1"/>
          <p:nvPr/>
        </p:nvSpPr>
        <p:spPr>
          <a:xfrm>
            <a:off x="257648" y="281691"/>
            <a:ext cx="2746202" cy="315279"/>
          </a:xfrm>
          <a:prstGeom prst="rect">
            <a:avLst/>
          </a:prstGeom>
          <a:noFill/>
          <a:ln>
            <a:noFill/>
          </a:ln>
        </p:spPr>
        <p:txBody>
          <a:bodyPr vert="horz" wrap="non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a:spcBef>
                <a:spcPct val="20000"/>
              </a:spcBef>
            </a:pPr>
            <a:r>
              <a:rPr lang="en-US" altLang="zh-CN"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5.4</a:t>
            </a:r>
            <a:r>
              <a:rPr lang="zh-CN" altLang="en-US"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基于</a:t>
            </a:r>
            <a:r>
              <a:rPr lang="en-US" altLang="zh-CN"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BS</a:t>
            </a:r>
            <a:r>
              <a:rPr lang="zh-CN" altLang="en-US"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模型的波动率预测</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anim calcmode="lin" valueType="num">
                                      <p:cBhvr additive="base">
                                        <p:cTn id="13"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20103" y="1129011"/>
            <a:ext cx="6082030" cy="3322955"/>
          </a:xfrm>
          <a:prstGeom prst="rect">
            <a:avLst/>
          </a:prstGeom>
          <a:noFill/>
        </p:spPr>
        <p:txBody>
          <a:bodyPr wrap="square" rtlCol="0">
            <a:spAutoFit/>
          </a:bodyPr>
          <a:lstStyle/>
          <a:p>
            <a:pPr eaLnBrk="1" hangingPunct="1">
              <a:lnSpc>
                <a:spcPct val="150000"/>
              </a:lnSpc>
            </a:pPr>
            <a:r>
              <a:rPr lang="zh-CN" altLang="en-US" sz="2000" b="1" dirty="0">
                <a:solidFill>
                  <a:srgbClr val="FF0000"/>
                </a:solidFill>
                <a:latin typeface="黑体" panose="02010609060101010101" pitchFamily="49" charset="-122"/>
                <a:ea typeface="黑体" panose="02010609060101010101" pitchFamily="49" charset="-122"/>
              </a:rPr>
              <a:t>变量的波动率可能会随着时间的变化而变化</a:t>
            </a:r>
            <a:r>
              <a:rPr lang="zh-CN" altLang="en-US" sz="2000" b="1" dirty="0">
                <a:latin typeface="黑体" panose="02010609060101010101" pitchFamily="49" charset="-122"/>
                <a:ea typeface="黑体" panose="02010609060101010101" pitchFamily="49" charset="-122"/>
              </a:rPr>
              <a:t>，因此仅靠样本期变量去估计波动是不精确的。尤其在航运市场中，航运运费由航运服务的</a:t>
            </a:r>
            <a:r>
              <a:rPr lang="zh-CN" altLang="en-US" sz="2000" b="1" dirty="0">
                <a:solidFill>
                  <a:srgbClr val="FF0000"/>
                </a:solidFill>
                <a:latin typeface="黑体" panose="02010609060101010101" pitchFamily="49" charset="-122"/>
                <a:ea typeface="黑体" panose="02010609060101010101" pitchFamily="49" charset="-122"/>
              </a:rPr>
              <a:t>需求和供给</a:t>
            </a:r>
            <a:r>
              <a:rPr lang="zh-CN" altLang="en-US" sz="2000" b="1" dirty="0">
                <a:latin typeface="黑体" panose="02010609060101010101" pitchFamily="49" charset="-122"/>
                <a:ea typeface="黑体" panose="02010609060101010101" pitchFamily="49" charset="-122"/>
              </a:rPr>
              <a:t>交互决定，当供给和需求紧张时，将导致运费剧烈变动并伴随着较高的波动率，这种动态时变波动率也被称为</a:t>
            </a:r>
            <a:r>
              <a:rPr lang="en-US" altLang="zh-CN" sz="2000" b="1" dirty="0">
                <a:latin typeface="黑体" panose="02010609060101010101" pitchFamily="49" charset="-122"/>
                <a:ea typeface="黑体" panose="02010609060101010101" pitchFamily="49" charset="-122"/>
              </a:rPr>
              <a:t>“</a:t>
            </a:r>
            <a:r>
              <a:rPr lang="zh-CN" altLang="en-US" sz="2000" b="1" dirty="0">
                <a:solidFill>
                  <a:srgbClr val="FF0000"/>
                </a:solidFill>
                <a:latin typeface="黑体" panose="02010609060101010101" pitchFamily="49" charset="-122"/>
                <a:ea typeface="黑体" panose="02010609060101010101" pitchFamily="49" charset="-122"/>
              </a:rPr>
              <a:t>群聚波动率</a:t>
            </a:r>
            <a:r>
              <a:rPr lang="en-US" altLang="zh-CN" sz="2000" b="1" dirty="0">
                <a:latin typeface="黑体" panose="02010609060101010101" pitchFamily="49" charset="-122"/>
                <a:ea typeface="黑体" panose="02010609060101010101" pitchFamily="49" charset="-122"/>
              </a:rPr>
              <a:t>”</a:t>
            </a:r>
            <a:r>
              <a:rPr lang="zh-CN" altLang="en-US" sz="2000" b="1" dirty="0">
                <a:latin typeface="黑体" panose="02010609060101010101" pitchFamily="49" charset="-122"/>
                <a:ea typeface="黑体" panose="02010609060101010101" pitchFamily="49" charset="-122"/>
              </a:rPr>
              <a:t>，即</a:t>
            </a:r>
            <a:r>
              <a:rPr lang="zh-CN" altLang="en-US" sz="2000" b="1" dirty="0">
                <a:solidFill>
                  <a:srgbClr val="FF0000"/>
                </a:solidFill>
                <a:latin typeface="黑体" panose="02010609060101010101" pitchFamily="49" charset="-122"/>
                <a:ea typeface="黑体" panose="02010609060101010101" pitchFamily="49" charset="-122"/>
              </a:rPr>
              <a:t>较高价格的变动伴随着较高的波动率，而较低价格的波动伴随着较低的波动率</a:t>
            </a:r>
            <a:r>
              <a:rPr lang="zh-CN" altLang="en-US" sz="2000" b="1" dirty="0">
                <a:latin typeface="黑体" panose="02010609060101010101" pitchFamily="49" charset="-122"/>
                <a:ea typeface="黑体" panose="02010609060101010101" pitchFamily="49" charset="-122"/>
              </a:rPr>
              <a:t>。</a:t>
            </a:r>
          </a:p>
        </p:txBody>
      </p:sp>
      <p:sp>
        <p:nvSpPr>
          <p:cNvPr id="4" name="TextBox 1048613"/>
          <p:cNvSpPr txBox="1"/>
          <p:nvPr/>
        </p:nvSpPr>
        <p:spPr>
          <a:xfrm>
            <a:off x="257810" y="281940"/>
            <a:ext cx="2082165" cy="902970"/>
          </a:xfrm>
          <a:prstGeom prst="rect">
            <a:avLst/>
          </a:prstGeom>
          <a:noFill/>
          <a:ln>
            <a:noFill/>
          </a:ln>
        </p:spPr>
        <p:txBody>
          <a:bodyPr vert="horz" wrap="squar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a:spcBef>
                <a:spcPct val="20000"/>
              </a:spcBef>
            </a:pPr>
            <a:r>
              <a:rPr lang="en-US" altLang="zh-CN"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5.5</a:t>
            </a:r>
            <a:r>
              <a:rPr lang="zh-CN" altLang="en-US"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时变波动率模型</a:t>
            </a:r>
            <a:endParaRPr lang="zh-CN" altLang="en-US" sz="1600" b="1" dirty="0">
              <a:solidFill>
                <a:srgbClr val="004289"/>
              </a:solidFill>
              <a:ea typeface="黑体" panose="02010609060101010101" pitchFamily="49" charset="-122"/>
              <a:cs typeface="Arial" panose="020B0604020202020204" pitchFamily="34" charset="0"/>
            </a:endParaRPr>
          </a:p>
          <a:p>
            <a:pPr>
              <a:spcBef>
                <a:spcPct val="20000"/>
              </a:spcBef>
            </a:pPr>
            <a:endParaRPr lang="zh-CN" altLang="en-US" sz="1600" b="1" dirty="0">
              <a:solidFill>
                <a:srgbClr val="004289"/>
              </a:solidFill>
              <a:ea typeface="黑体" panose="02010609060101010101" pitchFamily="49" charset="-122"/>
              <a:cs typeface="Arial" panose="020B0604020202020204" pitchFamily="34" charset="0"/>
            </a:endParaRPr>
          </a:p>
          <a:p>
            <a:pPr lvl="0" algn="l">
              <a:spcBef>
                <a:spcPct val="20000"/>
              </a:spcBef>
            </a:pPr>
            <a:endParaRPr lang="zh-CN" altLang="en-US" sz="1600" b="1" dirty="0">
              <a:solidFill>
                <a:srgbClr val="004289"/>
              </a:solidFill>
              <a:ea typeface="黑体" panose="02010609060101010101" pitchFamily="49" charset="-122"/>
              <a:cs typeface="Arial" panose="020B0604020202020204" pitchFamily="34" charset="0"/>
            </a:endParaRPr>
          </a:p>
        </p:txBody>
      </p:sp>
      <p:sp>
        <p:nvSpPr>
          <p:cNvPr id="5" name="文本框 4"/>
          <p:cNvSpPr txBox="1"/>
          <p:nvPr/>
        </p:nvSpPr>
        <p:spPr>
          <a:xfrm>
            <a:off x="138007" y="707712"/>
            <a:ext cx="6446222" cy="390428"/>
          </a:xfrm>
          <a:prstGeom prst="rect">
            <a:avLst/>
          </a:prstGeom>
          <a:noFill/>
          <a:ln>
            <a:noFill/>
          </a:ln>
        </p:spPr>
        <p:txBody>
          <a:bodyPr vert="horz" wrap="squar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marL="213995" indent="-213995">
              <a:lnSpc>
                <a:spcPct val="130000"/>
              </a:lnSpc>
              <a:spcBef>
                <a:spcPts val="450"/>
              </a:spcBef>
              <a:buFontTx/>
              <a:buChar char="•"/>
              <a:defRPr/>
            </a:pPr>
            <a:r>
              <a:rPr lang="zh-CN" altLang="en-US" b="1" dirty="0">
                <a:gradFill>
                  <a:gsLst>
                    <a:gs pos="0">
                      <a:srgbClr val="E30000"/>
                    </a:gs>
                    <a:gs pos="100000">
                      <a:srgbClr val="760303"/>
                    </a:gs>
                  </a:gsLst>
                  <a:lin scaled="0"/>
                </a:gradFill>
                <a:latin typeface="Times New Roman" panose="02020603050405020304" pitchFamily="18" charset="0"/>
                <a:ea typeface="黑体" panose="02010609060101010101" pitchFamily="49" charset="-122"/>
                <a:cs typeface="Times New Roman" panose="02020603050405020304" pitchFamily="18" charset="0"/>
              </a:rPr>
              <a:t>群聚波动率</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a:stretch>
            <a:fillRect/>
          </a:stretch>
        </p:blipFill>
        <p:spPr>
          <a:xfrm>
            <a:off x="3663315" y="1266190"/>
            <a:ext cx="2797810" cy="2409825"/>
          </a:xfrm>
          <a:prstGeom prst="rect">
            <a:avLst/>
          </a:prstGeom>
        </p:spPr>
      </p:pic>
      <p:sp>
        <p:nvSpPr>
          <p:cNvPr id="10" name="文本框 9"/>
          <p:cNvSpPr txBox="1"/>
          <p:nvPr/>
        </p:nvSpPr>
        <p:spPr>
          <a:xfrm>
            <a:off x="434975" y="1168400"/>
            <a:ext cx="3056890" cy="3415030"/>
          </a:xfrm>
          <a:prstGeom prst="rect">
            <a:avLst/>
          </a:prstGeom>
          <a:noFill/>
        </p:spPr>
        <p:txBody>
          <a:bodyPr wrap="square" rtlCol="0">
            <a:spAutoFit/>
          </a:bodyPr>
          <a:lstStyle/>
          <a:p>
            <a:pPr eaLnBrk="1" hangingPunct="1">
              <a:lnSpc>
                <a:spcPct val="150000"/>
              </a:lnSpc>
            </a:pPr>
            <a:r>
              <a:rPr lang="zh-CN" altLang="en-US" b="1" dirty="0">
                <a:latin typeface="黑体" panose="02010609060101010101" pitchFamily="49" charset="-122"/>
                <a:ea typeface="黑体" panose="02010609060101010101" pitchFamily="49" charset="-122"/>
              </a:rPr>
              <a:t>BS模型中假设隐含波动率是常数，在实际中一般低估了标的物的波动率，导致计算出的理论价格与实际市场价格之间存在较大差异，被称为</a:t>
            </a:r>
            <a:r>
              <a:rPr lang="en-US" altLang="zh-CN" b="1" dirty="0">
                <a:latin typeface="黑体" panose="02010609060101010101" pitchFamily="49" charset="-122"/>
                <a:ea typeface="黑体" panose="02010609060101010101" pitchFamily="49" charset="-122"/>
              </a:rPr>
              <a:t>“</a:t>
            </a:r>
            <a:r>
              <a:rPr lang="zh-CN" altLang="en-US" b="1" dirty="0">
                <a:solidFill>
                  <a:srgbClr val="FF0000"/>
                </a:solidFill>
                <a:latin typeface="黑体" panose="02010609060101010101" pitchFamily="49" charset="-122"/>
                <a:ea typeface="黑体" panose="02010609060101010101" pitchFamily="49" charset="-122"/>
              </a:rPr>
              <a:t>波动率微笑</a:t>
            </a:r>
            <a:r>
              <a:rPr lang="en-US" altLang="zh-CN" b="1" dirty="0">
                <a:latin typeface="黑体" panose="02010609060101010101" pitchFamily="49" charset="-122"/>
                <a:ea typeface="黑体" panose="02010609060101010101" pitchFamily="49" charset="-122"/>
              </a:rPr>
              <a:t>”</a:t>
            </a:r>
            <a:r>
              <a:rPr lang="zh-CN" altLang="en-US" b="1" dirty="0">
                <a:latin typeface="黑体" panose="02010609060101010101" pitchFamily="49" charset="-122"/>
                <a:ea typeface="黑体" panose="02010609060101010101" pitchFamily="49" charset="-122"/>
              </a:rPr>
              <a:t>，指隐含波动率随期权的行权价变化的现象。</a:t>
            </a:r>
          </a:p>
        </p:txBody>
      </p:sp>
      <p:sp>
        <p:nvSpPr>
          <p:cNvPr id="28" name="TextBox 1048613"/>
          <p:cNvSpPr txBox="1"/>
          <p:nvPr/>
        </p:nvSpPr>
        <p:spPr>
          <a:xfrm>
            <a:off x="257648" y="281691"/>
            <a:ext cx="1927067" cy="610745"/>
          </a:xfrm>
          <a:prstGeom prst="rect">
            <a:avLst/>
          </a:prstGeom>
          <a:noFill/>
          <a:ln>
            <a:noFill/>
          </a:ln>
        </p:spPr>
        <p:txBody>
          <a:bodyPr vert="horz" wrap="non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a:spcBef>
                <a:spcPct val="20000"/>
              </a:spcBef>
            </a:pPr>
            <a:r>
              <a:rPr lang="en-US" altLang="zh-CN" sz="1600" b="1" dirty="0">
                <a:solidFill>
                  <a:srgbClr val="004289"/>
                </a:solidFill>
                <a:ea typeface="黑体" panose="02010609060101010101" pitchFamily="49" charset="-122"/>
                <a:cs typeface="Arial" panose="020B0604020202020204" pitchFamily="34" charset="0"/>
              </a:rPr>
              <a:t>5.5</a:t>
            </a:r>
            <a:r>
              <a:rPr lang="zh-CN" altLang="en-US" sz="1600" b="1" dirty="0">
                <a:solidFill>
                  <a:srgbClr val="004289"/>
                </a:solidFill>
                <a:ea typeface="黑体" panose="02010609060101010101" pitchFamily="49" charset="-122"/>
                <a:cs typeface="Arial" panose="020B0604020202020204" pitchFamily="34" charset="0"/>
              </a:rPr>
              <a:t>时变波动率模型</a:t>
            </a:r>
          </a:p>
          <a:p>
            <a:pPr lvl="0" algn="l">
              <a:spcBef>
                <a:spcPct val="20000"/>
              </a:spcBef>
            </a:pPr>
            <a:endParaRPr lang="zh-CN" altLang="en-US" sz="1600" b="1" dirty="0">
              <a:solidFill>
                <a:srgbClr val="004289"/>
              </a:solidFill>
              <a:ea typeface="黑体" panose="02010609060101010101" pitchFamily="49" charset="-122"/>
              <a:cs typeface="Arial" panose="020B0604020202020204" pitchFamily="34" charset="0"/>
            </a:endParaRPr>
          </a:p>
        </p:txBody>
      </p:sp>
      <p:sp>
        <p:nvSpPr>
          <p:cNvPr id="5" name="文本框 4"/>
          <p:cNvSpPr txBox="1"/>
          <p:nvPr/>
        </p:nvSpPr>
        <p:spPr>
          <a:xfrm>
            <a:off x="138007" y="707712"/>
            <a:ext cx="6446222" cy="390428"/>
          </a:xfrm>
          <a:prstGeom prst="rect">
            <a:avLst/>
          </a:prstGeom>
          <a:noFill/>
          <a:ln>
            <a:noFill/>
          </a:ln>
        </p:spPr>
        <p:txBody>
          <a:bodyPr vert="horz" wrap="squar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marL="213995" indent="-213995">
              <a:lnSpc>
                <a:spcPct val="130000"/>
              </a:lnSpc>
              <a:spcBef>
                <a:spcPts val="450"/>
              </a:spcBef>
              <a:buFontTx/>
              <a:buChar char="•"/>
              <a:defRPr/>
            </a:pPr>
            <a:r>
              <a:rPr lang="zh-CN" altLang="en-US" b="1" dirty="0">
                <a:gradFill>
                  <a:gsLst>
                    <a:gs pos="0">
                      <a:srgbClr val="E30000"/>
                    </a:gs>
                    <a:gs pos="100000">
                      <a:srgbClr val="760303"/>
                    </a:gs>
                  </a:gsLst>
                  <a:lin scaled="0"/>
                </a:gradFill>
                <a:latin typeface="Times New Roman" panose="02020603050405020304" pitchFamily="18" charset="0"/>
                <a:ea typeface="黑体" panose="02010609060101010101" pitchFamily="49" charset="-122"/>
                <a:cs typeface="Times New Roman" panose="02020603050405020304" pitchFamily="18" charset="0"/>
              </a:rPr>
              <a:t>波动率微笑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1048613"/>
          <p:cNvSpPr txBox="1"/>
          <p:nvPr/>
        </p:nvSpPr>
        <p:spPr>
          <a:xfrm>
            <a:off x="257648" y="281691"/>
            <a:ext cx="1984775" cy="906210"/>
          </a:xfrm>
          <a:prstGeom prst="rect">
            <a:avLst/>
          </a:prstGeom>
          <a:noFill/>
          <a:ln>
            <a:noFill/>
          </a:ln>
        </p:spPr>
        <p:txBody>
          <a:bodyPr vert="horz" wrap="non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a:spcBef>
                <a:spcPct val="20000"/>
              </a:spcBef>
            </a:pPr>
            <a:r>
              <a:rPr lang="en-US" altLang="zh-CN" sz="1600" b="1" dirty="0">
                <a:solidFill>
                  <a:srgbClr val="004289"/>
                </a:solidFill>
                <a:ea typeface="黑体" panose="02010609060101010101" pitchFamily="49" charset="-122"/>
                <a:cs typeface="Arial" panose="020B0604020202020204" pitchFamily="34" charset="0"/>
              </a:rPr>
              <a:t>5.5</a:t>
            </a:r>
            <a:r>
              <a:rPr lang="zh-CN" altLang="en-US" sz="1600" b="1" dirty="0">
                <a:solidFill>
                  <a:srgbClr val="004289"/>
                </a:solidFill>
                <a:ea typeface="黑体" panose="02010609060101010101" pitchFamily="49" charset="-122"/>
                <a:cs typeface="Arial" panose="020B0604020202020204" pitchFamily="34" charset="0"/>
              </a:rPr>
              <a:t>时变波动率模型</a:t>
            </a:r>
            <a:r>
              <a:rPr lang="en-US" altLang="zh-CN" sz="1600" b="1" dirty="0">
                <a:solidFill>
                  <a:srgbClr val="004289"/>
                </a:solidFill>
                <a:ea typeface="黑体" panose="02010609060101010101" pitchFamily="49" charset="-122"/>
                <a:cs typeface="Arial" panose="020B0604020202020204" pitchFamily="34" charset="0"/>
              </a:rPr>
              <a:t> </a:t>
            </a:r>
            <a:endParaRPr lang="zh-CN" altLang="en-US" sz="1600" b="1" dirty="0">
              <a:solidFill>
                <a:srgbClr val="004289"/>
              </a:solidFill>
              <a:ea typeface="黑体" panose="02010609060101010101" pitchFamily="49" charset="-122"/>
              <a:cs typeface="Arial" panose="020B0604020202020204" pitchFamily="34" charset="0"/>
            </a:endParaRPr>
          </a:p>
          <a:p>
            <a:pPr>
              <a:spcBef>
                <a:spcPct val="20000"/>
              </a:spcBef>
            </a:pPr>
            <a:endParaRPr lang="zh-CN" altLang="en-US" sz="1600" b="1" dirty="0">
              <a:solidFill>
                <a:srgbClr val="004289"/>
              </a:solidFill>
              <a:ea typeface="黑体" panose="02010609060101010101" pitchFamily="49" charset="-122"/>
              <a:cs typeface="Arial" panose="020B0604020202020204" pitchFamily="34" charset="0"/>
            </a:endParaRPr>
          </a:p>
          <a:p>
            <a:pPr lvl="0" algn="l">
              <a:spcBef>
                <a:spcPct val="20000"/>
              </a:spcBef>
            </a:pPr>
            <a:endParaRPr lang="zh-CN" altLang="en-US" sz="1600" b="1" dirty="0">
              <a:solidFill>
                <a:srgbClr val="004289"/>
              </a:solidFill>
              <a:ea typeface="黑体" panose="02010609060101010101" pitchFamily="49" charset="-122"/>
              <a:cs typeface="Arial" panose="020B0604020202020204" pitchFamily="34" charset="0"/>
            </a:endParaRPr>
          </a:p>
        </p:txBody>
      </p:sp>
      <mc:AlternateContent xmlns:mc="http://schemas.openxmlformats.org/markup-compatibility/2006" xmlns:a14="http://schemas.microsoft.com/office/drawing/2010/main">
        <mc:Choice Requires="a14">
          <p:sp>
            <p:nvSpPr>
              <p:cNvPr id="2" name="文本框 1"/>
              <p:cNvSpPr txBox="1"/>
              <p:nvPr/>
            </p:nvSpPr>
            <p:spPr>
              <a:xfrm>
                <a:off x="233045" y="1083965"/>
                <a:ext cx="6372860" cy="1939057"/>
              </a:xfrm>
              <a:prstGeom prst="rect">
                <a:avLst/>
              </a:prstGeom>
              <a:noFill/>
            </p:spPr>
            <p:txBody>
              <a:bodyPr wrap="square" rtlCol="0">
                <a:spAutoFit/>
              </a:bodyPr>
              <a:lstStyle/>
              <a:p>
                <a:pPr>
                  <a:lnSpc>
                    <a:spcPct val="150000"/>
                  </a:lnSpc>
                  <a:buFont typeface="Wingdings" panose="05000000000000000000" charset="0"/>
                </a:pPr>
                <a:r>
                  <a:rPr lang="zh-CN" altLang="en-US" sz="1600" b="1" dirty="0">
                    <a:latin typeface="黑体" panose="02010609060101010101" pitchFamily="49" charset="-122"/>
                    <a:ea typeface="黑体" panose="02010609060101010101" pitchFamily="49" charset="-122"/>
                  </a:rPr>
                  <a:t>使用观测值的滚动窗口来估计变量的方差或标准差。具体来说，就是</a:t>
                </a:r>
                <a:r>
                  <a:rPr lang="zh-CN" altLang="en-US" sz="1600" b="1" dirty="0">
                    <a:solidFill>
                      <a:srgbClr val="FF0000"/>
                    </a:solidFill>
                    <a:latin typeface="黑体" panose="02010609060101010101" pitchFamily="49" charset="-122"/>
                    <a:ea typeface="黑体" panose="02010609060101010101" pitchFamily="49" charset="-122"/>
                  </a:rPr>
                  <a:t>在样本选择初始期确定一个</a:t>
                </a:r>
                <a:r>
                  <a:rPr lang="en-US" altLang="zh-CN" sz="1600" b="1" dirty="0">
                    <a:solidFill>
                      <a:srgbClr val="FF0000"/>
                    </a:solidFill>
                    <a:latin typeface="黑体" panose="02010609060101010101" pitchFamily="49" charset="-122"/>
                    <a:ea typeface="黑体" panose="02010609060101010101" pitchFamily="49" charset="-122"/>
                  </a:rPr>
                  <a:t>k</a:t>
                </a:r>
                <a:r>
                  <a:rPr lang="zh-CN" altLang="en-US" sz="1600" b="1" dirty="0">
                    <a:solidFill>
                      <a:srgbClr val="FF0000"/>
                    </a:solidFill>
                    <a:latin typeface="黑体" panose="02010609060101010101" pitchFamily="49" charset="-122"/>
                    <a:ea typeface="黑体" panose="02010609060101010101" pitchFamily="49" charset="-122"/>
                  </a:rPr>
                  <a:t>值</a:t>
                </a:r>
                <a:r>
                  <a:rPr lang="zh-CN" altLang="en-US" sz="1600" b="1" dirty="0">
                    <a:latin typeface="黑体" panose="02010609060101010101" pitchFamily="49" charset="-122"/>
                    <a:ea typeface="黑体" panose="02010609060101010101" pitchFamily="49" charset="-122"/>
                  </a:rPr>
                  <a:t>（例如，对于周数据，</a:t>
                </a:r>
                <a:r>
                  <a:rPr lang="en-US" altLang="zh-CN" sz="1600" b="1" dirty="0">
                    <a:latin typeface="黑体" panose="02010609060101010101" pitchFamily="49" charset="-122"/>
                    <a:ea typeface="黑体" panose="02010609060101010101" pitchFamily="49" charset="-122"/>
                  </a:rPr>
                  <a:t>k=52</a:t>
                </a:r>
                <a:r>
                  <a:rPr lang="zh-CN" altLang="en-US" sz="1600" b="1" dirty="0">
                    <a:latin typeface="黑体" panose="02010609060101010101" pitchFamily="49" charset="-122"/>
                    <a:ea typeface="黑体" panose="02010609060101010101" pitchFamily="49" charset="-122"/>
                  </a:rPr>
                  <a:t>），样本方差为</a:t>
                </a:r>
                <a14:m>
                  <m:oMath xmlns:m="http://schemas.openxmlformats.org/officeDocument/2006/math">
                    <m:sSubSup>
                      <m:sSubSupPr>
                        <m:ctrlPr>
                          <a:rPr lang="en-US" altLang="zh-CN" sz="1600" b="1" i="1" smtClean="0">
                            <a:latin typeface="Cambria Math" panose="02040503050406030204" pitchFamily="18" charset="0"/>
                          </a:rPr>
                        </m:ctrlPr>
                      </m:sSubSupPr>
                      <m:e>
                        <m:r>
                          <a:rPr lang="zh-CN" altLang="en-US" sz="1600" b="1" i="1" smtClean="0">
                            <a:latin typeface="Cambria Math" panose="02040503050406030204" pitchFamily="18" charset="0"/>
                          </a:rPr>
                          <m:t>𝝈</m:t>
                        </m:r>
                      </m:e>
                      <m:sub>
                        <m:r>
                          <a:rPr lang="en-US" altLang="zh-CN" sz="1600" b="1" i="1">
                            <a:latin typeface="Cambria Math" panose="02040503050406030204" pitchFamily="18" charset="0"/>
                          </a:rPr>
                          <m:t>𝟎</m:t>
                        </m:r>
                      </m:sub>
                      <m:sup>
                        <m:r>
                          <a:rPr lang="en-US" altLang="zh-CN" sz="1600" b="1" i="1">
                            <a:latin typeface="Cambria Math" panose="02040503050406030204" pitchFamily="18" charset="0"/>
                          </a:rPr>
                          <m:t>𝟐</m:t>
                        </m:r>
                      </m:sup>
                    </m:sSubSup>
                  </m:oMath>
                </a14:m>
                <a:r>
                  <a:rPr lang="zh-CN" altLang="en-US" sz="1600" b="1" dirty="0">
                    <a:latin typeface="黑体" panose="02010609060101010101" pitchFamily="49" charset="-122"/>
                    <a:ea typeface="黑体" panose="02010609060101010101" pitchFamily="49" charset="-122"/>
                  </a:rPr>
                  <a:t>，此时样本</a:t>
                </a:r>
                <a:r>
                  <a:rPr lang="zh-CN" altLang="en-US" sz="1600" b="1" dirty="0">
                    <a:solidFill>
                      <a:srgbClr val="FF0000"/>
                    </a:solidFill>
                    <a:latin typeface="黑体" panose="02010609060101010101" pitchFamily="49" charset="-122"/>
                    <a:ea typeface="黑体" panose="02010609060101010101" pitchFamily="49" charset="-122"/>
                  </a:rPr>
                  <a:t>向前增加一个单位</a:t>
                </a:r>
                <a:r>
                  <a:rPr lang="zh-CN" altLang="en-US" sz="1600" b="1" dirty="0">
                    <a:latin typeface="黑体" panose="02010609060101010101" pitchFamily="49" charset="-122"/>
                    <a:ea typeface="黑体" panose="02010609060101010101" pitchFamily="49" charset="-122"/>
                  </a:rPr>
                  <a:t>（在样本序列最后增加一个观测值并在序列最前端去掉一个观测值），从而</a:t>
                </a:r>
                <a:r>
                  <a:rPr lang="zh-CN" altLang="en-US" sz="1600" b="1" dirty="0">
                    <a:solidFill>
                      <a:srgbClr val="FF0000"/>
                    </a:solidFill>
                    <a:latin typeface="黑体" panose="02010609060101010101" pitchFamily="49" charset="-122"/>
                    <a:ea typeface="黑体" panose="02010609060101010101" pitchFamily="49" charset="-122"/>
                  </a:rPr>
                  <a:t>保持样本总量为</a:t>
                </a:r>
                <a:r>
                  <a:rPr lang="en-US" altLang="zh-CN" sz="1600" b="1" dirty="0">
                    <a:solidFill>
                      <a:srgbClr val="FF0000"/>
                    </a:solidFill>
                    <a:latin typeface="黑体" panose="02010609060101010101" pitchFamily="49" charset="-122"/>
                    <a:ea typeface="黑体" panose="02010609060101010101" pitchFamily="49" charset="-122"/>
                  </a:rPr>
                  <a:t>k</a:t>
                </a:r>
                <a:r>
                  <a:rPr lang="zh-CN" altLang="en-US" sz="1600" b="1" dirty="0">
                    <a:solidFill>
                      <a:srgbClr val="FF0000"/>
                    </a:solidFill>
                    <a:latin typeface="黑体" panose="02010609060101010101" pitchFamily="49" charset="-122"/>
                    <a:ea typeface="黑体" panose="02010609060101010101" pitchFamily="49" charset="-122"/>
                  </a:rPr>
                  <a:t>不变</a:t>
                </a:r>
                <a:r>
                  <a:rPr lang="zh-CN" altLang="en-US" sz="1600" b="1" dirty="0">
                    <a:latin typeface="黑体" panose="02010609060101010101" pitchFamily="49" charset="-122"/>
                    <a:ea typeface="黑体" panose="02010609060101010101" pitchFamily="49" charset="-122"/>
                  </a:rPr>
                  <a:t>，此时计算出新的</a:t>
                </a:r>
                <a:r>
                  <a:rPr lang="en-US" altLang="zh-CN" sz="1600" b="1" dirty="0">
                    <a:latin typeface="黑体" panose="02010609060101010101" pitchFamily="49" charset="-122"/>
                    <a:ea typeface="黑体" panose="02010609060101010101" pitchFamily="49" charset="-122"/>
                  </a:rPr>
                  <a:t>k</a:t>
                </a:r>
                <a:r>
                  <a:rPr lang="zh-CN" altLang="en-US" sz="1600" b="1" dirty="0">
                    <a:latin typeface="黑体" panose="02010609060101010101" pitchFamily="49" charset="-122"/>
                    <a:ea typeface="黑体" panose="02010609060101010101" pitchFamily="49" charset="-122"/>
                  </a:rPr>
                  <a:t>个样本的方差为</a:t>
                </a:r>
                <a14:m>
                  <m:oMath xmlns:m="http://schemas.openxmlformats.org/officeDocument/2006/math">
                    <m:sSubSup>
                      <m:sSubSupPr>
                        <m:ctrlPr>
                          <a:rPr lang="en-US" altLang="zh-CN" sz="1600" b="1" i="1">
                            <a:latin typeface="Cambria Math" panose="02040503050406030204" pitchFamily="18" charset="0"/>
                          </a:rPr>
                        </m:ctrlPr>
                      </m:sSubSupPr>
                      <m:e>
                        <m:r>
                          <a:rPr lang="zh-CN" altLang="en-US" sz="1600" b="1" i="1">
                            <a:latin typeface="Cambria Math" panose="02040503050406030204" pitchFamily="18" charset="0"/>
                          </a:rPr>
                          <m:t>𝝈</m:t>
                        </m:r>
                      </m:e>
                      <m:sub>
                        <m:r>
                          <a:rPr lang="en-US" altLang="zh-CN" sz="1600" b="1" i="1" smtClean="0">
                            <a:latin typeface="Cambria Math" panose="02040503050406030204" pitchFamily="18" charset="0"/>
                          </a:rPr>
                          <m:t>𝟏</m:t>
                        </m:r>
                      </m:sub>
                      <m:sup>
                        <m:r>
                          <a:rPr lang="en-US" altLang="zh-CN" sz="1600" b="1" i="1">
                            <a:latin typeface="Cambria Math" panose="02040503050406030204" pitchFamily="18" charset="0"/>
                          </a:rPr>
                          <m:t>𝟐</m:t>
                        </m:r>
                      </m:sup>
                    </m:sSubSup>
                    <m:r>
                      <a:rPr lang="zh-CN" altLang="en-US" sz="1600" b="1" i="1">
                        <a:latin typeface="Cambria Math" panose="02040503050406030204" pitchFamily="18" charset="0"/>
                      </a:rPr>
                      <m:t>。</m:t>
                    </m:r>
                  </m:oMath>
                </a14:m>
                <a:endParaRPr lang="en-US" altLang="zh-CN" sz="1600" b="1" dirty="0">
                  <a:latin typeface="黑体" panose="02010609060101010101" pitchFamily="49" charset="-122"/>
                  <a:ea typeface="黑体" panose="02010609060101010101" pitchFamily="49" charset="-122"/>
                </a:endParaRPr>
              </a:p>
            </p:txBody>
          </p:sp>
        </mc:Choice>
        <mc:Fallback xmlns="">
          <p:sp>
            <p:nvSpPr>
              <p:cNvPr id="2" name="文本框 1"/>
              <p:cNvSpPr txBox="1">
                <a:spLocks noRot="1" noChangeAspect="1" noMove="1" noResize="1" noEditPoints="1" noAdjustHandles="1" noChangeArrowheads="1" noChangeShapeType="1" noTextEdit="1"/>
              </p:cNvSpPr>
              <p:nvPr/>
            </p:nvSpPr>
            <p:spPr>
              <a:xfrm>
                <a:off x="233045" y="1083965"/>
                <a:ext cx="6372860" cy="1939057"/>
              </a:xfrm>
              <a:prstGeom prst="rect">
                <a:avLst/>
              </a:prstGeom>
              <a:blipFill rotWithShape="1">
                <a:blip r:embed="rId3"/>
                <a:stretch>
                  <a:fillRect l="-478" r="-1434" b="-2516"/>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3" name="文本框 2"/>
              <p:cNvSpPr txBox="1"/>
              <p:nvPr/>
            </p:nvSpPr>
            <p:spPr>
              <a:xfrm>
                <a:off x="233045" y="2996654"/>
                <a:ext cx="6372860" cy="1174873"/>
              </a:xfrm>
              <a:prstGeom prst="rect">
                <a:avLst/>
              </a:prstGeom>
              <a:noFill/>
            </p:spPr>
            <p:txBody>
              <a:bodyPr wrap="square" rtlCol="0">
                <a:spAutoFit/>
              </a:bodyPr>
              <a:lstStyle/>
              <a:p>
                <a:pPr>
                  <a:lnSpc>
                    <a:spcPct val="150000"/>
                  </a:lnSpc>
                  <a:buFont typeface="Wingdings" panose="05000000000000000000" charset="0"/>
                </a:pPr>
                <a:r>
                  <a:rPr lang="zh-CN" altLang="en-US" sz="1600" b="1" dirty="0">
                    <a:latin typeface="黑体" panose="02010609060101010101" pitchFamily="49" charset="-122"/>
                    <a:ea typeface="黑体" panose="02010609060101010101" pitchFamily="49" charset="-122"/>
                  </a:rPr>
                  <a:t>通过不断重复上述过程计算出新的样本方差</a:t>
                </a:r>
                <a14:m>
                  <m:oMath xmlns:m="http://schemas.openxmlformats.org/officeDocument/2006/math">
                    <m:sSubSup>
                      <m:sSubSupPr>
                        <m:ctrlPr>
                          <a:rPr lang="en-US" altLang="zh-CN" sz="1600" b="1" i="1">
                            <a:latin typeface="Cambria Math" panose="02040503050406030204" pitchFamily="18" charset="0"/>
                          </a:rPr>
                        </m:ctrlPr>
                      </m:sSubSupPr>
                      <m:e>
                        <m:r>
                          <a:rPr lang="zh-CN" altLang="en-US" sz="1600" b="1" i="1">
                            <a:latin typeface="Cambria Math" panose="02040503050406030204" pitchFamily="18" charset="0"/>
                          </a:rPr>
                          <m:t>𝝈</m:t>
                        </m:r>
                      </m:e>
                      <m:sub>
                        <m:r>
                          <a:rPr lang="en-US" altLang="zh-CN" sz="1600" b="1" i="1">
                            <a:latin typeface="Cambria Math" panose="02040503050406030204" pitchFamily="18" charset="0"/>
                          </a:rPr>
                          <m:t>𝒏</m:t>
                        </m:r>
                      </m:sub>
                      <m:sup>
                        <m:r>
                          <a:rPr lang="en-US" altLang="zh-CN" sz="1600" b="1" i="1">
                            <a:latin typeface="Cambria Math" panose="02040503050406030204" pitchFamily="18" charset="0"/>
                          </a:rPr>
                          <m:t>𝟐</m:t>
                        </m:r>
                      </m:sup>
                    </m:sSubSup>
                    <m:r>
                      <a:rPr lang="zh-CN" altLang="en-US" sz="1600" b="1" i="1">
                        <a:latin typeface="Cambria Math" panose="02040503050406030204" pitchFamily="18" charset="0"/>
                      </a:rPr>
                      <m:t>，</m:t>
                    </m:r>
                  </m:oMath>
                </a14:m>
                <a:r>
                  <a:rPr lang="zh-CN" altLang="en-US" sz="1600" b="1" dirty="0">
                    <a:latin typeface="黑体" panose="02010609060101010101" pitchFamily="49" charset="-122"/>
                    <a:ea typeface="黑体" panose="02010609060101010101" pitchFamily="49" charset="-122"/>
                  </a:rPr>
                  <a:t>这样得到一个移动平均样本方差序列</a:t>
                </a:r>
                <a14:m>
                  <m:oMath xmlns:m="http://schemas.openxmlformats.org/officeDocument/2006/math">
                    <m:sSubSup>
                      <m:sSubSupPr>
                        <m:ctrlPr>
                          <a:rPr lang="en-US" altLang="zh-CN" sz="1600" b="1" i="1">
                            <a:latin typeface="Cambria Math" panose="02040503050406030204" pitchFamily="18" charset="0"/>
                          </a:rPr>
                        </m:ctrlPr>
                      </m:sSubSupPr>
                      <m:e>
                        <m:r>
                          <a:rPr lang="zh-CN" altLang="en-US" sz="1600" b="1" i="1">
                            <a:latin typeface="Cambria Math" panose="02040503050406030204" pitchFamily="18" charset="0"/>
                          </a:rPr>
                          <m:t>𝝈</m:t>
                        </m:r>
                      </m:e>
                      <m:sub>
                        <m:r>
                          <a:rPr lang="en-US" altLang="zh-CN" sz="1600" b="1" i="1">
                            <a:latin typeface="Cambria Math" panose="02040503050406030204" pitchFamily="18" charset="0"/>
                          </a:rPr>
                          <m:t>𝟏</m:t>
                        </m:r>
                      </m:sub>
                      <m:sup>
                        <m:r>
                          <a:rPr lang="en-US" altLang="zh-CN" sz="1600" b="1" i="1">
                            <a:latin typeface="Cambria Math" panose="02040503050406030204" pitchFamily="18" charset="0"/>
                          </a:rPr>
                          <m:t>𝟐</m:t>
                        </m:r>
                      </m:sup>
                    </m:sSubSup>
                    <m:r>
                      <a:rPr lang="en-US" altLang="zh-CN" sz="1600" b="1">
                        <a:latin typeface="Cambria Math" panose="02040503050406030204" pitchFamily="18" charset="0"/>
                      </a:rPr>
                      <m:t>,</m:t>
                    </m:r>
                  </m:oMath>
                </a14:m>
                <a:r>
                  <a:rPr lang="en-US" altLang="zh-CN" sz="1600" b="1" dirty="0">
                    <a:latin typeface="黑体" panose="02010609060101010101" pitchFamily="49" charset="-122"/>
                    <a:ea typeface="黑体" panose="02010609060101010101" pitchFamily="49" charset="-122"/>
                  </a:rPr>
                  <a:t> </a:t>
                </a:r>
                <a14:m>
                  <m:oMath xmlns:m="http://schemas.openxmlformats.org/officeDocument/2006/math">
                    <m:sSubSup>
                      <m:sSubSupPr>
                        <m:ctrlPr>
                          <a:rPr lang="en-US" altLang="zh-CN" sz="1600" b="1" i="1">
                            <a:latin typeface="Cambria Math" panose="02040503050406030204" pitchFamily="18" charset="0"/>
                          </a:rPr>
                        </m:ctrlPr>
                      </m:sSubSupPr>
                      <m:e>
                        <m:r>
                          <a:rPr lang="zh-CN" altLang="en-US" sz="1600" b="1" i="1">
                            <a:latin typeface="Cambria Math" panose="02040503050406030204" pitchFamily="18" charset="0"/>
                          </a:rPr>
                          <m:t>𝝈</m:t>
                        </m:r>
                      </m:e>
                      <m:sub>
                        <m:r>
                          <a:rPr lang="en-US" altLang="zh-CN" sz="1600" b="1" i="1">
                            <a:latin typeface="Cambria Math" panose="02040503050406030204" pitchFamily="18" charset="0"/>
                          </a:rPr>
                          <m:t>𝟐</m:t>
                        </m:r>
                      </m:sub>
                      <m:sup>
                        <m:r>
                          <a:rPr lang="en-US" altLang="zh-CN" sz="1600" b="1" i="1">
                            <a:latin typeface="Cambria Math" panose="02040503050406030204" pitchFamily="18" charset="0"/>
                          </a:rPr>
                          <m:t>𝟐</m:t>
                        </m:r>
                      </m:sup>
                    </m:sSubSup>
                  </m:oMath>
                </a14:m>
                <a:r>
                  <a:rPr lang="en-US" altLang="zh-CN" sz="1600" b="1" dirty="0">
                    <a:latin typeface="黑体" panose="02010609060101010101" pitchFamily="49" charset="-122"/>
                    <a:ea typeface="黑体" panose="02010609060101010101" pitchFamily="49" charset="-122"/>
                  </a:rPr>
                  <a:t>,…, </a:t>
                </a:r>
                <a14:m>
                  <m:oMath xmlns:m="http://schemas.openxmlformats.org/officeDocument/2006/math">
                    <m:sSubSup>
                      <m:sSubSupPr>
                        <m:ctrlPr>
                          <a:rPr lang="en-US" altLang="zh-CN" sz="1600" b="1" i="1">
                            <a:latin typeface="Cambria Math" panose="02040503050406030204" pitchFamily="18" charset="0"/>
                          </a:rPr>
                        </m:ctrlPr>
                      </m:sSubSupPr>
                      <m:e>
                        <m:r>
                          <a:rPr lang="zh-CN" altLang="en-US" sz="1600" b="1" i="1">
                            <a:latin typeface="Cambria Math" panose="02040503050406030204" pitchFamily="18" charset="0"/>
                          </a:rPr>
                          <m:t>𝝈</m:t>
                        </m:r>
                      </m:e>
                      <m:sub>
                        <m:r>
                          <a:rPr lang="en-US" altLang="zh-CN" sz="1600" b="1" i="1">
                            <a:latin typeface="Cambria Math" panose="02040503050406030204" pitchFamily="18" charset="0"/>
                          </a:rPr>
                          <m:t>𝒏</m:t>
                        </m:r>
                      </m:sub>
                      <m:sup>
                        <m:r>
                          <a:rPr lang="en-US" altLang="zh-CN" sz="1600" b="1" i="1">
                            <a:latin typeface="Cambria Math" panose="02040503050406030204" pitchFamily="18" charset="0"/>
                          </a:rPr>
                          <m:t>𝟐</m:t>
                        </m:r>
                      </m:sup>
                    </m:sSubSup>
                  </m:oMath>
                </a14:m>
                <a:r>
                  <a:rPr lang="en-US" altLang="zh-CN" sz="1600" b="1" dirty="0">
                    <a:latin typeface="黑体" panose="02010609060101010101" pitchFamily="49" charset="-122"/>
                    <a:ea typeface="黑体" panose="02010609060101010101" pitchFamily="49" charset="-122"/>
                  </a:rPr>
                  <a:t>,</a:t>
                </a:r>
                <a:r>
                  <a:rPr lang="zh-CN" altLang="en-US" sz="1600" b="1" dirty="0">
                    <a:latin typeface="黑体" panose="02010609060101010101" pitchFamily="49" charset="-122"/>
                    <a:ea typeface="黑体" panose="02010609060101010101" pitchFamily="49" charset="-122"/>
                  </a:rPr>
                  <a:t>这个移动平均样本方差随着样本观测值的变化而不断变化，</a:t>
                </a:r>
                <a:r>
                  <a:rPr lang="zh-CN" altLang="en-US" sz="1600" b="1" dirty="0">
                    <a:solidFill>
                      <a:srgbClr val="FF0000"/>
                    </a:solidFill>
                    <a:latin typeface="黑体" panose="02010609060101010101" pitchFamily="49" charset="-122"/>
                    <a:ea typeface="黑体" panose="02010609060101010101" pitchFamily="49" charset="-122"/>
                  </a:rPr>
                  <a:t>反映了潜在变量随着时间变化的波动情况</a:t>
                </a:r>
                <a:r>
                  <a:rPr lang="zh-CN" altLang="en-US" sz="1600" b="1" dirty="0">
                    <a:latin typeface="黑体" panose="02010609060101010101" pitchFamily="49" charset="-122"/>
                    <a:ea typeface="黑体" panose="02010609060101010101" pitchFamily="49" charset="-122"/>
                  </a:rPr>
                  <a:t>。</a:t>
                </a:r>
              </a:p>
            </p:txBody>
          </p:sp>
        </mc:Choice>
        <mc:Fallback xmlns="">
          <p:sp>
            <p:nvSpPr>
              <p:cNvPr id="3" name="文本框 2"/>
              <p:cNvSpPr txBox="1">
                <a:spLocks noRot="1" noChangeAspect="1" noMove="1" noResize="1" noEditPoints="1" noAdjustHandles="1" noChangeArrowheads="1" noChangeShapeType="1" noTextEdit="1"/>
              </p:cNvSpPr>
              <p:nvPr/>
            </p:nvSpPr>
            <p:spPr>
              <a:xfrm>
                <a:off x="233045" y="2996654"/>
                <a:ext cx="6372860" cy="1174873"/>
              </a:xfrm>
              <a:prstGeom prst="rect">
                <a:avLst/>
              </a:prstGeom>
              <a:blipFill rotWithShape="1">
                <a:blip r:embed="rId4"/>
                <a:stretch>
                  <a:fillRect l="-478" r="-191" b="-6250"/>
                </a:stretch>
              </a:blipFill>
            </p:spPr>
            <p:txBody>
              <a:bodyPr/>
              <a:lstStyle/>
              <a:p>
                <a:r>
                  <a:rPr lang="zh-CN" altLang="en-US">
                    <a:noFill/>
                  </a:rPr>
                  <a:t> </a:t>
                </a:r>
                <a:endParaRPr lang="zh-CN" altLang="en-US">
                  <a:noFill/>
                </a:endParaRPr>
              </a:p>
            </p:txBody>
          </p:sp>
        </mc:Fallback>
      </mc:AlternateContent>
      <p:sp>
        <p:nvSpPr>
          <p:cNvPr id="5" name="文本框 4"/>
          <p:cNvSpPr txBox="1"/>
          <p:nvPr/>
        </p:nvSpPr>
        <p:spPr>
          <a:xfrm>
            <a:off x="138007" y="707712"/>
            <a:ext cx="6446222" cy="390428"/>
          </a:xfrm>
          <a:prstGeom prst="rect">
            <a:avLst/>
          </a:prstGeom>
          <a:noFill/>
          <a:ln>
            <a:noFill/>
          </a:ln>
        </p:spPr>
        <p:txBody>
          <a:bodyPr vert="horz" wrap="squar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marL="213995" indent="-213995">
              <a:lnSpc>
                <a:spcPct val="130000"/>
              </a:lnSpc>
              <a:spcBef>
                <a:spcPts val="450"/>
              </a:spcBef>
              <a:buFontTx/>
              <a:buChar char="•"/>
              <a:defRPr/>
            </a:pPr>
            <a:r>
              <a:rPr lang="zh-CN" altLang="en-US" b="1" dirty="0">
                <a:gradFill>
                  <a:gsLst>
                    <a:gs pos="0">
                      <a:srgbClr val="E30000"/>
                    </a:gs>
                    <a:gs pos="100000">
                      <a:srgbClr val="760303"/>
                    </a:gs>
                  </a:gsLst>
                  <a:lin scaled="0"/>
                </a:gradFill>
                <a:latin typeface="Times New Roman" panose="02020603050405020304" pitchFamily="18" charset="0"/>
                <a:ea typeface="黑体" panose="02010609060101010101" pitchFamily="49" charset="-122"/>
                <a:cs typeface="Times New Roman" panose="02020603050405020304" pitchFamily="18" charset="0"/>
              </a:rPr>
              <a:t>移动平均方差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3" grpId="0"/>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1048613"/>
          <p:cNvSpPr txBox="1"/>
          <p:nvPr/>
        </p:nvSpPr>
        <p:spPr>
          <a:xfrm>
            <a:off x="257648" y="281691"/>
            <a:ext cx="1927067" cy="610745"/>
          </a:xfrm>
          <a:prstGeom prst="rect">
            <a:avLst/>
          </a:prstGeom>
          <a:noFill/>
          <a:ln>
            <a:noFill/>
          </a:ln>
        </p:spPr>
        <p:txBody>
          <a:bodyPr vert="horz" wrap="non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a:spcBef>
                <a:spcPct val="20000"/>
              </a:spcBef>
            </a:pPr>
            <a:r>
              <a:rPr lang="en-US" altLang="zh-CN" sz="1600" b="1" dirty="0">
                <a:solidFill>
                  <a:srgbClr val="004289"/>
                </a:solidFill>
                <a:ea typeface="黑体" panose="02010609060101010101" pitchFamily="49" charset="-122"/>
                <a:cs typeface="Arial" panose="020B0604020202020204" pitchFamily="34" charset="0"/>
              </a:rPr>
              <a:t>5.5</a:t>
            </a:r>
            <a:r>
              <a:rPr lang="zh-CN" altLang="en-US" sz="1600" b="1" dirty="0">
                <a:solidFill>
                  <a:srgbClr val="004289"/>
                </a:solidFill>
                <a:ea typeface="黑体" panose="02010609060101010101" pitchFamily="49" charset="-122"/>
                <a:cs typeface="Arial" panose="020B0604020202020204" pitchFamily="34" charset="0"/>
              </a:rPr>
              <a:t>时变波动率模型</a:t>
            </a:r>
          </a:p>
          <a:p>
            <a:pPr lvl="0" algn="l">
              <a:spcBef>
                <a:spcPct val="20000"/>
              </a:spcBef>
            </a:pPr>
            <a:endParaRPr lang="zh-CN" altLang="en-US" sz="1600" b="1" dirty="0">
              <a:solidFill>
                <a:srgbClr val="004289"/>
              </a:solidFill>
              <a:ea typeface="黑体" panose="02010609060101010101" pitchFamily="49" charset="-122"/>
              <a:cs typeface="Arial" panose="020B0604020202020204" pitchFamily="34" charset="0"/>
            </a:endParaRPr>
          </a:p>
        </p:txBody>
      </p:sp>
      <p:sp>
        <p:nvSpPr>
          <p:cNvPr id="2" name="文本框 1"/>
          <p:cNvSpPr txBox="1"/>
          <p:nvPr/>
        </p:nvSpPr>
        <p:spPr>
          <a:xfrm>
            <a:off x="257648" y="1187901"/>
            <a:ext cx="6372860" cy="2031325"/>
          </a:xfrm>
          <a:prstGeom prst="rect">
            <a:avLst/>
          </a:prstGeom>
          <a:noFill/>
        </p:spPr>
        <p:txBody>
          <a:bodyPr wrap="square" rtlCol="0">
            <a:spAutoFit/>
          </a:bodyPr>
          <a:lstStyle/>
          <a:p>
            <a:pPr>
              <a:lnSpc>
                <a:spcPct val="150000"/>
              </a:lnSpc>
            </a:pPr>
            <a:r>
              <a:rPr lang="zh-CN" altLang="en-US" b="1" dirty="0">
                <a:latin typeface="黑体" panose="02010609060101010101" pitchFamily="49" charset="-122"/>
                <a:ea typeface="黑体" panose="02010609060101010101" pitchFamily="49" charset="-122"/>
              </a:rPr>
              <a:t>尽管使用移动平均方差可以捕捉运费变动的时变特性，但是这种方法使方用的是等权重估计方差，</a:t>
            </a:r>
            <a:r>
              <a:rPr lang="zh-CN" altLang="en-US" b="1" dirty="0">
                <a:solidFill>
                  <a:srgbClr val="FF0000"/>
                </a:solidFill>
                <a:latin typeface="黑体" panose="02010609060101010101" pitchFamily="49" charset="-122"/>
                <a:ea typeface="黑体" panose="02010609060101010101" pitchFamily="49" charset="-122"/>
              </a:rPr>
              <a:t>并没有考虑到滞后期较大的数据和事件冲击</a:t>
            </a:r>
            <a:r>
              <a:rPr lang="zh-CN" altLang="en-US" b="1" dirty="0">
                <a:latin typeface="黑体" panose="02010609060101010101" pitchFamily="49" charset="-122"/>
                <a:ea typeface="黑体" panose="02010609060101010101" pitchFamily="49" charset="-122"/>
              </a:rPr>
              <a:t>对于波动率的影响，为了解决这一问题，学者们又提出了指数加权方差法。</a:t>
            </a:r>
          </a:p>
          <a:p>
            <a:endParaRPr lang="zh-CN" altLang="en-US" dirty="0"/>
          </a:p>
        </p:txBody>
      </p:sp>
      <mc:AlternateContent xmlns:mc="http://schemas.openxmlformats.org/markup-compatibility/2006" xmlns:a14="http://schemas.microsoft.com/office/drawing/2010/main">
        <mc:Choice Requires="a14">
          <p:sp>
            <p:nvSpPr>
              <p:cNvPr id="3" name="文本框 2"/>
              <p:cNvSpPr txBox="1"/>
              <p:nvPr/>
            </p:nvSpPr>
            <p:spPr>
              <a:xfrm>
                <a:off x="179115" y="2764385"/>
                <a:ext cx="3600400" cy="75623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i="1" smtClean="0">
                              <a:latin typeface="Cambria Math" panose="02040503050406030204" pitchFamily="18" charset="0"/>
                            </a:rPr>
                          </m:ctrlPr>
                        </m:sSubSupPr>
                        <m:e>
                          <m:r>
                            <a:rPr lang="zh-CN" altLang="en-US" i="1" smtClean="0">
                              <a:latin typeface="Cambria Math" panose="02040503050406030204" pitchFamily="18" charset="0"/>
                            </a:rPr>
                            <m:t>𝜎</m:t>
                          </m:r>
                        </m:e>
                        <m:sub>
                          <m:r>
                            <a:rPr lang="en-US" altLang="zh-CN" b="0" i="1" smtClean="0">
                              <a:latin typeface="Cambria Math" panose="02040503050406030204" pitchFamily="18" charset="0"/>
                            </a:rPr>
                            <m:t>𝑡</m:t>
                          </m:r>
                        </m:sub>
                        <m:sup>
                          <m:r>
                            <a:rPr lang="en-US" altLang="zh-CN" b="0" i="1" smtClean="0">
                              <a:latin typeface="Cambria Math" panose="02040503050406030204" pitchFamily="18" charset="0"/>
                            </a:rPr>
                            <m:t>2</m:t>
                          </m:r>
                        </m:sup>
                      </m:sSubSup>
                      <m:r>
                        <a:rPr lang="en-US" altLang="zh-CN"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(1−</m:t>
                      </m:r>
                      <m:r>
                        <a:rPr lang="zh-CN" altLang="en-US" b="0" i="1" smtClean="0">
                          <a:latin typeface="Cambria Math" panose="02040503050406030204" pitchFamily="18" charset="0"/>
                          <a:ea typeface="Cambria Math" panose="02040503050406030204" pitchFamily="18" charset="0"/>
                        </a:rPr>
                        <m:t>𝜆</m:t>
                      </m:r>
                      <m:r>
                        <a:rPr lang="en-US" altLang="zh-CN" b="0" i="1" smtClean="0">
                          <a:latin typeface="Cambria Math" panose="02040503050406030204" pitchFamily="18" charset="0"/>
                          <a:ea typeface="Cambria Math" panose="02040503050406030204" pitchFamily="18" charset="0"/>
                        </a:rPr>
                        <m:t>)</m:t>
                      </m:r>
                      <m:nary>
                        <m:naryPr>
                          <m:chr m:val="∑"/>
                          <m:ctrlPr>
                            <a:rPr lang="en-US" altLang="zh-CN" b="0" i="1" smtClean="0">
                              <a:latin typeface="Cambria Math" panose="02040503050406030204" pitchFamily="18" charset="0"/>
                              <a:ea typeface="Cambria Math" panose="02040503050406030204" pitchFamily="18" charset="0"/>
                            </a:rPr>
                          </m:ctrlPr>
                        </m:naryPr>
                        <m:sub>
                          <m:r>
                            <m:rPr>
                              <m:brk m:alnAt="23"/>
                            </m:rPr>
                            <a:rPr lang="en-US" altLang="zh-CN" b="0" i="1" smtClean="0">
                              <a:latin typeface="Cambria Math" panose="02040503050406030204" pitchFamily="18" charset="0"/>
                              <a:ea typeface="Cambria Math" panose="02040503050406030204" pitchFamily="18" charset="0"/>
                            </a:rPr>
                            <m:t>𝑖</m:t>
                          </m:r>
                          <m:r>
                            <a:rPr lang="en-US" altLang="zh-CN" b="0" i="1" smtClean="0">
                              <a:latin typeface="Cambria Math" panose="02040503050406030204" pitchFamily="18" charset="0"/>
                              <a:ea typeface="Cambria Math" panose="02040503050406030204" pitchFamily="18" charset="0"/>
                            </a:rPr>
                            <m:t>=1</m:t>
                          </m:r>
                        </m:sub>
                        <m:sup>
                          <m:r>
                            <a:rPr lang="en-US" altLang="zh-CN" b="0" i="1" smtClean="0">
                              <a:latin typeface="Cambria Math" panose="02040503050406030204" pitchFamily="18" charset="0"/>
                              <a:ea typeface="Cambria Math" panose="02040503050406030204" pitchFamily="18" charset="0"/>
                            </a:rPr>
                            <m:t>𝑛</m:t>
                          </m:r>
                        </m:sup>
                        <m:e>
                          <m:sSup>
                            <m:sSupPr>
                              <m:ctrlPr>
                                <a:rPr lang="en-US" altLang="zh-CN" b="0" i="1" smtClean="0">
                                  <a:latin typeface="Cambria Math" panose="02040503050406030204" pitchFamily="18" charset="0"/>
                                  <a:ea typeface="Cambria Math" panose="02040503050406030204" pitchFamily="18" charset="0"/>
                                </a:rPr>
                              </m:ctrlPr>
                            </m:sSupPr>
                            <m:e>
                              <m:r>
                                <a:rPr lang="zh-CN" altLang="en-US" b="0" i="1" smtClean="0">
                                  <a:latin typeface="Cambria Math" panose="02040503050406030204" pitchFamily="18" charset="0"/>
                                  <a:ea typeface="Cambria Math" panose="02040503050406030204" pitchFamily="18" charset="0"/>
                                </a:rPr>
                                <m:t>𝜆</m:t>
                              </m:r>
                            </m:e>
                            <m:sup>
                              <m:r>
                                <a:rPr lang="en-US" altLang="zh-CN" b="0" i="1" smtClean="0">
                                  <a:latin typeface="Cambria Math" panose="02040503050406030204" pitchFamily="18" charset="0"/>
                                  <a:ea typeface="Cambria Math" panose="02040503050406030204" pitchFamily="18" charset="0"/>
                                </a:rPr>
                                <m:t>𝑖</m:t>
                              </m:r>
                              <m:r>
                                <a:rPr lang="en-US" altLang="zh-CN" b="0" i="1" smtClean="0">
                                  <a:latin typeface="Cambria Math" panose="02040503050406030204" pitchFamily="18" charset="0"/>
                                  <a:ea typeface="Cambria Math" panose="02040503050406030204" pitchFamily="18" charset="0"/>
                                </a:rPr>
                                <m:t>−1</m:t>
                              </m:r>
                            </m:sup>
                          </m:sSup>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𝑟</m:t>
                                  </m:r>
                                </m:e>
                                <m:sub>
                                  <m:r>
                                    <a:rPr lang="en-US" altLang="zh-CN" b="0" i="1" smtClean="0">
                                      <a:latin typeface="Cambria Math" panose="02040503050406030204" pitchFamily="18" charset="0"/>
                                      <a:ea typeface="Cambria Math" panose="02040503050406030204" pitchFamily="18" charset="0"/>
                                    </a:rPr>
                                    <m:t>𝑡</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m:t>
                              </m:r>
                              <m:acc>
                                <m:accPr>
                                  <m:chr m:val="̅"/>
                                  <m:ctrlPr>
                                    <a:rPr lang="en-US" altLang="zh-CN" b="0"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𝑟</m:t>
                                  </m:r>
                                </m:e>
                              </m:acc>
                              <m:r>
                                <a:rPr lang="en-US" altLang="zh-CN" b="0" i="1" smtClean="0">
                                  <a:latin typeface="Cambria Math" panose="02040503050406030204" pitchFamily="18" charset="0"/>
                                </a:rPr>
                                <m:t>)</m:t>
                              </m:r>
                            </m:e>
                            <m:sup>
                              <m:r>
                                <a:rPr lang="en-US" altLang="zh-CN" b="0" i="1" smtClean="0">
                                  <a:latin typeface="Cambria Math" panose="02040503050406030204" pitchFamily="18" charset="0"/>
                                  <a:ea typeface="Cambria Math" panose="02040503050406030204" pitchFamily="18" charset="0"/>
                                </a:rPr>
                                <m:t>2</m:t>
                              </m:r>
                            </m:sup>
                          </m:sSup>
                        </m:e>
                      </m:nary>
                    </m:oMath>
                  </m:oMathPara>
                </a14:m>
                <a:endParaRPr lang="zh-CN" altLang="en-US" dirty="0">
                  <a:latin typeface="黑体" panose="02010609060101010101" pitchFamily="49" charset="-122"/>
                  <a:ea typeface="黑体" panose="02010609060101010101" pitchFamily="49" charset="-122"/>
                </a:endParaRPr>
              </a:p>
            </p:txBody>
          </p:sp>
        </mc:Choice>
        <mc:Fallback xmlns="">
          <p:sp>
            <p:nvSpPr>
              <p:cNvPr id="3" name="文本框 2"/>
              <p:cNvSpPr txBox="1">
                <a:spLocks noRot="1" noChangeAspect="1" noMove="1" noResize="1" noEditPoints="1" noAdjustHandles="1" noChangeArrowheads="1" noChangeShapeType="1" noTextEdit="1"/>
              </p:cNvSpPr>
              <p:nvPr/>
            </p:nvSpPr>
            <p:spPr>
              <a:xfrm>
                <a:off x="179115" y="2764385"/>
                <a:ext cx="3600400" cy="756233"/>
              </a:xfrm>
              <a:prstGeom prst="rect">
                <a:avLst/>
              </a:prstGeom>
              <a:blipFill rotWithShape="1">
                <a:blip r:embed="rId3"/>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4" name="文本框 3"/>
              <p:cNvSpPr txBox="1"/>
              <p:nvPr/>
            </p:nvSpPr>
            <p:spPr>
              <a:xfrm>
                <a:off x="257648" y="3548841"/>
                <a:ext cx="6223522" cy="858377"/>
              </a:xfrm>
              <a:prstGeom prst="rect">
                <a:avLst/>
              </a:prstGeom>
              <a:noFill/>
            </p:spPr>
            <p:txBody>
              <a:bodyPr wrap="square" rtlCol="0">
                <a:spAutoFit/>
              </a:bodyPr>
              <a:lstStyle/>
              <a:p>
                <a:pPr>
                  <a:lnSpc>
                    <a:spcPct val="150000"/>
                  </a:lnSpc>
                </a:pPr>
                <a:r>
                  <a:rPr lang="zh-CN" altLang="en-US" b="1" dirty="0">
                    <a:latin typeface="黑体" panose="02010609060101010101" pitchFamily="49" charset="-122"/>
                    <a:ea typeface="黑体" panose="02010609060101010101" pitchFamily="49" charset="-122"/>
                  </a:rPr>
                  <a:t>其中，</a:t>
                </a:r>
                <a:r>
                  <a:rPr lang="en-US" altLang="zh-CN" b="1" dirty="0">
                    <a:latin typeface="黑体" panose="02010609060101010101" pitchFamily="49" charset="-122"/>
                    <a:ea typeface="黑体" panose="02010609060101010101" pitchFamily="49" charset="-122"/>
                  </a:rPr>
                  <a:t>r</a:t>
                </a:r>
                <a:r>
                  <a:rPr lang="zh-CN" altLang="en-US" b="1" dirty="0">
                    <a:latin typeface="黑体" panose="02010609060101010101" pitchFamily="49" charset="-122"/>
                    <a:ea typeface="黑体" panose="02010609060101010101" pitchFamily="49" charset="-122"/>
                  </a:rPr>
                  <a:t>为收益率</a:t>
                </a:r>
                <a14:m>
                  <m:oMath xmlns:m="http://schemas.openxmlformats.org/officeDocument/2006/math">
                    <m:r>
                      <a:rPr lang="zh-CN" altLang="en-US" b="1" i="1" dirty="0" smtClean="0">
                        <a:latin typeface="Cambria Math" panose="02040503050406030204" pitchFamily="18" charset="0"/>
                        <a:ea typeface="Cambria Math" panose="02040503050406030204" pitchFamily="18" charset="0"/>
                      </a:rPr>
                      <m:t>，</m:t>
                    </m:r>
                    <m:r>
                      <a:rPr lang="zh-CN" altLang="en-US" b="1" i="1">
                        <a:latin typeface="Cambria Math" panose="02040503050406030204" pitchFamily="18" charset="0"/>
                        <a:ea typeface="Cambria Math" panose="02040503050406030204" pitchFamily="18" charset="0"/>
                      </a:rPr>
                      <m:t>𝝀</m:t>
                    </m:r>
                  </m:oMath>
                </a14:m>
                <a:r>
                  <a:rPr lang="zh-CN" altLang="en-US" b="1" dirty="0">
                    <a:latin typeface="黑体" panose="02010609060101010101" pitchFamily="49" charset="-122"/>
                    <a:ea typeface="黑体" panose="02010609060101010101" pitchFamily="49" charset="-122"/>
                  </a:rPr>
                  <a:t>为权重系数，</a:t>
                </a:r>
                <a:r>
                  <a:rPr lang="en-US" altLang="zh-CN" b="1" dirty="0">
                    <a:latin typeface="黑体" panose="02010609060101010101" pitchFamily="49" charset="-122"/>
                    <a:ea typeface="黑体" panose="02010609060101010101" pitchFamily="49" charset="-122"/>
                  </a:rPr>
                  <a:t>0&lt;</a:t>
                </a:r>
                <a14:m>
                  <m:oMath xmlns:m="http://schemas.openxmlformats.org/officeDocument/2006/math">
                    <m:r>
                      <a:rPr lang="zh-CN" altLang="en-US" b="1" i="1">
                        <a:latin typeface="Cambria Math" panose="02040503050406030204" pitchFamily="18" charset="0"/>
                        <a:ea typeface="Cambria Math" panose="02040503050406030204" pitchFamily="18" charset="0"/>
                      </a:rPr>
                      <m:t>𝝀</m:t>
                    </m:r>
                  </m:oMath>
                </a14:m>
                <a:r>
                  <a:rPr lang="en-US" altLang="zh-CN" b="1" dirty="0">
                    <a:latin typeface="黑体" panose="02010609060101010101" pitchFamily="49" charset="-122"/>
                    <a:ea typeface="黑体" panose="02010609060101010101" pitchFamily="49" charset="-122"/>
                  </a:rPr>
                  <a:t>&lt;1</a:t>
                </a:r>
                <a:r>
                  <a:rPr lang="zh-CN" altLang="en-US" b="1" dirty="0">
                    <a:latin typeface="黑体" panose="02010609060101010101" pitchFamily="49" charset="-122"/>
                    <a:ea typeface="黑体" panose="02010609060101010101" pitchFamily="49" charset="-122"/>
                  </a:rPr>
                  <a:t>，它的大小决定了时变方差的持续性或对历史数据的依赖性。</a:t>
                </a:r>
              </a:p>
            </p:txBody>
          </p:sp>
        </mc:Choice>
        <mc:Fallback xmlns="">
          <p:sp>
            <p:nvSpPr>
              <p:cNvPr id="4" name="文本框 3"/>
              <p:cNvSpPr txBox="1">
                <a:spLocks noRot="1" noChangeAspect="1" noMove="1" noResize="1" noEditPoints="1" noAdjustHandles="1" noChangeArrowheads="1" noChangeShapeType="1" noTextEdit="1"/>
              </p:cNvSpPr>
              <p:nvPr/>
            </p:nvSpPr>
            <p:spPr>
              <a:xfrm>
                <a:off x="257648" y="3548841"/>
                <a:ext cx="6223522" cy="858377"/>
              </a:xfrm>
              <a:prstGeom prst="rect">
                <a:avLst/>
              </a:prstGeom>
              <a:blipFill rotWithShape="1">
                <a:blip r:embed="rId4"/>
                <a:stretch>
                  <a:fillRect l="-784" b="-9929"/>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5" name="矩形 4"/>
              <p:cNvSpPr/>
              <p:nvPr/>
            </p:nvSpPr>
            <p:spPr>
              <a:xfrm>
                <a:off x="3754322" y="2929042"/>
                <a:ext cx="2599751" cy="37394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altLang="zh-CN" i="1">
                              <a:latin typeface="Cambria Math" panose="02040503050406030204" pitchFamily="18" charset="0"/>
                            </a:rPr>
                          </m:ctrlPr>
                        </m:sSubSupPr>
                        <m:e>
                          <m:r>
                            <a:rPr lang="zh-CN" altLang="en-US" i="1">
                              <a:latin typeface="Cambria Math" panose="02040503050406030204" pitchFamily="18" charset="0"/>
                            </a:rPr>
                            <m:t>𝜎</m:t>
                          </m:r>
                        </m:e>
                        <m:sub>
                          <m:r>
                            <a:rPr lang="en-US" altLang="zh-CN" i="1">
                              <a:latin typeface="Cambria Math" panose="02040503050406030204" pitchFamily="18" charset="0"/>
                            </a:rPr>
                            <m:t>𝑡</m:t>
                          </m:r>
                        </m:sub>
                        <m:sup>
                          <m:r>
                            <a:rPr lang="en-US" altLang="zh-CN" i="1">
                              <a:latin typeface="Cambria Math" panose="02040503050406030204" pitchFamily="18" charset="0"/>
                            </a:rPr>
                            <m:t>2</m:t>
                          </m:r>
                        </m:sup>
                      </m:sSubSup>
                      <m:r>
                        <a:rPr lang="en-US" altLang="zh-CN" i="1">
                          <a:latin typeface="Cambria Math" panose="02040503050406030204" pitchFamily="18" charset="0"/>
                          <a:ea typeface="Cambria Math" panose="02040503050406030204" pitchFamily="18" charset="0"/>
                        </a:rPr>
                        <m:t>≈</m:t>
                      </m:r>
                      <m:r>
                        <a:rPr lang="zh-CN" altLang="en-US" i="1">
                          <a:latin typeface="Cambria Math" panose="02040503050406030204" pitchFamily="18" charset="0"/>
                          <a:ea typeface="Cambria Math" panose="02040503050406030204" pitchFamily="18" charset="0"/>
                        </a:rPr>
                        <m:t>𝜆</m:t>
                      </m:r>
                      <m:sSubSup>
                        <m:sSubSupPr>
                          <m:ctrlPr>
                            <a:rPr lang="en-US" altLang="zh-CN" i="1">
                              <a:latin typeface="Cambria Math" panose="02040503050406030204" pitchFamily="18" charset="0"/>
                              <a:ea typeface="Cambria Math" panose="02040503050406030204" pitchFamily="18" charset="0"/>
                            </a:rPr>
                          </m:ctrlPr>
                        </m:sSubSupPr>
                        <m:e>
                          <m:r>
                            <a:rPr lang="zh-CN" altLang="en-US" i="1">
                              <a:latin typeface="Cambria Math" panose="02040503050406030204" pitchFamily="18" charset="0"/>
                              <a:ea typeface="Cambria Math" panose="02040503050406030204" pitchFamily="18" charset="0"/>
                            </a:rPr>
                            <m:t>𝜎</m:t>
                          </m:r>
                        </m:e>
                        <m:sub>
                          <m:r>
                            <a:rPr lang="en-US" altLang="zh-CN" i="1">
                              <a:latin typeface="Cambria Math" panose="02040503050406030204" pitchFamily="18" charset="0"/>
                              <a:ea typeface="Cambria Math" panose="02040503050406030204" pitchFamily="18" charset="0"/>
                            </a:rPr>
                            <m:t>𝑡</m:t>
                          </m:r>
                          <m:r>
                            <a:rPr lang="en-US" altLang="zh-CN"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1</m:t>
                          </m:r>
                        </m:sub>
                        <m:sup>
                          <m:r>
                            <a:rPr lang="en-US" altLang="zh-CN" i="1">
                              <a:latin typeface="Cambria Math" panose="02040503050406030204" pitchFamily="18" charset="0"/>
                              <a:ea typeface="Cambria Math" panose="02040503050406030204" pitchFamily="18" charset="0"/>
                            </a:rPr>
                            <m:t>2</m:t>
                          </m:r>
                        </m:sup>
                      </m:sSubSup>
                      <m:r>
                        <a:rPr lang="en-US" altLang="zh-CN" i="1">
                          <a:latin typeface="Cambria Math" panose="02040503050406030204" pitchFamily="18" charset="0"/>
                          <a:ea typeface="Cambria Math" panose="02040503050406030204" pitchFamily="18" charset="0"/>
                        </a:rPr>
                        <m:t>+(1−</m:t>
                      </m:r>
                      <m:r>
                        <a:rPr lang="zh-CN" altLang="en-US" i="1">
                          <a:latin typeface="Cambria Math" panose="02040503050406030204" pitchFamily="18" charset="0"/>
                          <a:ea typeface="Cambria Math" panose="02040503050406030204" pitchFamily="18" charset="0"/>
                        </a:rPr>
                        <m:t>𝜆</m:t>
                      </m:r>
                      <m:r>
                        <a:rPr lang="en-US" altLang="zh-CN" i="1">
                          <a:latin typeface="Cambria Math" panose="02040503050406030204" pitchFamily="18" charset="0"/>
                          <a:ea typeface="Cambria Math" panose="02040503050406030204" pitchFamily="18" charset="0"/>
                        </a:rPr>
                        <m:t>)</m:t>
                      </m:r>
                      <m:sSubSup>
                        <m:sSubSupPr>
                          <m:ctrlPr>
                            <a:rPr lang="en-US" altLang="zh-CN" i="1">
                              <a:latin typeface="Cambria Math" panose="02040503050406030204" pitchFamily="18" charset="0"/>
                              <a:ea typeface="Cambria Math" panose="02040503050406030204" pitchFamily="18" charset="0"/>
                            </a:rPr>
                          </m:ctrlPr>
                        </m:sSubSupPr>
                        <m:e>
                          <m:r>
                            <a:rPr lang="en-US" altLang="zh-CN" i="1">
                              <a:latin typeface="Cambria Math" panose="02040503050406030204" pitchFamily="18" charset="0"/>
                              <a:ea typeface="Cambria Math" panose="02040503050406030204" pitchFamily="18" charset="0"/>
                            </a:rPr>
                            <m:t>𝑟</m:t>
                          </m:r>
                        </m:e>
                        <m:sub>
                          <m:r>
                            <a:rPr lang="en-US" altLang="zh-CN" i="1">
                              <a:latin typeface="Cambria Math" panose="02040503050406030204" pitchFamily="18" charset="0"/>
                              <a:ea typeface="Cambria Math" panose="02040503050406030204" pitchFamily="18" charset="0"/>
                            </a:rPr>
                            <m:t>𝑡</m:t>
                          </m:r>
                          <m:r>
                            <a:rPr lang="en-US" altLang="zh-CN" i="1">
                              <a:latin typeface="Cambria Math" panose="02040503050406030204" pitchFamily="18" charset="0"/>
                              <a:ea typeface="Cambria Math" panose="02040503050406030204" pitchFamily="18" charset="0"/>
                            </a:rPr>
                            <m:t>−1</m:t>
                          </m:r>
                        </m:sub>
                        <m:sup>
                          <m:r>
                            <a:rPr lang="en-US" altLang="zh-CN" i="1">
                              <a:latin typeface="Cambria Math" panose="02040503050406030204" pitchFamily="18" charset="0"/>
                              <a:ea typeface="Cambria Math" panose="02040503050406030204" pitchFamily="18" charset="0"/>
                            </a:rPr>
                            <m:t>2</m:t>
                          </m:r>
                        </m:sup>
                      </m:sSubSup>
                    </m:oMath>
                  </m:oMathPara>
                </a14:m>
                <a:endParaRPr lang="zh-CN" altLang="en-US" dirty="0"/>
              </a:p>
            </p:txBody>
          </p:sp>
        </mc:Choice>
        <mc:Fallback xmlns="">
          <p:sp>
            <p:nvSpPr>
              <p:cNvPr id="5" name="矩形 4"/>
              <p:cNvSpPr>
                <a:spLocks noRot="1" noChangeAspect="1" noMove="1" noResize="1" noEditPoints="1" noAdjustHandles="1" noChangeArrowheads="1" noChangeShapeType="1" noTextEdit="1"/>
              </p:cNvSpPr>
              <p:nvPr/>
            </p:nvSpPr>
            <p:spPr>
              <a:xfrm>
                <a:off x="3754322" y="2929042"/>
                <a:ext cx="2599751" cy="373949"/>
              </a:xfrm>
              <a:prstGeom prst="rect">
                <a:avLst/>
              </a:prstGeom>
              <a:blipFill rotWithShape="1">
                <a:blip r:embed="rId5"/>
                <a:stretch>
                  <a:fillRect r="-469" b="-14516"/>
                </a:stretch>
              </a:blipFill>
            </p:spPr>
            <p:txBody>
              <a:bodyPr/>
              <a:lstStyle/>
              <a:p>
                <a:r>
                  <a:rPr lang="zh-CN" altLang="en-US">
                    <a:noFill/>
                  </a:rPr>
                  <a:t> </a:t>
                </a:r>
                <a:endParaRPr lang="zh-CN" altLang="en-US">
                  <a:noFill/>
                </a:endParaRPr>
              </a:p>
            </p:txBody>
          </p:sp>
        </mc:Fallback>
      </mc:AlternateContent>
      <p:sp>
        <p:nvSpPr>
          <p:cNvPr id="7" name="文本框 6"/>
          <p:cNvSpPr txBox="1"/>
          <p:nvPr/>
        </p:nvSpPr>
        <p:spPr>
          <a:xfrm>
            <a:off x="138007" y="707712"/>
            <a:ext cx="6446222" cy="390428"/>
          </a:xfrm>
          <a:prstGeom prst="rect">
            <a:avLst/>
          </a:prstGeom>
          <a:noFill/>
          <a:ln>
            <a:noFill/>
          </a:ln>
        </p:spPr>
        <p:txBody>
          <a:bodyPr vert="horz" wrap="squar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marL="213995" indent="-213995">
              <a:lnSpc>
                <a:spcPct val="130000"/>
              </a:lnSpc>
              <a:spcBef>
                <a:spcPts val="450"/>
              </a:spcBef>
              <a:buFontTx/>
              <a:buChar char="•"/>
              <a:defRPr/>
            </a:pPr>
            <a:r>
              <a:rPr lang="zh-CN" altLang="en-US" b="1" dirty="0">
                <a:gradFill>
                  <a:gsLst>
                    <a:gs pos="0">
                      <a:srgbClr val="E30000"/>
                    </a:gs>
                    <a:gs pos="100000">
                      <a:srgbClr val="760303"/>
                    </a:gs>
                  </a:gsLst>
                  <a:lin scaled="0"/>
                </a:gradFill>
                <a:latin typeface="Times New Roman" panose="02020603050405020304" pitchFamily="18" charset="0"/>
                <a:ea typeface="黑体" panose="02010609060101010101" pitchFamily="49" charset="-122"/>
                <a:cs typeface="Times New Roman" panose="02020603050405020304" pitchFamily="18" charset="0"/>
              </a:rPr>
              <a:t>指数加权平均方差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4"/>
                                        </p:tgtEl>
                                        <p:attrNameLst>
                                          <p:attrName>style.visibility</p:attrName>
                                        </p:attrNameLst>
                                      </p:cBhvr>
                                      <p:to>
                                        <p:strVal val="visible"/>
                                      </p:to>
                                    </p:set>
                                    <p:anim calcmode="lin" valueType="num">
                                      <p:cBhvr additive="base">
                                        <p:cTn id="25" dur="500" fill="hold"/>
                                        <p:tgtEl>
                                          <p:spTgt spid="4"/>
                                        </p:tgtEl>
                                        <p:attrNameLst>
                                          <p:attrName>ppt_x</p:attrName>
                                        </p:attrNameLst>
                                      </p:cBhvr>
                                      <p:tavLst>
                                        <p:tav tm="0">
                                          <p:val>
                                            <p:strVal val="#ppt_x"/>
                                          </p:val>
                                        </p:tav>
                                        <p:tav tm="100000">
                                          <p:val>
                                            <p:strVal val="#ppt_x"/>
                                          </p:val>
                                        </p:tav>
                                      </p:tavLst>
                                    </p:anim>
                                    <p:anim calcmode="lin" valueType="num">
                                      <p:cBhvr additive="base">
                                        <p:cTn id="26"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5" grpId="0"/>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1156" y="2636615"/>
            <a:ext cx="5616637" cy="1957355"/>
          </a:xfrm>
          <a:prstGeom prst="rect">
            <a:avLst/>
          </a:prstGeom>
        </p:spPr>
      </p:pic>
      <p:pic>
        <p:nvPicPr>
          <p:cNvPr id="12" name="图片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1155" y="620390"/>
            <a:ext cx="5616638" cy="2016225"/>
          </a:xfrm>
          <a:prstGeom prst="rect">
            <a:avLst/>
          </a:prstGeom>
        </p:spPr>
      </p:pic>
      <p:sp>
        <p:nvSpPr>
          <p:cNvPr id="4" name="TextBox 1048613"/>
          <p:cNvSpPr txBox="1"/>
          <p:nvPr/>
        </p:nvSpPr>
        <p:spPr>
          <a:xfrm>
            <a:off x="257648" y="281691"/>
            <a:ext cx="394596" cy="315279"/>
          </a:xfrm>
          <a:prstGeom prst="rect">
            <a:avLst/>
          </a:prstGeom>
          <a:noFill/>
          <a:ln>
            <a:noFill/>
          </a:ln>
        </p:spPr>
        <p:txBody>
          <a:bodyPr vert="horz" wrap="non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a:spcBef>
                <a:spcPct val="20000"/>
              </a:spcBef>
            </a:pPr>
            <a:r>
              <a:rPr lang="en-US" altLang="zh-CN"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5.5</a:t>
            </a:r>
            <a:endParaRPr lang="zh-CN" altLang="en-US" sz="1600" b="1" dirty="0">
              <a:solidFill>
                <a:srgbClr val="004289"/>
              </a:solidFill>
              <a:ea typeface="黑体" panose="02010609060101010101" pitchFamily="49" charset="-122"/>
              <a:cs typeface="Arial" panose="020B0604020202020204" pitchFamily="34" charset="0"/>
            </a:endParaRPr>
          </a:p>
        </p:txBody>
      </p:sp>
      <p:sp>
        <p:nvSpPr>
          <p:cNvPr id="5" name="TextBox 1048613"/>
          <p:cNvSpPr txBox="1"/>
          <p:nvPr/>
        </p:nvSpPr>
        <p:spPr>
          <a:xfrm>
            <a:off x="257810" y="281940"/>
            <a:ext cx="2082165" cy="315279"/>
          </a:xfrm>
          <a:prstGeom prst="rect">
            <a:avLst/>
          </a:prstGeom>
          <a:noFill/>
          <a:ln>
            <a:noFill/>
          </a:ln>
        </p:spPr>
        <p:txBody>
          <a:bodyPr vert="horz" wrap="squar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a:spcBef>
                <a:spcPct val="20000"/>
              </a:spcBef>
            </a:pPr>
            <a:r>
              <a:rPr lang="en-US" altLang="zh-CN"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5.5</a:t>
            </a:r>
            <a:r>
              <a:rPr lang="zh-CN" altLang="en-US"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时变波动率模型</a:t>
            </a:r>
            <a:endParaRPr lang="zh-CN" altLang="en-US" sz="1600" b="1" dirty="0">
              <a:solidFill>
                <a:srgbClr val="004289"/>
              </a:solidFill>
              <a:ea typeface="黑体" panose="02010609060101010101" pitchFamily="49" charset="-122"/>
              <a:cs typeface="Arial" panose="020B0604020202020204" pitchFamily="34" charset="0"/>
            </a:endParaRP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57648" y="1196454"/>
            <a:ext cx="6258171" cy="784254"/>
          </a:xfrm>
          <a:prstGeom prst="rect">
            <a:avLst/>
          </a:prstGeom>
          <a:noFill/>
        </p:spPr>
        <p:txBody>
          <a:bodyPr wrap="square" rtlCol="0">
            <a:spAutoFit/>
          </a:bodyPr>
          <a:lstStyle/>
          <a:p>
            <a:pPr>
              <a:lnSpc>
                <a:spcPct val="150000"/>
              </a:lnSpc>
            </a:pPr>
            <a:r>
              <a:rPr lang="en-US" altLang="zh-CN" sz="1600" b="1" dirty="0">
                <a:latin typeface="Times New Roman" panose="02020603050405020304" pitchFamily="18" charset="0"/>
                <a:ea typeface="黑体" panose="02010609060101010101" pitchFamily="49" charset="-122"/>
                <a:cs typeface="Times New Roman" panose="02020603050405020304" pitchFamily="18" charset="0"/>
              </a:rPr>
              <a:t>Clark(1973)</a:t>
            </a:r>
            <a:r>
              <a:rPr lang="zh-CN" altLang="en-US" sz="1600" b="1" dirty="0">
                <a:latin typeface="Times New Roman" panose="02020603050405020304" pitchFamily="18" charset="0"/>
                <a:ea typeface="黑体" panose="02010609060101010101" pitchFamily="49" charset="-122"/>
                <a:cs typeface="Times New Roman" panose="02020603050405020304" pitchFamily="18" charset="0"/>
              </a:rPr>
              <a:t>：</a:t>
            </a:r>
            <a:r>
              <a:rPr lang="zh-CN" altLang="en-US" sz="16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把资产收益作为信息到达随机过程的函数</a:t>
            </a:r>
            <a:r>
              <a:rPr lang="zh-CN" altLang="en-US" sz="1600" b="1" dirty="0">
                <a:latin typeface="Times New Roman" panose="02020603050405020304" pitchFamily="18" charset="0"/>
                <a:ea typeface="黑体" panose="02010609060101010101" pitchFamily="49" charset="-122"/>
                <a:cs typeface="Times New Roman" panose="02020603050405020304" pitchFamily="18" charset="0"/>
              </a:rPr>
              <a:t>建模，这种时间逼近方法产生一种资产收益的时变波动模型。</a:t>
            </a:r>
          </a:p>
        </p:txBody>
      </p:sp>
      <p:sp>
        <p:nvSpPr>
          <p:cNvPr id="3" name="文本框 2"/>
          <p:cNvSpPr txBox="1"/>
          <p:nvPr/>
        </p:nvSpPr>
        <p:spPr>
          <a:xfrm>
            <a:off x="257645" y="2050381"/>
            <a:ext cx="6258171" cy="584775"/>
          </a:xfrm>
          <a:prstGeom prst="rect">
            <a:avLst/>
          </a:prstGeom>
          <a:noFill/>
        </p:spPr>
        <p:txBody>
          <a:bodyPr wrap="square" rtlCol="0">
            <a:spAutoFit/>
          </a:bodyPr>
          <a:lstStyle/>
          <a:p>
            <a:r>
              <a:rPr lang="en-US" altLang="zh-CN" sz="1600" b="1" dirty="0" err="1">
                <a:latin typeface="Times New Roman" panose="02020603050405020304" pitchFamily="18" charset="0"/>
                <a:ea typeface="黑体" panose="02010609060101010101" pitchFamily="49" charset="-122"/>
                <a:cs typeface="Times New Roman" panose="02020603050405020304" pitchFamily="18" charset="0"/>
              </a:rPr>
              <a:t>Tauchen&amp;Pitts</a:t>
            </a:r>
            <a:r>
              <a:rPr lang="en-US" altLang="zh-CN" sz="1600" b="1" dirty="0">
                <a:latin typeface="Times New Roman" panose="02020603050405020304" pitchFamily="18" charset="0"/>
                <a:ea typeface="黑体" panose="02010609060101010101" pitchFamily="49" charset="-122"/>
                <a:cs typeface="Times New Roman" panose="02020603050405020304" pitchFamily="18" charset="0"/>
              </a:rPr>
              <a:t>(1982)</a:t>
            </a:r>
            <a:r>
              <a:rPr lang="zh-CN" altLang="en-US" sz="1600" b="1" dirty="0">
                <a:latin typeface="Times New Roman" panose="02020603050405020304" pitchFamily="18" charset="0"/>
                <a:ea typeface="黑体" panose="02010609060101010101" pitchFamily="49" charset="-122"/>
                <a:cs typeface="Times New Roman" panose="02020603050405020304" pitchFamily="18" charset="0"/>
              </a:rPr>
              <a:t>：提出一种与信息到达时间相关的资产收益的混合分布模型。</a:t>
            </a:r>
          </a:p>
        </p:txBody>
      </p:sp>
      <p:sp>
        <p:nvSpPr>
          <p:cNvPr id="4" name="文本框 3"/>
          <p:cNvSpPr txBox="1"/>
          <p:nvPr/>
        </p:nvSpPr>
        <p:spPr>
          <a:xfrm>
            <a:off x="257810" y="2635156"/>
            <a:ext cx="6258171" cy="1153586"/>
          </a:xfrm>
          <a:prstGeom prst="rect">
            <a:avLst/>
          </a:prstGeom>
          <a:noFill/>
        </p:spPr>
        <p:txBody>
          <a:bodyPr wrap="square" rtlCol="0">
            <a:spAutoFit/>
          </a:bodyPr>
          <a:lstStyle>
            <a:lvl1pPr>
              <a:lnSpc>
                <a:spcPct val="150000"/>
              </a:lnSpc>
              <a:defRPr sz="1600" b="1">
                <a:latin typeface="Times New Roman" panose="02020603050405020304" pitchFamily="18" charset="0"/>
                <a:ea typeface="黑体" panose="02010609060101010101" pitchFamily="49" charset="-122"/>
                <a:cs typeface="Times New Roman" panose="02020603050405020304" pitchFamily="18" charset="0"/>
              </a:defRPr>
            </a:lvl1pPr>
          </a:lstStyle>
          <a:p>
            <a:r>
              <a:rPr lang="en-US" altLang="zh-CN" dirty="0"/>
              <a:t>Taylor(1986)</a:t>
            </a:r>
            <a:r>
              <a:rPr lang="zh-CN" altLang="en-US" dirty="0"/>
              <a:t>：提出一种</a:t>
            </a:r>
            <a:r>
              <a:rPr lang="zh-CN" altLang="en-US" dirty="0">
                <a:solidFill>
                  <a:srgbClr val="FF0000"/>
                </a:solidFill>
              </a:rPr>
              <a:t>离散时间的</a:t>
            </a:r>
            <a:r>
              <a:rPr lang="en-US" altLang="zh-CN" dirty="0">
                <a:solidFill>
                  <a:srgbClr val="FF0000"/>
                </a:solidFill>
              </a:rPr>
              <a:t>SV</a:t>
            </a:r>
            <a:r>
              <a:rPr lang="zh-CN" altLang="en-US" dirty="0">
                <a:solidFill>
                  <a:srgbClr val="FF0000"/>
                </a:solidFill>
              </a:rPr>
              <a:t>模型</a:t>
            </a:r>
            <a:r>
              <a:rPr lang="zh-CN" altLang="en-US" dirty="0"/>
              <a:t>来刻画金融市场的波动问题，解释金融收益序列波动的自回归，这是一种非连续的随机波动模型，可替代</a:t>
            </a:r>
            <a:r>
              <a:rPr lang="en-US" altLang="zh-CN" dirty="0"/>
              <a:t>ARCH</a:t>
            </a:r>
            <a:r>
              <a:rPr lang="zh-CN" altLang="en-US" dirty="0"/>
              <a:t>模型。</a:t>
            </a:r>
          </a:p>
        </p:txBody>
      </p:sp>
      <p:sp>
        <p:nvSpPr>
          <p:cNvPr id="5" name="文本框 4"/>
          <p:cNvSpPr txBox="1"/>
          <p:nvPr/>
        </p:nvSpPr>
        <p:spPr>
          <a:xfrm>
            <a:off x="257646" y="3788742"/>
            <a:ext cx="6258170" cy="784254"/>
          </a:xfrm>
          <a:prstGeom prst="rect">
            <a:avLst/>
          </a:prstGeom>
          <a:noFill/>
        </p:spPr>
        <p:txBody>
          <a:bodyPr wrap="square" rtlCol="0">
            <a:spAutoFit/>
          </a:bodyPr>
          <a:lstStyle/>
          <a:p>
            <a:pPr>
              <a:lnSpc>
                <a:spcPct val="150000"/>
              </a:lnSpc>
            </a:pPr>
            <a:r>
              <a:rPr lang="en-US" altLang="zh-CN" sz="1600" b="1" dirty="0">
                <a:latin typeface="Times New Roman" panose="02020603050405020304" pitchFamily="18" charset="0"/>
                <a:ea typeface="黑体" panose="02010609060101010101" pitchFamily="49" charset="-122"/>
                <a:cs typeface="Times New Roman" panose="02020603050405020304" pitchFamily="18" charset="0"/>
              </a:rPr>
              <a:t>Hull(1987)</a:t>
            </a:r>
            <a:r>
              <a:rPr lang="zh-CN" altLang="en-US" sz="1600" b="1" dirty="0">
                <a:latin typeface="Times New Roman" panose="02020603050405020304" pitchFamily="18" charset="0"/>
                <a:ea typeface="黑体" panose="02010609060101010101" pitchFamily="49" charset="-122"/>
                <a:cs typeface="Times New Roman" panose="02020603050405020304" pitchFamily="18" charset="0"/>
              </a:rPr>
              <a:t>：</a:t>
            </a:r>
            <a:r>
              <a:rPr lang="zh-CN" altLang="en-US" sz="16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研究了标的资产服从连续时间</a:t>
            </a:r>
            <a:r>
              <a:rPr lang="en-US" altLang="zh-CN" sz="16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SV</a:t>
            </a:r>
            <a:r>
              <a:rPr lang="zh-CN" altLang="en-US" sz="16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模型的欧式期权定价问题</a:t>
            </a:r>
            <a:r>
              <a:rPr lang="zh-CN" altLang="en-US" sz="1600" b="1" dirty="0">
                <a:latin typeface="Times New Roman" panose="02020603050405020304" pitchFamily="18" charset="0"/>
                <a:ea typeface="黑体" panose="02010609060101010101" pitchFamily="49" charset="-122"/>
                <a:cs typeface="Times New Roman" panose="02020603050405020304" pitchFamily="18" charset="0"/>
              </a:rPr>
              <a:t>，对具有波动的基础资产提出一种扩散表达式。</a:t>
            </a:r>
          </a:p>
        </p:txBody>
      </p:sp>
      <p:sp>
        <p:nvSpPr>
          <p:cNvPr id="8" name="TextBox 1048613"/>
          <p:cNvSpPr txBox="1"/>
          <p:nvPr/>
        </p:nvSpPr>
        <p:spPr>
          <a:xfrm>
            <a:off x="257810" y="281940"/>
            <a:ext cx="2082165" cy="315279"/>
          </a:xfrm>
          <a:prstGeom prst="rect">
            <a:avLst/>
          </a:prstGeom>
          <a:noFill/>
          <a:ln>
            <a:noFill/>
          </a:ln>
        </p:spPr>
        <p:txBody>
          <a:bodyPr vert="horz" wrap="squar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a:spcBef>
                <a:spcPct val="20000"/>
              </a:spcBef>
            </a:pPr>
            <a:r>
              <a:rPr lang="en-US" altLang="zh-CN"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5.5</a:t>
            </a:r>
            <a:r>
              <a:rPr lang="zh-CN" altLang="en-US"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时变波动率模型</a:t>
            </a:r>
          </a:p>
        </p:txBody>
      </p:sp>
      <p:sp>
        <p:nvSpPr>
          <p:cNvPr id="11" name="文本框 10"/>
          <p:cNvSpPr txBox="1"/>
          <p:nvPr/>
        </p:nvSpPr>
        <p:spPr>
          <a:xfrm>
            <a:off x="138007" y="707712"/>
            <a:ext cx="3425484" cy="390428"/>
          </a:xfrm>
          <a:prstGeom prst="rect">
            <a:avLst/>
          </a:prstGeom>
          <a:noFill/>
          <a:ln>
            <a:noFill/>
          </a:ln>
        </p:spPr>
        <p:txBody>
          <a:bodyPr vert="horz" wrap="squar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marL="213995" indent="-213995">
              <a:lnSpc>
                <a:spcPct val="130000"/>
              </a:lnSpc>
              <a:spcBef>
                <a:spcPts val="450"/>
              </a:spcBef>
              <a:buFontTx/>
              <a:buChar char="•"/>
              <a:defRPr/>
            </a:pPr>
            <a:r>
              <a:rPr lang="zh-CN" altLang="en-US" b="1" dirty="0">
                <a:gradFill>
                  <a:gsLst>
                    <a:gs pos="0">
                      <a:srgbClr val="E30000"/>
                    </a:gs>
                    <a:gs pos="100000">
                      <a:srgbClr val="760303"/>
                    </a:gs>
                  </a:gsLst>
                  <a:lin scaled="0"/>
                </a:gradFill>
                <a:latin typeface="Times New Roman" panose="02020603050405020304" pitchFamily="18" charset="0"/>
                <a:ea typeface="黑体" panose="02010609060101010101" pitchFamily="49" charset="-122"/>
                <a:cs typeface="Times New Roman" panose="02020603050405020304" pitchFamily="18" charset="0"/>
              </a:rPr>
              <a:t>随机波动率模型</a:t>
            </a:r>
            <a:r>
              <a:rPr lang="en-US" altLang="zh-CN" b="1" dirty="0">
                <a:gradFill>
                  <a:gsLst>
                    <a:gs pos="0">
                      <a:srgbClr val="E30000"/>
                    </a:gs>
                    <a:gs pos="100000">
                      <a:srgbClr val="760303"/>
                    </a:gs>
                  </a:gsLst>
                  <a:lin scaled="0"/>
                </a:gradFill>
                <a:latin typeface="Times New Roman" panose="02020603050405020304" pitchFamily="18" charset="0"/>
                <a:ea typeface="黑体" panose="02010609060101010101" pitchFamily="49" charset="-122"/>
                <a:cs typeface="Times New Roman" panose="02020603050405020304" pitchFamily="18" charset="0"/>
              </a:rPr>
              <a:t>(SV</a:t>
            </a:r>
            <a:r>
              <a:rPr lang="zh-CN" altLang="en-US" b="1" dirty="0">
                <a:gradFill>
                  <a:gsLst>
                    <a:gs pos="0">
                      <a:srgbClr val="E30000"/>
                    </a:gs>
                    <a:gs pos="100000">
                      <a:srgbClr val="760303"/>
                    </a:gs>
                  </a:gsLst>
                  <a:lin scaled="0"/>
                </a:gradFill>
                <a:latin typeface="Times New Roman" panose="02020603050405020304" pitchFamily="18" charset="0"/>
                <a:ea typeface="黑体" panose="02010609060101010101" pitchFamily="49" charset="-122"/>
                <a:cs typeface="Times New Roman" panose="02020603050405020304" pitchFamily="18" charset="0"/>
              </a:rPr>
              <a:t>模型</a:t>
            </a:r>
            <a:r>
              <a:rPr lang="en-US" altLang="zh-CN" b="1" dirty="0">
                <a:gradFill>
                  <a:gsLst>
                    <a:gs pos="0">
                      <a:srgbClr val="E30000"/>
                    </a:gs>
                    <a:gs pos="100000">
                      <a:srgbClr val="760303"/>
                    </a:gs>
                  </a:gsLst>
                  <a:lin scaled="0"/>
                </a:gradFill>
                <a:latin typeface="Times New Roman" panose="02020603050405020304" pitchFamily="18" charset="0"/>
                <a:ea typeface="黑体" panose="02010609060101010101" pitchFamily="49" charset="-122"/>
                <a:cs typeface="Times New Roman" panose="02020603050405020304" pitchFamily="18" charset="0"/>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additive="base">
                                        <p:cTn id="25" dur="500" fill="hold"/>
                                        <p:tgtEl>
                                          <p:spTgt spid="5"/>
                                        </p:tgtEl>
                                        <p:attrNameLst>
                                          <p:attrName>ppt_x</p:attrName>
                                        </p:attrNameLst>
                                      </p:cBhvr>
                                      <p:tavLst>
                                        <p:tav tm="0">
                                          <p:val>
                                            <p:strVal val="#ppt_x"/>
                                          </p:val>
                                        </p:tav>
                                        <p:tav tm="100000">
                                          <p:val>
                                            <p:strVal val="#ppt_x"/>
                                          </p:val>
                                        </p:tav>
                                      </p:tavLst>
                                    </p:anim>
                                    <p:anim calcmode="lin" valueType="num">
                                      <p:cBhvr additive="base">
                                        <p:cTn id="2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5" grpId="0"/>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72048" y="1187901"/>
            <a:ext cx="6258171" cy="784254"/>
          </a:xfrm>
          <a:prstGeom prst="rect">
            <a:avLst/>
          </a:prstGeom>
          <a:noFill/>
        </p:spPr>
        <p:txBody>
          <a:bodyPr wrap="square" rtlCol="0">
            <a:spAutoFit/>
          </a:bodyPr>
          <a:lstStyle/>
          <a:p>
            <a:pPr>
              <a:lnSpc>
                <a:spcPct val="150000"/>
              </a:lnSpc>
            </a:pPr>
            <a:r>
              <a:rPr lang="zh-CN" altLang="en-US" sz="1600" b="1" dirty="0">
                <a:latin typeface="Times New Roman" panose="02020603050405020304" pitchFamily="18" charset="0"/>
                <a:ea typeface="黑体" panose="02010609060101010101" pitchFamily="49" charset="-122"/>
                <a:cs typeface="Times New Roman" panose="02020603050405020304" pitchFamily="18" charset="0"/>
              </a:rPr>
              <a:t>第一类：基于传统的参数估计方法，用</a:t>
            </a:r>
            <a:r>
              <a:rPr lang="zh-CN" altLang="en-US" sz="16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近似或模拟</a:t>
            </a:r>
            <a:r>
              <a:rPr lang="zh-CN" altLang="en-US" sz="1600" b="1" dirty="0">
                <a:latin typeface="Times New Roman" panose="02020603050405020304" pitchFamily="18" charset="0"/>
                <a:ea typeface="黑体" panose="02010609060101010101" pitchFamily="49" charset="-122"/>
                <a:cs typeface="Times New Roman" panose="02020603050405020304" pitchFamily="18" charset="0"/>
              </a:rPr>
              <a:t>的方法构造模型的似然函数和无条件矩（极大似然估计、广义矩估计）</a:t>
            </a:r>
          </a:p>
        </p:txBody>
      </p:sp>
      <p:sp>
        <p:nvSpPr>
          <p:cNvPr id="3" name="文本框 2"/>
          <p:cNvSpPr txBox="1"/>
          <p:nvPr/>
        </p:nvSpPr>
        <p:spPr>
          <a:xfrm>
            <a:off x="257648" y="2015199"/>
            <a:ext cx="6258171" cy="784254"/>
          </a:xfrm>
          <a:prstGeom prst="rect">
            <a:avLst/>
          </a:prstGeom>
          <a:noFill/>
        </p:spPr>
        <p:txBody>
          <a:bodyPr wrap="square" rtlCol="0">
            <a:spAutoFit/>
          </a:bodyPr>
          <a:lstStyle>
            <a:lvl1pPr>
              <a:lnSpc>
                <a:spcPct val="150000"/>
              </a:lnSpc>
              <a:defRPr sz="1600" b="1">
                <a:latin typeface="Times New Roman" panose="02020603050405020304" pitchFamily="18" charset="0"/>
                <a:ea typeface="黑体" panose="02010609060101010101" pitchFamily="49" charset="-122"/>
                <a:cs typeface="Times New Roman" panose="02020603050405020304" pitchFamily="18" charset="0"/>
              </a:defRPr>
            </a:lvl1pPr>
          </a:lstStyle>
          <a:p>
            <a:r>
              <a:rPr lang="zh-CN" altLang="en-US" dirty="0"/>
              <a:t>第二类：引入</a:t>
            </a:r>
            <a:r>
              <a:rPr lang="zh-CN" altLang="en-US" dirty="0">
                <a:solidFill>
                  <a:srgbClr val="FF0000"/>
                </a:solidFill>
              </a:rPr>
              <a:t>辅助模型</a:t>
            </a:r>
            <a:r>
              <a:rPr lang="zh-CN" altLang="en-US" dirty="0"/>
              <a:t>（如</a:t>
            </a:r>
            <a:r>
              <a:rPr lang="en-US" altLang="zh-CN" dirty="0"/>
              <a:t>ARMA-GARCH</a:t>
            </a:r>
            <a:r>
              <a:rPr lang="zh-CN" altLang="en-US" dirty="0"/>
              <a:t>模型）或</a:t>
            </a:r>
            <a:r>
              <a:rPr lang="zh-CN" altLang="en-US" dirty="0">
                <a:solidFill>
                  <a:srgbClr val="FF0000"/>
                </a:solidFill>
              </a:rPr>
              <a:t>半参数</a:t>
            </a:r>
            <a:r>
              <a:rPr lang="zh-CN" altLang="en-US" dirty="0"/>
              <a:t>间接估计随机波动模型，非直接推断有效矩估计（</a:t>
            </a:r>
            <a:r>
              <a:rPr lang="en-US" altLang="zh-CN" dirty="0"/>
              <a:t>EMM</a:t>
            </a:r>
            <a:r>
              <a:rPr lang="zh-CN" altLang="en-US" dirty="0"/>
              <a:t>）。</a:t>
            </a:r>
          </a:p>
        </p:txBody>
      </p:sp>
      <p:sp>
        <p:nvSpPr>
          <p:cNvPr id="4" name="文本框 3"/>
          <p:cNvSpPr txBox="1"/>
          <p:nvPr/>
        </p:nvSpPr>
        <p:spPr>
          <a:xfrm>
            <a:off x="269022" y="2993325"/>
            <a:ext cx="6258171" cy="784254"/>
          </a:xfrm>
          <a:prstGeom prst="rect">
            <a:avLst/>
          </a:prstGeom>
          <a:noFill/>
        </p:spPr>
        <p:txBody>
          <a:bodyPr wrap="square" rtlCol="0">
            <a:spAutoFit/>
          </a:bodyPr>
          <a:lstStyle>
            <a:lvl1pPr>
              <a:lnSpc>
                <a:spcPct val="150000"/>
              </a:lnSpc>
              <a:defRPr sz="1600" b="1">
                <a:latin typeface="Times New Roman" panose="02020603050405020304" pitchFamily="18" charset="0"/>
                <a:ea typeface="黑体" panose="02010609060101010101" pitchFamily="49" charset="-122"/>
                <a:cs typeface="Times New Roman" panose="02020603050405020304" pitchFamily="18" charset="0"/>
              </a:defRPr>
            </a:lvl1pPr>
          </a:lstStyle>
          <a:p>
            <a:r>
              <a:rPr lang="zh-CN" altLang="en-US" dirty="0"/>
              <a:t>第三类：</a:t>
            </a:r>
            <a:r>
              <a:rPr lang="zh-CN" altLang="en-US" dirty="0">
                <a:solidFill>
                  <a:srgbClr val="FF0000"/>
                </a:solidFill>
              </a:rPr>
              <a:t>基于贝叶斯原理的参数后验分布分析</a:t>
            </a:r>
            <a:r>
              <a:rPr lang="zh-CN" altLang="en-US" dirty="0"/>
              <a:t>，应用最为广泛的是马尔科夫蒙特卡罗模拟技术。</a:t>
            </a:r>
          </a:p>
        </p:txBody>
      </p:sp>
      <p:sp>
        <p:nvSpPr>
          <p:cNvPr id="6" name="TextBox 1048613"/>
          <p:cNvSpPr txBox="1"/>
          <p:nvPr/>
        </p:nvSpPr>
        <p:spPr>
          <a:xfrm>
            <a:off x="257810" y="281940"/>
            <a:ext cx="2082165" cy="315279"/>
          </a:xfrm>
          <a:prstGeom prst="rect">
            <a:avLst/>
          </a:prstGeom>
          <a:noFill/>
          <a:ln>
            <a:noFill/>
          </a:ln>
        </p:spPr>
        <p:txBody>
          <a:bodyPr vert="horz" wrap="squar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a:spcBef>
                <a:spcPct val="20000"/>
              </a:spcBef>
            </a:pPr>
            <a:r>
              <a:rPr lang="en-US" altLang="zh-CN"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5.5</a:t>
            </a:r>
            <a:r>
              <a:rPr lang="zh-CN" altLang="en-US"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时变波动率模型</a:t>
            </a:r>
          </a:p>
        </p:txBody>
      </p:sp>
      <p:sp>
        <p:nvSpPr>
          <p:cNvPr id="7" name="文本框 6"/>
          <p:cNvSpPr txBox="1"/>
          <p:nvPr/>
        </p:nvSpPr>
        <p:spPr>
          <a:xfrm>
            <a:off x="138007" y="707712"/>
            <a:ext cx="3425484" cy="390428"/>
          </a:xfrm>
          <a:prstGeom prst="rect">
            <a:avLst/>
          </a:prstGeom>
          <a:noFill/>
          <a:ln>
            <a:noFill/>
          </a:ln>
        </p:spPr>
        <p:txBody>
          <a:bodyPr vert="horz" wrap="squar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marL="213995" indent="-213995">
              <a:lnSpc>
                <a:spcPct val="130000"/>
              </a:lnSpc>
              <a:spcBef>
                <a:spcPts val="450"/>
              </a:spcBef>
              <a:buFontTx/>
              <a:buChar char="•"/>
              <a:defRPr/>
            </a:pPr>
            <a:r>
              <a:rPr lang="zh-CN" altLang="en-US" b="1" dirty="0">
                <a:gradFill>
                  <a:gsLst>
                    <a:gs pos="0">
                      <a:srgbClr val="E30000"/>
                    </a:gs>
                    <a:gs pos="100000">
                      <a:srgbClr val="760303"/>
                    </a:gs>
                  </a:gsLst>
                  <a:lin scaled="0"/>
                </a:gradFill>
                <a:latin typeface="Times New Roman" panose="02020603050405020304" pitchFamily="18" charset="0"/>
                <a:ea typeface="黑体" panose="02010609060101010101" pitchFamily="49" charset="-122"/>
                <a:cs typeface="Times New Roman" panose="02020603050405020304" pitchFamily="18" charset="0"/>
              </a:rPr>
              <a:t>随机波动率模型</a:t>
            </a:r>
            <a:r>
              <a:rPr lang="en-US" altLang="zh-CN" b="1" dirty="0">
                <a:gradFill>
                  <a:gsLst>
                    <a:gs pos="0">
                      <a:srgbClr val="E30000"/>
                    </a:gs>
                    <a:gs pos="100000">
                      <a:srgbClr val="760303"/>
                    </a:gs>
                  </a:gsLst>
                  <a:lin scaled="0"/>
                </a:gradFill>
                <a:latin typeface="Times New Roman" panose="02020603050405020304" pitchFamily="18" charset="0"/>
                <a:ea typeface="黑体" panose="02010609060101010101" pitchFamily="49" charset="-122"/>
                <a:cs typeface="Times New Roman" panose="02020603050405020304" pitchFamily="18" charset="0"/>
              </a:rPr>
              <a:t>(SV</a:t>
            </a:r>
            <a:r>
              <a:rPr lang="zh-CN" altLang="en-US" b="1" dirty="0">
                <a:gradFill>
                  <a:gsLst>
                    <a:gs pos="0">
                      <a:srgbClr val="E30000"/>
                    </a:gs>
                    <a:gs pos="100000">
                      <a:srgbClr val="760303"/>
                    </a:gs>
                  </a:gsLst>
                  <a:lin scaled="0"/>
                </a:gradFill>
                <a:latin typeface="Times New Roman" panose="02020603050405020304" pitchFamily="18" charset="0"/>
                <a:ea typeface="黑体" panose="02010609060101010101" pitchFamily="49" charset="-122"/>
                <a:cs typeface="Times New Roman" panose="02020603050405020304" pitchFamily="18" charset="0"/>
              </a:rPr>
              <a:t>模型</a:t>
            </a:r>
            <a:r>
              <a:rPr lang="en-US" altLang="zh-CN" b="1" dirty="0">
                <a:gradFill>
                  <a:gsLst>
                    <a:gs pos="0">
                      <a:srgbClr val="E30000"/>
                    </a:gs>
                    <a:gs pos="100000">
                      <a:srgbClr val="760303"/>
                    </a:gs>
                  </a:gsLst>
                  <a:lin scaled="0"/>
                </a:gradFill>
                <a:latin typeface="Times New Roman" panose="02020603050405020304" pitchFamily="18" charset="0"/>
                <a:ea typeface="黑体" panose="02010609060101010101" pitchFamily="49" charset="-122"/>
                <a:cs typeface="Times New Roman" panose="02020603050405020304" pitchFamily="18" charset="0"/>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06563" y="1184425"/>
            <a:ext cx="6258171" cy="369332"/>
          </a:xfrm>
          <a:prstGeom prst="rect">
            <a:avLst/>
          </a:prstGeom>
          <a:noFill/>
        </p:spPr>
        <p:txBody>
          <a:bodyPr wrap="square" rtlCol="0">
            <a:spAutoFit/>
          </a:bodyPr>
          <a:lstStyle/>
          <a:p>
            <a:r>
              <a:rPr lang="zh-CN" altLang="en-US" b="1" dirty="0">
                <a:latin typeface="Times New Roman" panose="02020603050405020304" pitchFamily="18" charset="0"/>
                <a:ea typeface="黑体" panose="02010609060101010101" pitchFamily="49" charset="-122"/>
                <a:cs typeface="Times New Roman" panose="02020603050405020304" pitchFamily="18" charset="0"/>
              </a:rPr>
              <a:t>基本的离散</a:t>
            </a:r>
            <a:r>
              <a:rPr lang="en-US" altLang="zh-CN" b="1" dirty="0">
                <a:latin typeface="Times New Roman" panose="02020603050405020304" pitchFamily="18" charset="0"/>
                <a:ea typeface="黑体" panose="02010609060101010101" pitchFamily="49" charset="-122"/>
                <a:cs typeface="Times New Roman" panose="02020603050405020304" pitchFamily="18" charset="0"/>
              </a:rPr>
              <a:t>SV</a:t>
            </a:r>
            <a:r>
              <a:rPr lang="zh-CN" altLang="en-US" b="1" dirty="0">
                <a:latin typeface="Times New Roman" panose="02020603050405020304" pitchFamily="18" charset="0"/>
                <a:ea typeface="黑体" panose="02010609060101010101" pitchFamily="49" charset="-122"/>
                <a:cs typeface="Times New Roman" panose="02020603050405020304" pitchFamily="18" charset="0"/>
              </a:rPr>
              <a:t>模型如下：</a:t>
            </a:r>
          </a:p>
        </p:txBody>
      </p:sp>
      <mc:AlternateContent xmlns:mc="http://schemas.openxmlformats.org/markup-compatibility/2006" xmlns:a14="http://schemas.microsoft.com/office/drawing/2010/main">
        <mc:Choice Requires="a14">
          <p:sp>
            <p:nvSpPr>
              <p:cNvPr id="5" name="文本框 4"/>
              <p:cNvSpPr txBox="1"/>
              <p:nvPr/>
            </p:nvSpPr>
            <p:spPr>
              <a:xfrm>
                <a:off x="328030" y="1672828"/>
                <a:ext cx="2712987" cy="85010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𝒚</m:t>
                          </m:r>
                        </m:e>
                        <m:sub>
                          <m:r>
                            <a:rPr lang="en-US" altLang="zh-CN" b="1" i="1" smtClean="0">
                              <a:latin typeface="Cambria Math" panose="02040503050406030204" pitchFamily="18" charset="0"/>
                            </a:rPr>
                            <m:t>𝒕</m:t>
                          </m:r>
                        </m:sub>
                      </m:sSub>
                      <m:r>
                        <a:rPr lang="en-US" altLang="zh-CN" b="1" i="1" smtClean="0">
                          <a:latin typeface="Cambria Math" panose="02040503050406030204" pitchFamily="18" charset="0"/>
                        </a:rPr>
                        <m:t>=</m:t>
                      </m:r>
                      <m:sSub>
                        <m:sSubPr>
                          <m:ctrlPr>
                            <a:rPr lang="en-US" altLang="zh-CN" b="1" i="1" smtClean="0">
                              <a:latin typeface="Cambria Math" panose="02040503050406030204" pitchFamily="18" charset="0"/>
                            </a:rPr>
                          </m:ctrlPr>
                        </m:sSubPr>
                        <m:e>
                          <m:r>
                            <a:rPr lang="zh-CN" altLang="en-US" b="1" i="1" smtClean="0">
                              <a:latin typeface="Cambria Math" panose="02040503050406030204" pitchFamily="18" charset="0"/>
                            </a:rPr>
                            <m:t>𝝈</m:t>
                          </m:r>
                        </m:e>
                        <m:sub>
                          <m:r>
                            <a:rPr lang="en-US" altLang="zh-CN" b="1" i="1" smtClean="0">
                              <a:latin typeface="Cambria Math" panose="02040503050406030204" pitchFamily="18" charset="0"/>
                            </a:rPr>
                            <m:t>𝒕</m:t>
                          </m:r>
                        </m:sub>
                      </m:sSub>
                      <m:sSub>
                        <m:sSubPr>
                          <m:ctrlPr>
                            <a:rPr lang="en-US" altLang="zh-CN" b="1" i="1" smtClean="0">
                              <a:latin typeface="Cambria Math" panose="02040503050406030204" pitchFamily="18" charset="0"/>
                            </a:rPr>
                          </m:ctrlPr>
                        </m:sSubPr>
                        <m:e>
                          <m:r>
                            <a:rPr lang="zh-CN" altLang="en-US" b="1" i="1" smtClean="0">
                              <a:latin typeface="Cambria Math" panose="02040503050406030204" pitchFamily="18" charset="0"/>
                            </a:rPr>
                            <m:t>𝜺</m:t>
                          </m:r>
                        </m:e>
                        <m:sub>
                          <m:r>
                            <a:rPr lang="en-US" altLang="zh-CN" b="1" i="1" smtClean="0">
                              <a:latin typeface="Cambria Math" panose="02040503050406030204" pitchFamily="18" charset="0"/>
                            </a:rPr>
                            <m:t>𝒕</m:t>
                          </m:r>
                        </m:sub>
                      </m:sSub>
                      <m:r>
                        <a:rPr lang="en-US" altLang="zh-CN" b="1" i="1" smtClean="0">
                          <a:latin typeface="Cambria Math" panose="02040503050406030204" pitchFamily="18" charset="0"/>
                        </a:rPr>
                        <m:t>,</m:t>
                      </m:r>
                      <m:r>
                        <a:rPr lang="en-US" altLang="zh-CN" b="1" i="1" smtClean="0">
                          <a:latin typeface="Cambria Math" panose="02040503050406030204" pitchFamily="18" charset="0"/>
                        </a:rPr>
                        <m:t>𝒕</m:t>
                      </m:r>
                      <m:r>
                        <a:rPr lang="en-US" altLang="zh-CN" b="1" i="1" smtClean="0">
                          <a:latin typeface="Cambria Math" panose="02040503050406030204" pitchFamily="18" charset="0"/>
                        </a:rPr>
                        <m:t>=</m:t>
                      </m:r>
                      <m:r>
                        <a:rPr lang="en-US" altLang="zh-CN" b="1" i="1" smtClean="0">
                          <a:latin typeface="Cambria Math" panose="02040503050406030204" pitchFamily="18" charset="0"/>
                        </a:rPr>
                        <m:t>𝟏</m:t>
                      </m:r>
                      <m:r>
                        <a:rPr lang="en-US" altLang="zh-CN" b="1" i="1" smtClean="0">
                          <a:latin typeface="Cambria Math" panose="02040503050406030204" pitchFamily="18" charset="0"/>
                        </a:rPr>
                        <m:t>,</m:t>
                      </m:r>
                      <m:r>
                        <a:rPr lang="en-US" altLang="zh-CN" b="1" i="1" smtClean="0">
                          <a:latin typeface="Cambria Math" panose="02040503050406030204" pitchFamily="18" charset="0"/>
                        </a:rPr>
                        <m:t>𝟐</m:t>
                      </m:r>
                      <m:r>
                        <a:rPr lang="en-US" altLang="zh-CN" b="1" i="1" smtClean="0">
                          <a:latin typeface="Cambria Math" panose="02040503050406030204" pitchFamily="18" charset="0"/>
                        </a:rPr>
                        <m:t>,…,</m:t>
                      </m:r>
                      <m:r>
                        <a:rPr lang="en-US" altLang="zh-CN" b="1" i="1" smtClean="0">
                          <a:latin typeface="Cambria Math" panose="02040503050406030204" pitchFamily="18" charset="0"/>
                        </a:rPr>
                        <m:t>𝑻</m:t>
                      </m:r>
                      <m:r>
                        <a:rPr lang="en-US" altLang="zh-CN" b="1" i="1" smtClean="0">
                          <a:latin typeface="Cambria Math" panose="02040503050406030204" pitchFamily="18" charset="0"/>
                        </a:rPr>
                        <m:t> </m:t>
                      </m:r>
                    </m:oMath>
                  </m:oMathPara>
                </a14:m>
                <a:endParaRPr lang="en-US" altLang="zh-CN" b="1" i="1" dirty="0">
                  <a:latin typeface="Times New Roman" panose="02020603050405020304" pitchFamily="18" charset="0"/>
                  <a:ea typeface="黑体" panose="02010609060101010101" pitchFamily="49" charset="-122"/>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a:rPr lang="en-US" altLang="zh-CN" b="1" i="1" smtClean="0">
                          <a:latin typeface="Cambria Math" panose="02040503050406030204" pitchFamily="18" charset="0"/>
                        </a:rPr>
                        <m:t>𝒍𝒏</m:t>
                      </m:r>
                      <m:sSubSup>
                        <m:sSubSupPr>
                          <m:ctrlPr>
                            <a:rPr lang="en-US" altLang="zh-CN" b="1" i="1" smtClean="0">
                              <a:latin typeface="Cambria Math" panose="02040503050406030204" pitchFamily="18" charset="0"/>
                            </a:rPr>
                          </m:ctrlPr>
                        </m:sSubSupPr>
                        <m:e>
                          <m:r>
                            <a:rPr lang="zh-CN" altLang="en-US" b="1" i="1" smtClean="0">
                              <a:latin typeface="Cambria Math" panose="02040503050406030204" pitchFamily="18" charset="0"/>
                            </a:rPr>
                            <m:t>𝝈</m:t>
                          </m:r>
                        </m:e>
                        <m:sub>
                          <m:r>
                            <a:rPr lang="en-US" altLang="zh-CN" b="1" i="1" smtClean="0">
                              <a:latin typeface="Cambria Math" panose="02040503050406030204" pitchFamily="18" charset="0"/>
                            </a:rPr>
                            <m:t>𝒕</m:t>
                          </m:r>
                        </m:sub>
                        <m:sup>
                          <m:r>
                            <a:rPr lang="en-US" altLang="zh-CN" b="1" i="1" smtClean="0">
                              <a:latin typeface="Cambria Math" panose="02040503050406030204" pitchFamily="18" charset="0"/>
                            </a:rPr>
                            <m:t>𝟐</m:t>
                          </m:r>
                        </m:sup>
                      </m:sSubSup>
                      <m:r>
                        <a:rPr lang="en-US" altLang="zh-CN" b="1" i="1" smtClean="0">
                          <a:latin typeface="Cambria Math" panose="02040503050406030204" pitchFamily="18" charset="0"/>
                        </a:rPr>
                        <m:t>=</m:t>
                      </m:r>
                      <m:r>
                        <a:rPr lang="zh-CN" altLang="en-US" b="1" i="1" smtClean="0">
                          <a:latin typeface="Cambria Math" panose="02040503050406030204" pitchFamily="18" charset="0"/>
                        </a:rPr>
                        <m:t>𝜶</m:t>
                      </m:r>
                      <m:r>
                        <a:rPr lang="en-US" altLang="zh-CN" b="1" i="1" smtClean="0">
                          <a:latin typeface="Cambria Math" panose="02040503050406030204" pitchFamily="18" charset="0"/>
                        </a:rPr>
                        <m:t>+</m:t>
                      </m:r>
                      <m:r>
                        <a:rPr lang="zh-CN" altLang="en-US" b="1" i="1" smtClean="0">
                          <a:latin typeface="Cambria Math" panose="02040503050406030204" pitchFamily="18" charset="0"/>
                        </a:rPr>
                        <m:t>𝜷</m:t>
                      </m:r>
                      <m:r>
                        <a:rPr lang="en-US" altLang="zh-CN" b="1" i="1">
                          <a:latin typeface="Cambria Math" panose="02040503050406030204" pitchFamily="18" charset="0"/>
                        </a:rPr>
                        <m:t>𝒍𝒏</m:t>
                      </m:r>
                      <m:sSubSup>
                        <m:sSubSupPr>
                          <m:ctrlPr>
                            <a:rPr lang="en-US" altLang="zh-CN" b="1" i="1">
                              <a:latin typeface="Cambria Math" panose="02040503050406030204" pitchFamily="18" charset="0"/>
                            </a:rPr>
                          </m:ctrlPr>
                        </m:sSubSupPr>
                        <m:e>
                          <m:r>
                            <a:rPr lang="zh-CN" altLang="en-US" b="1" i="1">
                              <a:latin typeface="Cambria Math" panose="02040503050406030204" pitchFamily="18" charset="0"/>
                            </a:rPr>
                            <m:t>𝝈</m:t>
                          </m:r>
                        </m:e>
                        <m:sub>
                          <m:r>
                            <a:rPr lang="en-US" altLang="zh-CN" b="1" i="1">
                              <a:latin typeface="Cambria Math" panose="02040503050406030204" pitchFamily="18" charset="0"/>
                            </a:rPr>
                            <m:t>𝒕</m:t>
                          </m:r>
                          <m:r>
                            <a:rPr lang="en-US" altLang="zh-CN" b="1" i="1" smtClean="0">
                              <a:latin typeface="Cambria Math" panose="02040503050406030204" pitchFamily="18" charset="0"/>
                            </a:rPr>
                            <m:t>−</m:t>
                          </m:r>
                          <m:r>
                            <a:rPr lang="en-US" altLang="zh-CN" b="1" i="1" smtClean="0">
                              <a:latin typeface="Cambria Math" panose="02040503050406030204" pitchFamily="18" charset="0"/>
                            </a:rPr>
                            <m:t>𝟏</m:t>
                          </m:r>
                        </m:sub>
                        <m:sup>
                          <m:r>
                            <a:rPr lang="en-US" altLang="zh-CN" b="1" i="1">
                              <a:latin typeface="Cambria Math" panose="02040503050406030204" pitchFamily="18" charset="0"/>
                            </a:rPr>
                            <m:t>𝟐</m:t>
                          </m:r>
                        </m:sup>
                      </m:sSubSup>
                      <m:r>
                        <a:rPr lang="en-US" altLang="zh-CN" b="1" i="1" smtClean="0">
                          <a:latin typeface="Cambria Math" panose="02040503050406030204" pitchFamily="18" charset="0"/>
                        </a:rPr>
                        <m:t>+</m:t>
                      </m:r>
                      <m:sSub>
                        <m:sSubPr>
                          <m:ctrlPr>
                            <a:rPr lang="en-US" altLang="zh-CN" b="1" i="1" smtClean="0">
                              <a:latin typeface="Cambria Math" panose="02040503050406030204" pitchFamily="18" charset="0"/>
                            </a:rPr>
                          </m:ctrlPr>
                        </m:sSubPr>
                        <m:e>
                          <m:r>
                            <a:rPr lang="zh-CN" altLang="en-US" b="1" i="1" smtClean="0">
                              <a:latin typeface="Cambria Math" panose="02040503050406030204" pitchFamily="18" charset="0"/>
                            </a:rPr>
                            <m:t>𝜼</m:t>
                          </m:r>
                        </m:e>
                        <m:sub>
                          <m:r>
                            <a:rPr lang="en-US" altLang="zh-CN" b="1" i="1" smtClean="0">
                              <a:latin typeface="Cambria Math" panose="02040503050406030204" pitchFamily="18" charset="0"/>
                            </a:rPr>
                            <m:t>𝒕</m:t>
                          </m:r>
                        </m:sub>
                      </m:sSub>
                    </m:oMath>
                  </m:oMathPara>
                </a14:m>
                <a:endParaRPr lang="en-US" altLang="zh-CN" b="1" dirty="0">
                  <a:latin typeface="Times New Roman" panose="02020603050405020304" pitchFamily="18" charset="0"/>
                  <a:ea typeface="黑体" panose="02010609060101010101" pitchFamily="49" charset="-122"/>
                  <a:cs typeface="Times New Roman" panose="02020603050405020304" pitchFamily="18" charset="0"/>
                </a:endParaRPr>
              </a:p>
              <a:p>
                <a:endParaRPr lang="zh-CN" altLang="en-US" b="1" dirty="0">
                  <a:latin typeface="Times New Roman" panose="02020603050405020304" pitchFamily="18" charset="0"/>
                  <a:ea typeface="黑体" panose="02010609060101010101" pitchFamily="49" charset="-122"/>
                  <a:cs typeface="Times New Roman" panose="02020603050405020304" pitchFamily="18" charset="0"/>
                </a:endParaRPr>
              </a:p>
            </p:txBody>
          </p:sp>
        </mc:Choice>
        <mc:Fallback xmlns="">
          <p:sp>
            <p:nvSpPr>
              <p:cNvPr id="5" name="文本框 4"/>
              <p:cNvSpPr txBox="1">
                <a:spLocks noRot="1" noChangeAspect="1" noMove="1" noResize="1" noEditPoints="1" noAdjustHandles="1" noChangeArrowheads="1" noChangeShapeType="1" noTextEdit="1"/>
              </p:cNvSpPr>
              <p:nvPr/>
            </p:nvSpPr>
            <p:spPr>
              <a:xfrm>
                <a:off x="328030" y="1672828"/>
                <a:ext cx="2712987" cy="850105"/>
              </a:xfrm>
              <a:prstGeom prst="rect">
                <a:avLst/>
              </a:prstGeom>
              <a:blipFill rotWithShape="0">
                <a:blip r:embed="rId3"/>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6" name="文本框 5"/>
              <p:cNvSpPr txBox="1"/>
              <p:nvPr/>
            </p:nvSpPr>
            <p:spPr>
              <a:xfrm>
                <a:off x="363994" y="2483439"/>
                <a:ext cx="5148612" cy="1952073"/>
              </a:xfrm>
              <a:prstGeom prst="rect">
                <a:avLst/>
              </a:prstGeom>
              <a:noFill/>
            </p:spPr>
            <p:txBody>
              <a:bodyPr wrap="square" rtlCol="0">
                <a:spAutoFit/>
              </a:bodyPr>
              <a:lstStyle/>
              <a:p>
                <a:pPr>
                  <a:lnSpc>
                    <a:spcPct val="150000"/>
                  </a:lnSpc>
                </a:pPr>
                <a14:m>
                  <m:oMath xmlns:m="http://schemas.openxmlformats.org/officeDocument/2006/math">
                    <m:sSub>
                      <m:sSubPr>
                        <m:ctrlPr>
                          <a:rPr lang="en-US" altLang="zh-CN" sz="1600" b="1" i="1" smtClean="0">
                            <a:latin typeface="Cambria Math" panose="02040503050406030204" pitchFamily="18" charset="0"/>
                          </a:rPr>
                        </m:ctrlPr>
                      </m:sSubPr>
                      <m:e>
                        <m:r>
                          <a:rPr lang="en-US" altLang="zh-CN" sz="1600" b="1" i="1">
                            <a:latin typeface="Cambria Math" panose="02040503050406030204" pitchFamily="18" charset="0"/>
                          </a:rPr>
                          <m:t>𝒚</m:t>
                        </m:r>
                      </m:e>
                      <m:sub>
                        <m:r>
                          <a:rPr lang="en-US" altLang="zh-CN" sz="1600" b="1" i="1">
                            <a:latin typeface="Cambria Math" panose="02040503050406030204" pitchFamily="18" charset="0"/>
                          </a:rPr>
                          <m:t>𝒕</m:t>
                        </m:r>
                      </m:sub>
                    </m:sSub>
                  </m:oMath>
                </a14:m>
                <a:r>
                  <a:rPr lang="zh-CN" altLang="en-US" sz="1600" b="1" dirty="0">
                    <a:latin typeface="Times New Roman" panose="02020603050405020304" pitchFamily="18" charset="0"/>
                    <a:ea typeface="黑体" panose="02010609060101010101" pitchFamily="49" charset="-122"/>
                    <a:cs typeface="Times New Roman" panose="02020603050405020304" pitchFamily="18" charset="0"/>
                  </a:rPr>
                  <a:t>：消去均值后第</a:t>
                </a:r>
                <a:r>
                  <a:rPr lang="en-US" altLang="zh-CN" sz="1600" b="1" dirty="0">
                    <a:latin typeface="Times New Roman" panose="02020603050405020304" pitchFamily="18" charset="0"/>
                    <a:ea typeface="黑体" panose="02010609060101010101" pitchFamily="49" charset="-122"/>
                    <a:cs typeface="Times New Roman" panose="02020603050405020304" pitchFamily="18" charset="0"/>
                  </a:rPr>
                  <a:t>t</a:t>
                </a:r>
                <a:r>
                  <a:rPr lang="zh-CN" altLang="en-US" sz="1600" b="1" dirty="0">
                    <a:latin typeface="Times New Roman" panose="02020603050405020304" pitchFamily="18" charset="0"/>
                    <a:ea typeface="黑体" panose="02010609060101010101" pitchFamily="49" charset="-122"/>
                    <a:cs typeface="Times New Roman" panose="02020603050405020304" pitchFamily="18" charset="0"/>
                  </a:rPr>
                  <a:t>期的收益；</a:t>
                </a:r>
                <a:endParaRPr lang="en-US" altLang="zh-CN" sz="1600" b="1" dirty="0">
                  <a:latin typeface="Times New Roman" panose="02020603050405020304" pitchFamily="18" charset="0"/>
                  <a:ea typeface="黑体" panose="02010609060101010101" pitchFamily="49" charset="-122"/>
                  <a:cs typeface="Times New Roman" panose="02020603050405020304" pitchFamily="18" charset="0"/>
                </a:endParaRPr>
              </a:p>
              <a:p>
                <a:pPr>
                  <a:lnSpc>
                    <a:spcPct val="150000"/>
                  </a:lnSpc>
                </a:pPr>
                <a14:m>
                  <m:oMath xmlns:m="http://schemas.openxmlformats.org/officeDocument/2006/math">
                    <m:sSub>
                      <m:sSubPr>
                        <m:ctrlPr>
                          <a:rPr lang="en-US" altLang="zh-CN" sz="1600" b="1" i="1">
                            <a:latin typeface="Cambria Math" panose="02040503050406030204" pitchFamily="18" charset="0"/>
                          </a:rPr>
                        </m:ctrlPr>
                      </m:sSubPr>
                      <m:e>
                        <m:r>
                          <a:rPr lang="zh-CN" altLang="en-US" sz="1600" b="1" i="1">
                            <a:latin typeface="Cambria Math" panose="02040503050406030204" pitchFamily="18" charset="0"/>
                          </a:rPr>
                          <m:t>𝜺</m:t>
                        </m:r>
                      </m:e>
                      <m:sub>
                        <m:r>
                          <a:rPr lang="en-US" altLang="zh-CN" sz="1600" b="1" i="1">
                            <a:latin typeface="Cambria Math" panose="02040503050406030204" pitchFamily="18" charset="0"/>
                          </a:rPr>
                          <m:t>𝒕</m:t>
                        </m:r>
                      </m:sub>
                    </m:sSub>
                    <m:r>
                      <a:rPr lang="en-US" altLang="zh-CN" sz="1600" b="1" i="1" smtClean="0">
                        <a:latin typeface="Cambria Math" panose="02040503050406030204" pitchFamily="18" charset="0"/>
                        <a:ea typeface="Cambria Math" panose="02040503050406030204" pitchFamily="18" charset="0"/>
                      </a:rPr>
                      <m:t>∼</m:t>
                    </m:r>
                    <m:r>
                      <a:rPr lang="en-US" altLang="zh-CN" sz="1600" b="1" i="1" smtClean="0">
                        <a:latin typeface="Cambria Math" panose="02040503050406030204" pitchFamily="18" charset="0"/>
                        <a:ea typeface="Cambria Math" panose="02040503050406030204" pitchFamily="18" charset="0"/>
                      </a:rPr>
                      <m:t>𝑵</m:t>
                    </m:r>
                    <m:d>
                      <m:dPr>
                        <m:ctrlPr>
                          <a:rPr lang="en-US" altLang="zh-CN" sz="1600" b="1" i="1" smtClean="0">
                            <a:latin typeface="Cambria Math" panose="02040503050406030204" pitchFamily="18" charset="0"/>
                            <a:ea typeface="Cambria Math" panose="02040503050406030204" pitchFamily="18" charset="0"/>
                          </a:rPr>
                        </m:ctrlPr>
                      </m:dPr>
                      <m:e>
                        <m:r>
                          <a:rPr lang="en-US" altLang="zh-CN" sz="1600" b="1" i="1" smtClean="0">
                            <a:latin typeface="Cambria Math" panose="02040503050406030204" pitchFamily="18" charset="0"/>
                            <a:ea typeface="Cambria Math" panose="02040503050406030204" pitchFamily="18" charset="0"/>
                          </a:rPr>
                          <m:t>𝟎</m:t>
                        </m:r>
                        <m:r>
                          <a:rPr lang="en-US" altLang="zh-CN" sz="1600" b="1" i="1" smtClean="0">
                            <a:latin typeface="Cambria Math" panose="02040503050406030204" pitchFamily="18" charset="0"/>
                            <a:ea typeface="Cambria Math" panose="02040503050406030204" pitchFamily="18" charset="0"/>
                          </a:rPr>
                          <m:t>,</m:t>
                        </m:r>
                        <m:r>
                          <a:rPr lang="en-US" altLang="zh-CN" sz="1600" b="1" i="1" smtClean="0">
                            <a:latin typeface="Cambria Math" panose="02040503050406030204" pitchFamily="18" charset="0"/>
                            <a:ea typeface="Cambria Math" panose="02040503050406030204" pitchFamily="18" charset="0"/>
                          </a:rPr>
                          <m:t>𝟏</m:t>
                        </m:r>
                      </m:e>
                    </m:d>
                    <m:r>
                      <a:rPr lang="en-US" altLang="zh-CN" sz="1600" b="1" i="1" smtClean="0">
                        <a:latin typeface="Cambria Math" panose="02040503050406030204" pitchFamily="18" charset="0"/>
                        <a:ea typeface="Cambria Math" panose="02040503050406030204" pitchFamily="18" charset="0"/>
                      </a:rPr>
                      <m:t>,</m:t>
                    </m:r>
                    <m:r>
                      <a:rPr lang="zh-CN" altLang="en-US" sz="1600" b="1" i="1">
                        <a:latin typeface="Cambria Math" panose="02040503050406030204" pitchFamily="18" charset="0"/>
                        <a:ea typeface="Cambria Math" panose="02040503050406030204" pitchFamily="18" charset="0"/>
                      </a:rPr>
                      <m:t>是</m:t>
                    </m:r>
                  </m:oMath>
                </a14:m>
                <a:r>
                  <a:rPr lang="zh-CN" altLang="en-US" sz="1600" b="1" dirty="0">
                    <a:latin typeface="Times New Roman" panose="02020603050405020304" pitchFamily="18" charset="0"/>
                    <a:ea typeface="黑体" panose="02010609060101010101" pitchFamily="49" charset="-122"/>
                    <a:cs typeface="Times New Roman" panose="02020603050405020304" pitchFamily="18" charset="0"/>
                  </a:rPr>
                  <a:t>一个鞅差分序列；</a:t>
                </a:r>
                <a:endParaRPr lang="en-US" altLang="zh-CN" sz="1600" b="1" dirty="0">
                  <a:latin typeface="Times New Roman" panose="02020603050405020304" pitchFamily="18" charset="0"/>
                  <a:ea typeface="黑体" panose="02010609060101010101" pitchFamily="49" charset="-122"/>
                  <a:cs typeface="Times New Roman" panose="02020603050405020304" pitchFamily="18" charset="0"/>
                </a:endParaRPr>
              </a:p>
              <a:p>
                <a:pPr>
                  <a:lnSpc>
                    <a:spcPct val="150000"/>
                  </a:lnSpc>
                </a:pPr>
                <a14:m>
                  <m:oMath xmlns:m="http://schemas.openxmlformats.org/officeDocument/2006/math">
                    <m:sSub>
                      <m:sSubPr>
                        <m:ctrlPr>
                          <a:rPr lang="en-US" altLang="zh-CN" sz="1600" b="1" i="1">
                            <a:latin typeface="Cambria Math" panose="02040503050406030204" pitchFamily="18" charset="0"/>
                          </a:rPr>
                        </m:ctrlPr>
                      </m:sSubPr>
                      <m:e>
                        <m:r>
                          <a:rPr lang="zh-CN" altLang="en-US" sz="1600" b="1" i="1" smtClean="0">
                            <a:latin typeface="Cambria Math" panose="02040503050406030204" pitchFamily="18" charset="0"/>
                          </a:rPr>
                          <m:t>𝜼</m:t>
                        </m:r>
                      </m:e>
                      <m:sub>
                        <m:r>
                          <a:rPr lang="en-US" altLang="zh-CN" sz="1600" b="1" i="1">
                            <a:latin typeface="Cambria Math" panose="02040503050406030204" pitchFamily="18" charset="0"/>
                          </a:rPr>
                          <m:t>𝒕</m:t>
                        </m:r>
                      </m:sub>
                    </m:sSub>
                    <m:r>
                      <a:rPr lang="en-US" altLang="zh-CN" sz="1600" b="1" i="1">
                        <a:latin typeface="Cambria Math" panose="02040503050406030204" pitchFamily="18" charset="0"/>
                        <a:ea typeface="Cambria Math" panose="02040503050406030204" pitchFamily="18" charset="0"/>
                      </a:rPr>
                      <m:t>∼</m:t>
                    </m:r>
                    <m:r>
                      <a:rPr lang="en-US" altLang="zh-CN" sz="1600" b="1" i="1">
                        <a:latin typeface="Cambria Math" panose="02040503050406030204" pitchFamily="18" charset="0"/>
                        <a:ea typeface="Cambria Math" panose="02040503050406030204" pitchFamily="18" charset="0"/>
                      </a:rPr>
                      <m:t>𝑵</m:t>
                    </m:r>
                    <m:d>
                      <m:dPr>
                        <m:ctrlPr>
                          <a:rPr lang="en-US" altLang="zh-CN" sz="1600" b="1" i="1">
                            <a:latin typeface="Cambria Math" panose="02040503050406030204" pitchFamily="18" charset="0"/>
                            <a:ea typeface="Cambria Math" panose="02040503050406030204" pitchFamily="18" charset="0"/>
                          </a:rPr>
                        </m:ctrlPr>
                      </m:dPr>
                      <m:e>
                        <m:r>
                          <a:rPr lang="en-US" altLang="zh-CN" sz="1600" b="1" i="1">
                            <a:latin typeface="Cambria Math" panose="02040503050406030204" pitchFamily="18" charset="0"/>
                            <a:ea typeface="Cambria Math" panose="02040503050406030204" pitchFamily="18" charset="0"/>
                          </a:rPr>
                          <m:t>𝟎</m:t>
                        </m:r>
                        <m:r>
                          <a:rPr lang="en-US" altLang="zh-CN" sz="1600" b="1" i="1">
                            <a:latin typeface="Cambria Math" panose="02040503050406030204" pitchFamily="18" charset="0"/>
                            <a:ea typeface="Cambria Math" panose="02040503050406030204" pitchFamily="18" charset="0"/>
                          </a:rPr>
                          <m:t>,</m:t>
                        </m:r>
                        <m:sSubSup>
                          <m:sSubSupPr>
                            <m:ctrlPr>
                              <a:rPr lang="en-US" altLang="zh-CN" sz="1600" b="1" i="1" smtClean="0">
                                <a:latin typeface="Cambria Math" panose="02040503050406030204" pitchFamily="18" charset="0"/>
                                <a:ea typeface="Cambria Math" panose="02040503050406030204" pitchFamily="18" charset="0"/>
                              </a:rPr>
                            </m:ctrlPr>
                          </m:sSubSupPr>
                          <m:e>
                            <m:r>
                              <a:rPr lang="zh-CN" altLang="en-US" sz="1600" b="1" i="1" smtClean="0">
                                <a:latin typeface="Cambria Math" panose="02040503050406030204" pitchFamily="18" charset="0"/>
                                <a:ea typeface="Cambria Math" panose="02040503050406030204" pitchFamily="18" charset="0"/>
                              </a:rPr>
                              <m:t>𝝈</m:t>
                            </m:r>
                          </m:e>
                          <m:sub>
                            <m:r>
                              <a:rPr lang="zh-CN" altLang="en-US" sz="1600" b="1" i="1" smtClean="0">
                                <a:latin typeface="Cambria Math" panose="02040503050406030204" pitchFamily="18" charset="0"/>
                                <a:ea typeface="Cambria Math" panose="02040503050406030204" pitchFamily="18" charset="0"/>
                              </a:rPr>
                              <m:t>𝜼</m:t>
                            </m:r>
                          </m:sub>
                          <m:sup>
                            <m:r>
                              <a:rPr lang="en-US" altLang="zh-CN" sz="1600" b="1" i="1">
                                <a:latin typeface="Cambria Math" panose="02040503050406030204" pitchFamily="18" charset="0"/>
                                <a:ea typeface="Cambria Math" panose="02040503050406030204" pitchFamily="18" charset="0"/>
                              </a:rPr>
                              <m:t>𝟐</m:t>
                            </m:r>
                          </m:sup>
                        </m:sSubSup>
                      </m:e>
                    </m:d>
                  </m:oMath>
                </a14:m>
                <a:r>
                  <a:rPr lang="zh-CN" altLang="en-US" sz="1600" b="1" dirty="0">
                    <a:latin typeface="Times New Roman" panose="02020603050405020304" pitchFamily="18" charset="0"/>
                    <a:ea typeface="黑体" panose="02010609060101010101" pitchFamily="49" charset="-122"/>
                    <a:cs typeface="Times New Roman" panose="02020603050405020304" pitchFamily="18" charset="0"/>
                  </a:rPr>
                  <a:t>且</a:t>
                </a:r>
                <a14:m>
                  <m:oMath xmlns:m="http://schemas.openxmlformats.org/officeDocument/2006/math">
                    <m:sSubSup>
                      <m:sSubSupPr>
                        <m:ctrlPr>
                          <a:rPr lang="en-US" altLang="zh-CN" sz="1600" b="1" i="1">
                            <a:latin typeface="Cambria Math" panose="02040503050406030204" pitchFamily="18" charset="0"/>
                            <a:ea typeface="Cambria Math" panose="02040503050406030204" pitchFamily="18" charset="0"/>
                          </a:rPr>
                        </m:ctrlPr>
                      </m:sSubSupPr>
                      <m:e>
                        <m:r>
                          <a:rPr lang="zh-CN" altLang="en-US" sz="1600" b="1" i="1">
                            <a:latin typeface="Cambria Math" panose="02040503050406030204" pitchFamily="18" charset="0"/>
                            <a:ea typeface="Cambria Math" panose="02040503050406030204" pitchFamily="18" charset="0"/>
                          </a:rPr>
                          <m:t>𝝈</m:t>
                        </m:r>
                      </m:e>
                      <m:sub>
                        <m:r>
                          <a:rPr lang="zh-CN" altLang="en-US" sz="1600" b="1" i="1">
                            <a:latin typeface="Cambria Math" panose="02040503050406030204" pitchFamily="18" charset="0"/>
                            <a:ea typeface="Cambria Math" panose="02040503050406030204" pitchFamily="18" charset="0"/>
                          </a:rPr>
                          <m:t>𝜼</m:t>
                        </m:r>
                      </m:sub>
                      <m:sup>
                        <m:r>
                          <a:rPr lang="en-US" altLang="zh-CN" sz="1600" b="1" i="1">
                            <a:latin typeface="Cambria Math" panose="02040503050406030204" pitchFamily="18" charset="0"/>
                            <a:ea typeface="Cambria Math" panose="02040503050406030204" pitchFamily="18" charset="0"/>
                          </a:rPr>
                          <m:t>𝟐</m:t>
                        </m:r>
                      </m:sup>
                    </m:sSubSup>
                  </m:oMath>
                </a14:m>
                <a:r>
                  <a:rPr lang="zh-CN" altLang="en-US" sz="1600" b="1" dirty="0">
                    <a:latin typeface="Times New Roman" panose="02020603050405020304" pitchFamily="18" charset="0"/>
                    <a:ea typeface="黑体" panose="02010609060101010101" pitchFamily="49" charset="-122"/>
                    <a:cs typeface="Times New Roman" panose="02020603050405020304" pitchFamily="18" charset="0"/>
                  </a:rPr>
                  <a:t>未知；</a:t>
                </a:r>
                <a:endParaRPr lang="en-US" altLang="zh-CN" sz="1600" b="1" dirty="0">
                  <a:latin typeface="Times New Roman" panose="02020603050405020304" pitchFamily="18" charset="0"/>
                  <a:ea typeface="黑体" panose="02010609060101010101" pitchFamily="49" charset="-122"/>
                  <a:cs typeface="Times New Roman" panose="02020603050405020304" pitchFamily="18" charset="0"/>
                </a:endParaRPr>
              </a:p>
              <a:p>
                <a:pPr>
                  <a:lnSpc>
                    <a:spcPct val="150000"/>
                  </a:lnSpc>
                </a:pPr>
                <a14:m>
                  <m:oMath xmlns:m="http://schemas.openxmlformats.org/officeDocument/2006/math">
                    <m:sSub>
                      <m:sSubPr>
                        <m:ctrlPr>
                          <a:rPr lang="en-US" altLang="zh-CN" sz="1600" b="1" i="1">
                            <a:latin typeface="Cambria Math" panose="02040503050406030204" pitchFamily="18" charset="0"/>
                          </a:rPr>
                        </m:ctrlPr>
                      </m:sSubPr>
                      <m:e>
                        <m:r>
                          <a:rPr lang="zh-CN" altLang="en-US" sz="1600" b="1" i="1">
                            <a:latin typeface="Cambria Math" panose="02040503050406030204" pitchFamily="18" charset="0"/>
                          </a:rPr>
                          <m:t>𝜺</m:t>
                        </m:r>
                      </m:e>
                      <m:sub>
                        <m:r>
                          <a:rPr lang="en-US" altLang="zh-CN" sz="1600" b="1" i="1">
                            <a:latin typeface="Cambria Math" panose="02040503050406030204" pitchFamily="18" charset="0"/>
                          </a:rPr>
                          <m:t>𝒕</m:t>
                        </m:r>
                      </m:sub>
                    </m:sSub>
                  </m:oMath>
                </a14:m>
                <a:r>
                  <a:rPr lang="zh-CN" altLang="en-US" sz="1600" b="1" dirty="0">
                    <a:latin typeface="Times New Roman" panose="02020603050405020304" pitchFamily="18" charset="0"/>
                    <a:ea typeface="黑体" panose="02010609060101010101" pitchFamily="49" charset="-122"/>
                    <a:cs typeface="Times New Roman" panose="02020603050405020304" pitchFamily="18" charset="0"/>
                  </a:rPr>
                  <a:t>与</a:t>
                </a:r>
                <a14:m>
                  <m:oMath xmlns:m="http://schemas.openxmlformats.org/officeDocument/2006/math">
                    <m:sSub>
                      <m:sSubPr>
                        <m:ctrlPr>
                          <a:rPr lang="en-US" altLang="zh-CN" sz="1600" b="1" i="1">
                            <a:latin typeface="Cambria Math" panose="02040503050406030204" pitchFamily="18" charset="0"/>
                          </a:rPr>
                        </m:ctrlPr>
                      </m:sSubPr>
                      <m:e>
                        <m:r>
                          <a:rPr lang="zh-CN" altLang="en-US" sz="1600" b="1" i="1">
                            <a:latin typeface="Cambria Math" panose="02040503050406030204" pitchFamily="18" charset="0"/>
                          </a:rPr>
                          <m:t>𝜼</m:t>
                        </m:r>
                      </m:e>
                      <m:sub>
                        <m:r>
                          <a:rPr lang="en-US" altLang="zh-CN" sz="1600" b="1" i="1">
                            <a:latin typeface="Cambria Math" panose="02040503050406030204" pitchFamily="18" charset="0"/>
                          </a:rPr>
                          <m:t>𝒕</m:t>
                        </m:r>
                      </m:sub>
                    </m:sSub>
                  </m:oMath>
                </a14:m>
                <a:r>
                  <a:rPr lang="zh-CN" altLang="en-US" sz="1600" b="1" dirty="0">
                    <a:latin typeface="Times New Roman" panose="02020603050405020304" pitchFamily="18" charset="0"/>
                    <a:ea typeface="黑体" panose="02010609060101010101" pitchFamily="49" charset="-122"/>
                    <a:cs typeface="Times New Roman" panose="02020603050405020304" pitchFamily="18" charset="0"/>
                  </a:rPr>
                  <a:t>相互独立，可以同期相关；</a:t>
                </a:r>
                <a:endParaRPr lang="en-US" altLang="zh-CN" sz="1600" b="1" dirty="0">
                  <a:latin typeface="Times New Roman" panose="02020603050405020304" pitchFamily="18" charset="0"/>
                  <a:ea typeface="黑体" panose="02010609060101010101" pitchFamily="49" charset="-122"/>
                  <a:cs typeface="Times New Roman" panose="02020603050405020304" pitchFamily="18" charset="0"/>
                </a:endParaRPr>
              </a:p>
              <a:p>
                <a:pPr>
                  <a:lnSpc>
                    <a:spcPct val="150000"/>
                  </a:lnSpc>
                </a:pPr>
                <a14:m>
                  <m:oMath xmlns:m="http://schemas.openxmlformats.org/officeDocument/2006/math">
                    <m:r>
                      <a:rPr lang="zh-CN" altLang="en-US" sz="1600" b="1" i="1">
                        <a:latin typeface="Cambria Math" panose="02040503050406030204" pitchFamily="18" charset="0"/>
                      </a:rPr>
                      <m:t>𝜶</m:t>
                    </m:r>
                  </m:oMath>
                </a14:m>
                <a:r>
                  <a:rPr lang="zh-CN" altLang="en-US" sz="1600" b="1" dirty="0">
                    <a:latin typeface="Times New Roman" panose="02020603050405020304" pitchFamily="18" charset="0"/>
                    <a:ea typeface="黑体" panose="02010609060101010101" pitchFamily="49" charset="-122"/>
                    <a:cs typeface="Times New Roman" panose="02020603050405020304" pitchFamily="18" charset="0"/>
                  </a:rPr>
                  <a:t>和</a:t>
                </a:r>
                <a14:m>
                  <m:oMath xmlns:m="http://schemas.openxmlformats.org/officeDocument/2006/math">
                    <m:r>
                      <a:rPr lang="zh-CN" altLang="en-US" sz="1600" b="1" i="1">
                        <a:latin typeface="Cambria Math" panose="02040503050406030204" pitchFamily="18" charset="0"/>
                      </a:rPr>
                      <m:t>𝜷</m:t>
                    </m:r>
                  </m:oMath>
                </a14:m>
                <a:r>
                  <a:rPr lang="zh-CN" altLang="en-US" sz="1600" b="1" dirty="0">
                    <a:latin typeface="Times New Roman" panose="02020603050405020304" pitchFamily="18" charset="0"/>
                    <a:ea typeface="黑体" panose="02010609060101010101" pitchFamily="49" charset="-122"/>
                    <a:cs typeface="Times New Roman" panose="02020603050405020304" pitchFamily="18" charset="0"/>
                  </a:rPr>
                  <a:t>为常数，</a:t>
                </a:r>
                <a14:m>
                  <m:oMath xmlns:m="http://schemas.openxmlformats.org/officeDocument/2006/math">
                    <m:d>
                      <m:dPr>
                        <m:begChr m:val="|"/>
                        <m:endChr m:val="|"/>
                        <m:ctrlPr>
                          <a:rPr lang="en-US" altLang="zh-CN" sz="1600" b="1" i="1" smtClean="0">
                            <a:latin typeface="Cambria Math" panose="02040503050406030204" pitchFamily="18" charset="0"/>
                          </a:rPr>
                        </m:ctrlPr>
                      </m:dPr>
                      <m:e>
                        <m:r>
                          <a:rPr lang="zh-CN" altLang="en-US" sz="1600" b="1" i="1">
                            <a:latin typeface="Cambria Math" panose="02040503050406030204" pitchFamily="18" charset="0"/>
                          </a:rPr>
                          <m:t>𝜷</m:t>
                        </m:r>
                      </m:e>
                    </m:d>
                    <m:r>
                      <a:rPr lang="en-US" altLang="zh-CN" sz="1600" b="1" i="1" smtClean="0">
                        <a:latin typeface="Cambria Math" panose="02040503050406030204" pitchFamily="18" charset="0"/>
                      </a:rPr>
                      <m:t>&lt;</m:t>
                    </m:r>
                    <m:r>
                      <a:rPr lang="en-US" altLang="zh-CN" sz="1600" b="1" i="1" smtClean="0">
                        <a:latin typeface="Cambria Math" panose="02040503050406030204" pitchFamily="18" charset="0"/>
                      </a:rPr>
                      <m:t>𝟏</m:t>
                    </m:r>
                    <m:r>
                      <a:rPr lang="zh-CN" altLang="en-US" sz="1600" b="1" i="1">
                        <a:latin typeface="Cambria Math" panose="02040503050406030204" pitchFamily="18" charset="0"/>
                      </a:rPr>
                      <m:t>。</m:t>
                    </m:r>
                  </m:oMath>
                </a14:m>
                <a:endParaRPr lang="zh-CN" altLang="en-US" sz="1600" b="1" dirty="0">
                  <a:latin typeface="Times New Roman" panose="02020603050405020304" pitchFamily="18" charset="0"/>
                  <a:ea typeface="黑体" panose="02010609060101010101" pitchFamily="49" charset="-122"/>
                  <a:cs typeface="Times New Roman" panose="02020603050405020304" pitchFamily="18" charset="0"/>
                </a:endParaRPr>
              </a:p>
            </p:txBody>
          </p:sp>
        </mc:Choice>
        <mc:Fallback xmlns="">
          <p:sp>
            <p:nvSpPr>
              <p:cNvPr id="6" name="文本框 5"/>
              <p:cNvSpPr txBox="1">
                <a:spLocks noRot="1" noChangeAspect="1" noMove="1" noResize="1" noEditPoints="1" noAdjustHandles="1" noChangeArrowheads="1" noChangeShapeType="1" noTextEdit="1"/>
              </p:cNvSpPr>
              <p:nvPr/>
            </p:nvSpPr>
            <p:spPr>
              <a:xfrm>
                <a:off x="363994" y="2483439"/>
                <a:ext cx="5148612" cy="1952073"/>
              </a:xfrm>
              <a:prstGeom prst="rect">
                <a:avLst/>
              </a:prstGeom>
              <a:blipFill rotWithShape="1">
                <a:blip r:embed="rId4"/>
                <a:stretch>
                  <a:fillRect b="-2492"/>
                </a:stretch>
              </a:blipFill>
            </p:spPr>
            <p:txBody>
              <a:bodyPr/>
              <a:lstStyle/>
              <a:p>
                <a:r>
                  <a:rPr lang="zh-CN" altLang="en-US">
                    <a:noFill/>
                  </a:rPr>
                  <a:t> </a:t>
                </a:r>
                <a:endParaRPr lang="zh-CN" altLang="en-US">
                  <a:noFill/>
                </a:endParaRPr>
              </a:p>
            </p:txBody>
          </p:sp>
        </mc:Fallback>
      </mc:AlternateContent>
      <p:sp>
        <p:nvSpPr>
          <p:cNvPr id="7" name="箭头: 右 6"/>
          <p:cNvSpPr/>
          <p:nvPr/>
        </p:nvSpPr>
        <p:spPr>
          <a:xfrm>
            <a:off x="3020074" y="1611844"/>
            <a:ext cx="1230850" cy="7525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latin typeface="Times New Roman" panose="02020603050405020304" pitchFamily="18" charset="0"/>
              <a:ea typeface="黑体" panose="02010609060101010101" pitchFamily="49"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8" name="矩形 7"/>
              <p:cNvSpPr/>
              <p:nvPr/>
            </p:nvSpPr>
            <p:spPr>
              <a:xfrm>
                <a:off x="2908350" y="1798999"/>
                <a:ext cx="1260152" cy="3777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𝒉</m:t>
                          </m:r>
                        </m:e>
                        <m:sub>
                          <m:r>
                            <a:rPr lang="en-US" altLang="zh-CN" b="1" i="1" smtClean="0">
                              <a:latin typeface="Cambria Math" panose="02040503050406030204" pitchFamily="18" charset="0"/>
                            </a:rPr>
                            <m:t>𝒕</m:t>
                          </m:r>
                        </m:sub>
                      </m:sSub>
                      <m:r>
                        <a:rPr lang="en-US" altLang="zh-CN" b="1" i="1" smtClean="0">
                          <a:latin typeface="Cambria Math" panose="02040503050406030204" pitchFamily="18" charset="0"/>
                        </a:rPr>
                        <m:t>=</m:t>
                      </m:r>
                      <m:r>
                        <a:rPr lang="en-US" altLang="zh-CN" b="1" i="1">
                          <a:latin typeface="Cambria Math" panose="02040503050406030204" pitchFamily="18" charset="0"/>
                        </a:rPr>
                        <m:t>𝒍𝒏</m:t>
                      </m:r>
                      <m:sSubSup>
                        <m:sSubSupPr>
                          <m:ctrlPr>
                            <a:rPr lang="en-US" altLang="zh-CN" b="1" i="1">
                              <a:latin typeface="Cambria Math" panose="02040503050406030204" pitchFamily="18" charset="0"/>
                            </a:rPr>
                          </m:ctrlPr>
                        </m:sSubSupPr>
                        <m:e>
                          <m:r>
                            <a:rPr lang="zh-CN" altLang="en-US" b="1" i="1">
                              <a:latin typeface="Cambria Math" panose="02040503050406030204" pitchFamily="18" charset="0"/>
                            </a:rPr>
                            <m:t>𝝈</m:t>
                          </m:r>
                        </m:e>
                        <m:sub>
                          <m:r>
                            <a:rPr lang="en-US" altLang="zh-CN" b="1" i="1">
                              <a:latin typeface="Cambria Math" panose="02040503050406030204" pitchFamily="18" charset="0"/>
                            </a:rPr>
                            <m:t>𝒕</m:t>
                          </m:r>
                        </m:sub>
                        <m:sup>
                          <m:r>
                            <a:rPr lang="en-US" altLang="zh-CN" b="1" i="1">
                              <a:latin typeface="Cambria Math" panose="02040503050406030204" pitchFamily="18" charset="0"/>
                            </a:rPr>
                            <m:t>𝟐</m:t>
                          </m:r>
                        </m:sup>
                      </m:sSubSup>
                    </m:oMath>
                  </m:oMathPara>
                </a14:m>
                <a:endParaRPr lang="zh-CN" altLang="en-US" b="1" dirty="0">
                  <a:latin typeface="Times New Roman" panose="02020603050405020304" pitchFamily="18" charset="0"/>
                  <a:ea typeface="黑体" panose="02010609060101010101" pitchFamily="49" charset="-122"/>
                  <a:cs typeface="Times New Roman" panose="02020603050405020304" pitchFamily="18" charset="0"/>
                </a:endParaRPr>
              </a:p>
            </p:txBody>
          </p:sp>
        </mc:Choice>
        <mc:Fallback xmlns="">
          <p:sp>
            <p:nvSpPr>
              <p:cNvPr id="8" name="矩形 7"/>
              <p:cNvSpPr>
                <a:spLocks noRot="1" noChangeAspect="1" noMove="1" noResize="1" noEditPoints="1" noAdjustHandles="1" noChangeArrowheads="1" noChangeShapeType="1" noTextEdit="1"/>
              </p:cNvSpPr>
              <p:nvPr/>
            </p:nvSpPr>
            <p:spPr>
              <a:xfrm>
                <a:off x="2908350" y="1798999"/>
                <a:ext cx="1260152" cy="377732"/>
              </a:xfrm>
              <a:prstGeom prst="rect">
                <a:avLst/>
              </a:prstGeom>
              <a:blipFill rotWithShape="0">
                <a:blip r:embed="rId5"/>
                <a:stretch>
                  <a:fillRect b="-3226"/>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9" name="矩形 8"/>
              <p:cNvSpPr/>
              <p:nvPr/>
            </p:nvSpPr>
            <p:spPr>
              <a:xfrm>
                <a:off x="3635499" y="1553757"/>
                <a:ext cx="3419475" cy="805926"/>
              </a:xfrm>
              <a:prstGeom prst="rect">
                <a:avLst/>
              </a:prstGeom>
            </p:spPr>
            <p:txBody>
              <a:bodyPr>
                <a:spAutoFit/>
              </a:bodyPr>
              <a:lstStyle/>
              <a:p>
                <a:pPr/>
                <a14:m>
                  <m:oMathPara xmlns:m="http://schemas.openxmlformats.org/officeDocument/2006/math">
                    <m:oMathParaPr>
                      <m:jc m:val="centerGroup"/>
                    </m:oMathParaPr>
                    <m:oMath xmlns:m="http://schemas.openxmlformats.org/officeDocument/2006/math">
                      <m:sSub>
                        <m:sSubPr>
                          <m:ctrlPr>
                            <a:rPr lang="en-US" altLang="zh-CN" b="1" i="1" smtClean="0">
                              <a:latin typeface="Cambria Math" panose="02040503050406030204" pitchFamily="18" charset="0"/>
                            </a:rPr>
                          </m:ctrlPr>
                        </m:sSubPr>
                        <m:e>
                          <m:r>
                            <a:rPr lang="en-US" altLang="zh-CN" b="1" i="1">
                              <a:latin typeface="Cambria Math" panose="02040503050406030204" pitchFamily="18" charset="0"/>
                            </a:rPr>
                            <m:t>𝒚</m:t>
                          </m:r>
                        </m:e>
                        <m:sub>
                          <m:r>
                            <a:rPr lang="en-US" altLang="zh-CN" b="1" i="1">
                              <a:latin typeface="Cambria Math" panose="02040503050406030204" pitchFamily="18" charset="0"/>
                            </a:rPr>
                            <m:t>𝒕</m:t>
                          </m:r>
                        </m:sub>
                      </m:sSub>
                      <m:r>
                        <a:rPr lang="en-US" altLang="zh-CN" b="1" i="1">
                          <a:latin typeface="Cambria Math" panose="02040503050406030204" pitchFamily="18" charset="0"/>
                        </a:rPr>
                        <m:t>=</m:t>
                      </m:r>
                      <m:sSub>
                        <m:sSubPr>
                          <m:ctrlPr>
                            <a:rPr lang="en-US" altLang="zh-CN" b="1" i="1">
                              <a:latin typeface="Cambria Math" panose="02040503050406030204" pitchFamily="18" charset="0"/>
                            </a:rPr>
                          </m:ctrlPr>
                        </m:sSubPr>
                        <m:e>
                          <m:r>
                            <a:rPr lang="zh-CN" altLang="en-US" b="1" i="1" smtClean="0">
                              <a:latin typeface="Cambria Math" panose="02040503050406030204" pitchFamily="18" charset="0"/>
                            </a:rPr>
                            <m:t>𝜺</m:t>
                          </m:r>
                        </m:e>
                        <m:sub>
                          <m:r>
                            <a:rPr lang="en-US" altLang="zh-CN" b="1" i="1">
                              <a:latin typeface="Cambria Math" panose="02040503050406030204" pitchFamily="18" charset="0"/>
                            </a:rPr>
                            <m:t>𝒕</m:t>
                          </m:r>
                        </m:sub>
                      </m:sSub>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𝒆</m:t>
                          </m:r>
                        </m:e>
                        <m:sup>
                          <m:f>
                            <m:fPr>
                              <m:ctrlPr>
                                <a:rPr lang="en-US" altLang="zh-CN" b="1" i="1" smtClean="0">
                                  <a:latin typeface="Cambria Math" panose="02040503050406030204" pitchFamily="18" charset="0"/>
                                </a:rPr>
                              </m:ctrlPr>
                            </m:fPr>
                            <m:num>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𝒉</m:t>
                                  </m:r>
                                </m:e>
                                <m:sub>
                                  <m:r>
                                    <a:rPr lang="en-US" altLang="zh-CN" b="1" i="1" smtClean="0">
                                      <a:latin typeface="Cambria Math" panose="02040503050406030204" pitchFamily="18" charset="0"/>
                                    </a:rPr>
                                    <m:t>𝒕</m:t>
                                  </m:r>
                                </m:sub>
                              </m:sSub>
                            </m:num>
                            <m:den>
                              <m:r>
                                <a:rPr lang="en-US" altLang="zh-CN" b="1" i="1" smtClean="0">
                                  <a:latin typeface="Cambria Math" panose="02040503050406030204" pitchFamily="18" charset="0"/>
                                </a:rPr>
                                <m:t>𝟐</m:t>
                              </m:r>
                            </m:den>
                          </m:f>
                        </m:sup>
                      </m:sSup>
                    </m:oMath>
                  </m:oMathPara>
                </a14:m>
                <a:endParaRPr lang="en-US" altLang="zh-CN" b="1" i="1" dirty="0">
                  <a:latin typeface="Times New Roman" panose="02020603050405020304" pitchFamily="18" charset="0"/>
                  <a:ea typeface="黑体" panose="02010609060101010101" pitchFamily="49" charset="-122"/>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sSub>
                        <m:sSubPr>
                          <m:ctrlPr>
                            <a:rPr lang="en-US" altLang="zh-CN" b="1" i="1">
                              <a:latin typeface="Cambria Math" panose="02040503050406030204" pitchFamily="18" charset="0"/>
                            </a:rPr>
                          </m:ctrlPr>
                        </m:sSubPr>
                        <m:e>
                          <m:r>
                            <a:rPr lang="en-US" altLang="zh-CN" b="1" i="1">
                              <a:latin typeface="Cambria Math" panose="02040503050406030204" pitchFamily="18" charset="0"/>
                            </a:rPr>
                            <m:t>𝒉</m:t>
                          </m:r>
                        </m:e>
                        <m:sub>
                          <m:r>
                            <a:rPr lang="en-US" altLang="zh-CN" b="1" i="1">
                              <a:latin typeface="Cambria Math" panose="02040503050406030204" pitchFamily="18" charset="0"/>
                            </a:rPr>
                            <m:t>𝒕</m:t>
                          </m:r>
                        </m:sub>
                      </m:sSub>
                      <m:r>
                        <a:rPr lang="en-US" altLang="zh-CN" b="1" i="1">
                          <a:latin typeface="Cambria Math" panose="02040503050406030204" pitchFamily="18" charset="0"/>
                        </a:rPr>
                        <m:t>=</m:t>
                      </m:r>
                      <m:r>
                        <a:rPr lang="zh-CN" altLang="en-US" b="1" i="1">
                          <a:latin typeface="Cambria Math" panose="02040503050406030204" pitchFamily="18" charset="0"/>
                        </a:rPr>
                        <m:t>𝜶</m:t>
                      </m:r>
                      <m:r>
                        <a:rPr lang="en-US" altLang="zh-CN" b="1" i="1">
                          <a:latin typeface="Cambria Math" panose="02040503050406030204" pitchFamily="18" charset="0"/>
                        </a:rPr>
                        <m:t>+</m:t>
                      </m:r>
                      <m:r>
                        <a:rPr lang="zh-CN" altLang="en-US" b="1" i="1">
                          <a:latin typeface="Cambria Math" panose="02040503050406030204" pitchFamily="18" charset="0"/>
                        </a:rPr>
                        <m:t>𝜷</m:t>
                      </m:r>
                      <m:sSub>
                        <m:sSubPr>
                          <m:ctrlPr>
                            <a:rPr lang="en-US" altLang="zh-CN" b="1" i="1">
                              <a:latin typeface="Cambria Math" panose="02040503050406030204" pitchFamily="18" charset="0"/>
                            </a:rPr>
                          </m:ctrlPr>
                        </m:sSubPr>
                        <m:e>
                          <m:r>
                            <a:rPr lang="en-US" altLang="zh-CN" b="1" i="1">
                              <a:latin typeface="Cambria Math" panose="02040503050406030204" pitchFamily="18" charset="0"/>
                            </a:rPr>
                            <m:t>𝒉</m:t>
                          </m:r>
                        </m:e>
                        <m:sub>
                          <m:r>
                            <a:rPr lang="en-US" altLang="zh-CN" b="1" i="1">
                              <a:latin typeface="Cambria Math" panose="02040503050406030204" pitchFamily="18" charset="0"/>
                            </a:rPr>
                            <m:t>𝒕</m:t>
                          </m:r>
                          <m:r>
                            <a:rPr lang="en-US" altLang="zh-CN" b="1" i="1" smtClean="0">
                              <a:latin typeface="Cambria Math" panose="02040503050406030204" pitchFamily="18" charset="0"/>
                            </a:rPr>
                            <m:t>−</m:t>
                          </m:r>
                          <m:r>
                            <a:rPr lang="en-US" altLang="zh-CN" b="1" i="1" smtClean="0">
                              <a:latin typeface="Cambria Math" panose="02040503050406030204" pitchFamily="18" charset="0"/>
                            </a:rPr>
                            <m:t>𝟏</m:t>
                          </m:r>
                        </m:sub>
                      </m:sSub>
                      <m:r>
                        <a:rPr lang="en-US" altLang="zh-CN" b="1" i="1">
                          <a:latin typeface="Cambria Math" panose="02040503050406030204" pitchFamily="18" charset="0"/>
                        </a:rPr>
                        <m:t>+</m:t>
                      </m:r>
                      <m:sSub>
                        <m:sSubPr>
                          <m:ctrlPr>
                            <a:rPr lang="en-US" altLang="zh-CN" b="1" i="1">
                              <a:latin typeface="Cambria Math" panose="02040503050406030204" pitchFamily="18" charset="0"/>
                            </a:rPr>
                          </m:ctrlPr>
                        </m:sSubPr>
                        <m:e>
                          <m:r>
                            <a:rPr lang="zh-CN" altLang="en-US" b="1" i="1">
                              <a:latin typeface="Cambria Math" panose="02040503050406030204" pitchFamily="18" charset="0"/>
                            </a:rPr>
                            <m:t>𝜼</m:t>
                          </m:r>
                        </m:e>
                        <m:sub>
                          <m:r>
                            <a:rPr lang="en-US" altLang="zh-CN" b="1" i="1">
                              <a:latin typeface="Cambria Math" panose="02040503050406030204" pitchFamily="18" charset="0"/>
                            </a:rPr>
                            <m:t>𝒕</m:t>
                          </m:r>
                        </m:sub>
                      </m:sSub>
                    </m:oMath>
                  </m:oMathPara>
                </a14:m>
                <a:endParaRPr lang="zh-CN" altLang="en-US" b="1" dirty="0">
                  <a:latin typeface="Times New Roman" panose="02020603050405020304" pitchFamily="18" charset="0"/>
                  <a:ea typeface="黑体" panose="02010609060101010101" pitchFamily="49" charset="-122"/>
                  <a:cs typeface="Times New Roman" panose="02020603050405020304" pitchFamily="18" charset="0"/>
                </a:endParaRPr>
              </a:p>
            </p:txBody>
          </p:sp>
        </mc:Choice>
        <mc:Fallback xmlns="">
          <p:sp>
            <p:nvSpPr>
              <p:cNvPr id="9" name="矩形 8"/>
              <p:cNvSpPr>
                <a:spLocks noRot="1" noChangeAspect="1" noMove="1" noResize="1" noEditPoints="1" noAdjustHandles="1" noChangeArrowheads="1" noChangeShapeType="1" noTextEdit="1"/>
              </p:cNvSpPr>
              <p:nvPr/>
            </p:nvSpPr>
            <p:spPr>
              <a:xfrm>
                <a:off x="3635499" y="1553757"/>
                <a:ext cx="3419475" cy="805926"/>
              </a:xfrm>
              <a:prstGeom prst="rect">
                <a:avLst/>
              </a:prstGeom>
              <a:blipFill rotWithShape="0">
                <a:blip r:embed="rId6"/>
                <a:stretch>
                  <a:fillRect b="-3030"/>
                </a:stretch>
              </a:blipFill>
            </p:spPr>
            <p:txBody>
              <a:bodyPr/>
              <a:lstStyle/>
              <a:p>
                <a:r>
                  <a:rPr lang="zh-CN" altLang="en-US">
                    <a:noFill/>
                  </a:rPr>
                  <a:t> </a:t>
                </a:r>
                <a:endParaRPr lang="zh-CN" altLang="en-US">
                  <a:noFill/>
                </a:endParaRPr>
              </a:p>
            </p:txBody>
          </p:sp>
        </mc:Fallback>
      </mc:AlternateContent>
      <p:sp>
        <p:nvSpPr>
          <p:cNvPr id="12" name="TextBox 1048613"/>
          <p:cNvSpPr txBox="1"/>
          <p:nvPr/>
        </p:nvSpPr>
        <p:spPr>
          <a:xfrm>
            <a:off x="257810" y="281940"/>
            <a:ext cx="2082165" cy="315279"/>
          </a:xfrm>
          <a:prstGeom prst="rect">
            <a:avLst/>
          </a:prstGeom>
          <a:noFill/>
          <a:ln>
            <a:noFill/>
          </a:ln>
        </p:spPr>
        <p:txBody>
          <a:bodyPr vert="horz" wrap="squar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a:spcBef>
                <a:spcPct val="20000"/>
              </a:spcBef>
            </a:pPr>
            <a:r>
              <a:rPr lang="en-US" altLang="zh-CN"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5.5</a:t>
            </a:r>
            <a:r>
              <a:rPr lang="zh-CN" altLang="en-US"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时变波动率模型</a:t>
            </a:r>
          </a:p>
        </p:txBody>
      </p:sp>
      <p:sp>
        <p:nvSpPr>
          <p:cNvPr id="13" name="文本框 12"/>
          <p:cNvSpPr txBox="1"/>
          <p:nvPr/>
        </p:nvSpPr>
        <p:spPr>
          <a:xfrm>
            <a:off x="138007" y="707712"/>
            <a:ext cx="3425484" cy="390428"/>
          </a:xfrm>
          <a:prstGeom prst="rect">
            <a:avLst/>
          </a:prstGeom>
          <a:noFill/>
          <a:ln>
            <a:noFill/>
          </a:ln>
        </p:spPr>
        <p:txBody>
          <a:bodyPr vert="horz" wrap="squar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marL="213995" indent="-213995">
              <a:lnSpc>
                <a:spcPct val="130000"/>
              </a:lnSpc>
              <a:spcBef>
                <a:spcPts val="450"/>
              </a:spcBef>
              <a:buFontTx/>
              <a:buChar char="•"/>
              <a:defRPr/>
            </a:pPr>
            <a:r>
              <a:rPr lang="zh-CN" altLang="en-US" b="1" dirty="0">
                <a:gradFill>
                  <a:gsLst>
                    <a:gs pos="0">
                      <a:srgbClr val="E30000"/>
                    </a:gs>
                    <a:gs pos="100000">
                      <a:srgbClr val="760303"/>
                    </a:gs>
                  </a:gsLst>
                  <a:lin scaled="0"/>
                </a:gradFill>
                <a:latin typeface="Times New Roman" panose="02020603050405020304" pitchFamily="18" charset="0"/>
                <a:ea typeface="黑体" panose="02010609060101010101" pitchFamily="49" charset="-122"/>
                <a:cs typeface="Times New Roman" panose="02020603050405020304" pitchFamily="18" charset="0"/>
              </a:rPr>
              <a:t>随机波动率模型</a:t>
            </a:r>
            <a:r>
              <a:rPr lang="en-US" altLang="zh-CN" b="1" dirty="0">
                <a:gradFill>
                  <a:gsLst>
                    <a:gs pos="0">
                      <a:srgbClr val="E30000"/>
                    </a:gs>
                    <a:gs pos="100000">
                      <a:srgbClr val="760303"/>
                    </a:gs>
                  </a:gsLst>
                  <a:lin scaled="0"/>
                </a:gradFill>
                <a:latin typeface="Times New Roman" panose="02020603050405020304" pitchFamily="18" charset="0"/>
                <a:ea typeface="黑体" panose="02010609060101010101" pitchFamily="49" charset="-122"/>
                <a:cs typeface="Times New Roman" panose="02020603050405020304" pitchFamily="18" charset="0"/>
              </a:rPr>
              <a:t>(SV</a:t>
            </a:r>
            <a:r>
              <a:rPr lang="zh-CN" altLang="en-US" b="1" dirty="0">
                <a:gradFill>
                  <a:gsLst>
                    <a:gs pos="0">
                      <a:srgbClr val="E30000"/>
                    </a:gs>
                    <a:gs pos="100000">
                      <a:srgbClr val="760303"/>
                    </a:gs>
                  </a:gsLst>
                  <a:lin scaled="0"/>
                </a:gradFill>
                <a:latin typeface="Times New Roman" panose="02020603050405020304" pitchFamily="18" charset="0"/>
                <a:ea typeface="黑体" panose="02010609060101010101" pitchFamily="49" charset="-122"/>
                <a:cs typeface="Times New Roman" panose="02020603050405020304" pitchFamily="18" charset="0"/>
              </a:rPr>
              <a:t>模型</a:t>
            </a:r>
            <a:r>
              <a:rPr lang="en-US" altLang="zh-CN" b="1" dirty="0">
                <a:gradFill>
                  <a:gsLst>
                    <a:gs pos="0">
                      <a:srgbClr val="E30000"/>
                    </a:gs>
                    <a:gs pos="100000">
                      <a:srgbClr val="760303"/>
                    </a:gs>
                  </a:gsLst>
                  <a:lin scaled="0"/>
                </a:gradFill>
                <a:latin typeface="Times New Roman" panose="02020603050405020304" pitchFamily="18" charset="0"/>
                <a:ea typeface="黑体" panose="02010609060101010101" pitchFamily="49" charset="-122"/>
                <a:cs typeface="Times New Roman" panose="02020603050405020304" pitchFamily="18" charset="0"/>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animBg="1"/>
      <p:bldP spid="8" grpId="0"/>
      <p:bldP spid="9" grpId="0"/>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文本框 1"/>
              <p:cNvSpPr txBox="1"/>
              <p:nvPr/>
            </p:nvSpPr>
            <p:spPr>
              <a:xfrm>
                <a:off x="467147" y="1136041"/>
                <a:ext cx="4968552" cy="91416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𝒚</m:t>
                          </m:r>
                        </m:e>
                        <m:sub>
                          <m:r>
                            <a:rPr lang="en-US" altLang="zh-CN" b="1" i="1" smtClean="0">
                              <a:latin typeface="Cambria Math" panose="02040503050406030204" pitchFamily="18" charset="0"/>
                            </a:rPr>
                            <m:t>𝒕</m:t>
                          </m:r>
                        </m:sub>
                      </m:sSub>
                      <m:r>
                        <a:rPr lang="en-US" altLang="zh-CN" b="1" i="1" smtClean="0">
                          <a:latin typeface="Cambria Math" panose="02040503050406030204" pitchFamily="18" charset="0"/>
                        </a:rPr>
                        <m:t>=</m:t>
                      </m:r>
                      <m:sSubSup>
                        <m:sSubSupPr>
                          <m:ctrlPr>
                            <a:rPr lang="en-US" altLang="zh-CN" b="1" i="1" smtClean="0">
                              <a:latin typeface="Cambria Math" panose="02040503050406030204" pitchFamily="18" charset="0"/>
                            </a:rPr>
                          </m:ctrlPr>
                        </m:sSubSupPr>
                        <m:e>
                          <m:r>
                            <a:rPr lang="en-US" altLang="zh-CN" b="1" i="1" smtClean="0">
                              <a:latin typeface="Cambria Math" panose="02040503050406030204" pitchFamily="18" charset="0"/>
                            </a:rPr>
                            <m:t>𝒙</m:t>
                          </m:r>
                        </m:e>
                        <m:sub>
                          <m:r>
                            <a:rPr lang="en-US" altLang="zh-CN" b="1" i="1" smtClean="0">
                              <a:latin typeface="Cambria Math" panose="02040503050406030204" pitchFamily="18" charset="0"/>
                            </a:rPr>
                            <m:t>𝒕</m:t>
                          </m:r>
                        </m:sub>
                        <m:sup>
                          <m:r>
                            <a:rPr lang="en-US" altLang="zh-CN" b="1" i="1" smtClean="0">
                              <a:latin typeface="Cambria Math" panose="02040503050406030204" pitchFamily="18" charset="0"/>
                            </a:rPr>
                            <m:t>′</m:t>
                          </m:r>
                        </m:sup>
                      </m:sSubSup>
                      <m:r>
                        <a:rPr lang="zh-CN" altLang="en-US" b="1" i="1" smtClean="0">
                          <a:latin typeface="Cambria Math" panose="02040503050406030204" pitchFamily="18" charset="0"/>
                        </a:rPr>
                        <m:t>𝝓</m:t>
                      </m:r>
                      <m:r>
                        <a:rPr lang="en-US" altLang="zh-CN" b="1" i="1" smtClean="0">
                          <a:latin typeface="Cambria Math" panose="02040503050406030204" pitchFamily="18" charset="0"/>
                        </a:rPr>
                        <m:t>+</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𝒖</m:t>
                          </m:r>
                        </m:e>
                        <m:sub>
                          <m:r>
                            <a:rPr lang="en-US" altLang="zh-CN" b="1" i="1" smtClean="0">
                              <a:latin typeface="Cambria Math" panose="02040503050406030204" pitchFamily="18" charset="0"/>
                            </a:rPr>
                            <m:t>𝒕</m:t>
                          </m:r>
                        </m:sub>
                      </m:sSub>
                      <m:sSub>
                        <m:sSubPr>
                          <m:ctrlPr>
                            <a:rPr lang="en-US" altLang="zh-CN" b="1" i="1">
                              <a:latin typeface="Cambria Math" panose="02040503050406030204" pitchFamily="18" charset="0"/>
                            </a:rPr>
                          </m:ctrlPr>
                        </m:sSubPr>
                        <m:e>
                          <m:r>
                            <a:rPr lang="en-US" altLang="zh-CN" b="1" i="1" smtClean="0">
                              <a:latin typeface="Cambria Math" panose="02040503050406030204" pitchFamily="18" charset="0"/>
                            </a:rPr>
                            <m:t>,</m:t>
                          </m:r>
                          <m:r>
                            <a:rPr lang="en-US" altLang="zh-CN" b="1" i="1">
                              <a:latin typeface="Cambria Math" panose="02040503050406030204" pitchFamily="18" charset="0"/>
                            </a:rPr>
                            <m:t>𝒖</m:t>
                          </m:r>
                        </m:e>
                        <m:sub>
                          <m:r>
                            <a:rPr lang="en-US" altLang="zh-CN" b="1" i="1">
                              <a:latin typeface="Cambria Math" panose="02040503050406030204" pitchFamily="18" charset="0"/>
                            </a:rPr>
                            <m:t>𝒕</m:t>
                          </m:r>
                        </m:sub>
                      </m:sSub>
                      <m:r>
                        <a:rPr lang="en-US" altLang="zh-CN" b="1" i="1" smtClean="0">
                          <a:latin typeface="Cambria Math" panose="02040503050406030204" pitchFamily="18" charset="0"/>
                        </a:rPr>
                        <m:t>|</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𝑰</m:t>
                          </m:r>
                        </m:e>
                        <m:sub>
                          <m:r>
                            <a:rPr lang="en-US" altLang="zh-CN" b="1" i="1" smtClean="0">
                              <a:latin typeface="Cambria Math" panose="02040503050406030204" pitchFamily="18" charset="0"/>
                            </a:rPr>
                            <m:t>𝒕</m:t>
                          </m:r>
                          <m:r>
                            <a:rPr lang="en-US" altLang="zh-CN" b="1" i="1" smtClean="0">
                              <a:latin typeface="Cambria Math" panose="02040503050406030204" pitchFamily="18" charset="0"/>
                            </a:rPr>
                            <m:t>−</m:t>
                          </m:r>
                          <m:r>
                            <a:rPr lang="en-US" altLang="zh-CN" b="1" i="1" smtClean="0">
                              <a:latin typeface="Cambria Math" panose="02040503050406030204" pitchFamily="18" charset="0"/>
                            </a:rPr>
                            <m:t>𝟏</m:t>
                          </m:r>
                        </m:sub>
                      </m:sSub>
                      <m:r>
                        <a:rPr lang="en-US" altLang="zh-CN" b="1" i="1" smtClean="0">
                          <a:latin typeface="Cambria Math" panose="02040503050406030204" pitchFamily="18" charset="0"/>
                          <a:ea typeface="Cambria Math" panose="02040503050406030204" pitchFamily="18" charset="0"/>
                        </a:rPr>
                        <m:t>∼</m:t>
                      </m:r>
                      <m:r>
                        <a:rPr lang="en-US" altLang="zh-CN" b="1" i="1" smtClean="0">
                          <a:latin typeface="Cambria Math" panose="02040503050406030204" pitchFamily="18" charset="0"/>
                          <a:ea typeface="Cambria Math" panose="02040503050406030204" pitchFamily="18" charset="0"/>
                        </a:rPr>
                        <m:t>𝑵</m:t>
                      </m:r>
                      <m:d>
                        <m:dPr>
                          <m:ctrlPr>
                            <a:rPr lang="en-US" altLang="zh-CN" b="1" i="1" smtClean="0">
                              <a:latin typeface="Cambria Math" panose="02040503050406030204" pitchFamily="18" charset="0"/>
                              <a:ea typeface="Cambria Math" panose="02040503050406030204" pitchFamily="18" charset="0"/>
                            </a:rPr>
                          </m:ctrlPr>
                        </m:dPr>
                        <m:e>
                          <m:r>
                            <a:rPr lang="en-US" altLang="zh-CN" b="1" i="1" smtClean="0">
                              <a:latin typeface="Cambria Math" panose="02040503050406030204" pitchFamily="18" charset="0"/>
                              <a:ea typeface="Cambria Math" panose="02040503050406030204" pitchFamily="18" charset="0"/>
                            </a:rPr>
                            <m:t>𝟎</m:t>
                          </m:r>
                          <m:r>
                            <a:rPr lang="en-US" altLang="zh-CN" b="1" i="1" smtClean="0">
                              <a:latin typeface="Cambria Math" panose="02040503050406030204" pitchFamily="18" charset="0"/>
                              <a:ea typeface="Cambria Math" panose="02040503050406030204" pitchFamily="18" charset="0"/>
                            </a:rPr>
                            <m:t>,</m:t>
                          </m:r>
                          <m:sSubSup>
                            <m:sSubSupPr>
                              <m:ctrlPr>
                                <a:rPr lang="en-US" altLang="zh-CN" b="1" i="1" smtClean="0">
                                  <a:latin typeface="Cambria Math" panose="02040503050406030204" pitchFamily="18" charset="0"/>
                                  <a:ea typeface="Cambria Math" panose="02040503050406030204" pitchFamily="18" charset="0"/>
                                </a:rPr>
                              </m:ctrlPr>
                            </m:sSubSupPr>
                            <m:e>
                              <m:r>
                                <a:rPr lang="zh-CN" altLang="en-US" b="1" i="1" smtClean="0">
                                  <a:latin typeface="Cambria Math" panose="02040503050406030204" pitchFamily="18" charset="0"/>
                                  <a:ea typeface="Cambria Math" panose="02040503050406030204" pitchFamily="18" charset="0"/>
                                </a:rPr>
                                <m:t>𝝈</m:t>
                              </m:r>
                            </m:e>
                            <m:sub>
                              <m:r>
                                <a:rPr lang="en-US" altLang="zh-CN" b="1" i="1" smtClean="0">
                                  <a:latin typeface="Cambria Math" panose="02040503050406030204" pitchFamily="18" charset="0"/>
                                  <a:ea typeface="Cambria Math" panose="02040503050406030204" pitchFamily="18" charset="0"/>
                                </a:rPr>
                                <m:t>𝒕</m:t>
                              </m:r>
                            </m:sub>
                            <m:sup>
                              <m:r>
                                <a:rPr lang="en-US" altLang="zh-CN" b="1" i="1" smtClean="0">
                                  <a:latin typeface="Cambria Math" panose="02040503050406030204" pitchFamily="18" charset="0"/>
                                  <a:ea typeface="Cambria Math" panose="02040503050406030204" pitchFamily="18" charset="0"/>
                                </a:rPr>
                                <m:t>𝟐</m:t>
                              </m:r>
                            </m:sup>
                          </m:sSubSup>
                        </m:e>
                      </m:d>
                    </m:oMath>
                  </m:oMathPara>
                </a14:m>
                <a:endParaRPr lang="en-US" altLang="zh-CN" b="1" i="1" dirty="0">
                  <a:latin typeface="Times New Roman" panose="02020603050405020304" pitchFamily="18" charset="0"/>
                  <a:ea typeface="黑体" panose="02010609060101010101" pitchFamily="49" charset="-122"/>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sSubSup>
                        <m:sSubSupPr>
                          <m:ctrlPr>
                            <a:rPr lang="en-US" altLang="zh-CN" b="1" i="1">
                              <a:latin typeface="Cambria Math" panose="02040503050406030204" pitchFamily="18" charset="0"/>
                              <a:ea typeface="Cambria Math" panose="02040503050406030204" pitchFamily="18" charset="0"/>
                            </a:rPr>
                          </m:ctrlPr>
                        </m:sSubSupPr>
                        <m:e>
                          <m:r>
                            <a:rPr lang="zh-CN" altLang="en-US" b="1" i="1">
                              <a:latin typeface="Cambria Math" panose="02040503050406030204" pitchFamily="18" charset="0"/>
                              <a:ea typeface="Cambria Math" panose="02040503050406030204" pitchFamily="18" charset="0"/>
                            </a:rPr>
                            <m:t>𝝈</m:t>
                          </m:r>
                        </m:e>
                        <m:sub>
                          <m:r>
                            <a:rPr lang="en-US" altLang="zh-CN" b="1" i="1">
                              <a:latin typeface="Cambria Math" panose="02040503050406030204" pitchFamily="18" charset="0"/>
                              <a:ea typeface="Cambria Math" panose="02040503050406030204" pitchFamily="18" charset="0"/>
                            </a:rPr>
                            <m:t>𝒕</m:t>
                          </m:r>
                        </m:sub>
                        <m:sup>
                          <m:r>
                            <a:rPr lang="en-US" altLang="zh-CN" b="1" i="1">
                              <a:latin typeface="Cambria Math" panose="02040503050406030204" pitchFamily="18" charset="0"/>
                              <a:ea typeface="Cambria Math" panose="02040503050406030204" pitchFamily="18" charset="0"/>
                            </a:rPr>
                            <m:t>𝟐</m:t>
                          </m:r>
                        </m:sup>
                      </m:sSubSup>
                      <m:r>
                        <a:rPr lang="en-US" altLang="zh-CN" b="1" i="1" smtClean="0">
                          <a:latin typeface="Cambria Math" panose="02040503050406030204" pitchFamily="18" charset="0"/>
                          <a:ea typeface="Cambria Math" panose="02040503050406030204" pitchFamily="18" charset="0"/>
                        </a:rPr>
                        <m:t>=</m:t>
                      </m:r>
                      <m:sSub>
                        <m:sSubPr>
                          <m:ctrlPr>
                            <a:rPr lang="en-US" altLang="zh-CN" b="1" i="1" smtClean="0">
                              <a:latin typeface="Cambria Math" panose="02040503050406030204" pitchFamily="18" charset="0"/>
                              <a:ea typeface="Cambria Math" panose="02040503050406030204" pitchFamily="18" charset="0"/>
                            </a:rPr>
                          </m:ctrlPr>
                        </m:sSubPr>
                        <m:e>
                          <m:r>
                            <a:rPr lang="zh-CN" altLang="en-US" b="1" i="1" smtClean="0">
                              <a:latin typeface="Cambria Math" panose="02040503050406030204" pitchFamily="18" charset="0"/>
                              <a:ea typeface="Cambria Math" panose="02040503050406030204" pitchFamily="18" charset="0"/>
                            </a:rPr>
                            <m:t>𝜶</m:t>
                          </m:r>
                        </m:e>
                        <m:sub>
                          <m:r>
                            <a:rPr lang="en-US" altLang="zh-CN" b="1" i="1" smtClean="0">
                              <a:latin typeface="Cambria Math" panose="02040503050406030204" pitchFamily="18" charset="0"/>
                              <a:ea typeface="Cambria Math" panose="02040503050406030204" pitchFamily="18" charset="0"/>
                            </a:rPr>
                            <m:t>𝟎</m:t>
                          </m:r>
                        </m:sub>
                      </m:sSub>
                      <m:r>
                        <a:rPr lang="en-US" altLang="zh-CN" b="1" i="1" smtClean="0">
                          <a:latin typeface="Cambria Math" panose="02040503050406030204" pitchFamily="18" charset="0"/>
                          <a:ea typeface="Cambria Math" panose="02040503050406030204" pitchFamily="18" charset="0"/>
                        </a:rPr>
                        <m:t>+</m:t>
                      </m:r>
                      <m:sSub>
                        <m:sSubPr>
                          <m:ctrlPr>
                            <a:rPr lang="en-US" altLang="zh-CN" b="1" i="1">
                              <a:latin typeface="Cambria Math" panose="02040503050406030204" pitchFamily="18" charset="0"/>
                              <a:ea typeface="Cambria Math" panose="02040503050406030204" pitchFamily="18" charset="0"/>
                            </a:rPr>
                          </m:ctrlPr>
                        </m:sSubPr>
                        <m:e>
                          <m:r>
                            <a:rPr lang="zh-CN" altLang="en-US" b="1" i="1">
                              <a:latin typeface="Cambria Math" panose="02040503050406030204" pitchFamily="18" charset="0"/>
                              <a:ea typeface="Cambria Math" panose="02040503050406030204" pitchFamily="18" charset="0"/>
                            </a:rPr>
                            <m:t>𝜶</m:t>
                          </m:r>
                        </m:e>
                        <m:sub>
                          <m:r>
                            <a:rPr lang="en-US" altLang="zh-CN" b="1" i="1" smtClean="0">
                              <a:latin typeface="Cambria Math" panose="02040503050406030204" pitchFamily="18" charset="0"/>
                              <a:ea typeface="Cambria Math" panose="02040503050406030204" pitchFamily="18" charset="0"/>
                            </a:rPr>
                            <m:t>𝟏</m:t>
                          </m:r>
                        </m:sub>
                      </m:sSub>
                      <m:sSubSup>
                        <m:sSubSupPr>
                          <m:ctrlPr>
                            <a:rPr lang="en-US" altLang="zh-CN" b="1" i="1" smtClean="0">
                              <a:latin typeface="Cambria Math" panose="02040503050406030204" pitchFamily="18" charset="0"/>
                              <a:ea typeface="Cambria Math" panose="02040503050406030204" pitchFamily="18" charset="0"/>
                            </a:rPr>
                          </m:ctrlPr>
                        </m:sSubSupPr>
                        <m:e>
                          <m:r>
                            <a:rPr lang="en-US" altLang="zh-CN" b="1" i="1" smtClean="0">
                              <a:latin typeface="Cambria Math" panose="02040503050406030204" pitchFamily="18" charset="0"/>
                              <a:ea typeface="Cambria Math" panose="02040503050406030204" pitchFamily="18" charset="0"/>
                            </a:rPr>
                            <m:t>𝒖</m:t>
                          </m:r>
                        </m:e>
                        <m:sub>
                          <m:r>
                            <a:rPr lang="en-US" altLang="zh-CN" b="1" i="1" smtClean="0">
                              <a:latin typeface="Cambria Math" panose="02040503050406030204" pitchFamily="18" charset="0"/>
                              <a:ea typeface="Cambria Math" panose="02040503050406030204" pitchFamily="18" charset="0"/>
                            </a:rPr>
                            <m:t>𝒕</m:t>
                          </m:r>
                          <m:r>
                            <a:rPr lang="en-US" altLang="zh-CN" b="1" i="1" smtClean="0">
                              <a:latin typeface="Cambria Math" panose="02040503050406030204" pitchFamily="18" charset="0"/>
                              <a:ea typeface="Cambria Math" panose="02040503050406030204" pitchFamily="18" charset="0"/>
                            </a:rPr>
                            <m:t>−</m:t>
                          </m:r>
                          <m:r>
                            <a:rPr lang="en-US" altLang="zh-CN" b="1" i="1" smtClean="0">
                              <a:latin typeface="Cambria Math" panose="02040503050406030204" pitchFamily="18" charset="0"/>
                              <a:ea typeface="Cambria Math" panose="02040503050406030204" pitchFamily="18" charset="0"/>
                            </a:rPr>
                            <m:t>𝟏</m:t>
                          </m:r>
                        </m:sub>
                        <m:sup>
                          <m:r>
                            <a:rPr lang="en-US" altLang="zh-CN" b="1" i="1" smtClean="0">
                              <a:latin typeface="Cambria Math" panose="02040503050406030204" pitchFamily="18" charset="0"/>
                              <a:ea typeface="Cambria Math" panose="02040503050406030204" pitchFamily="18" charset="0"/>
                            </a:rPr>
                            <m:t>𝟐</m:t>
                          </m:r>
                        </m:sup>
                      </m:sSubSup>
                      <m:r>
                        <a:rPr lang="en-US" altLang="zh-CN" b="1" i="1" smtClean="0">
                          <a:latin typeface="Cambria Math" panose="02040503050406030204" pitchFamily="18" charset="0"/>
                          <a:ea typeface="Cambria Math" panose="02040503050406030204" pitchFamily="18" charset="0"/>
                        </a:rPr>
                        <m:t>+</m:t>
                      </m:r>
                      <m:sSub>
                        <m:sSubPr>
                          <m:ctrlPr>
                            <a:rPr lang="en-US" altLang="zh-CN" b="1" i="1">
                              <a:latin typeface="Cambria Math" panose="02040503050406030204" pitchFamily="18" charset="0"/>
                              <a:ea typeface="Cambria Math" panose="02040503050406030204" pitchFamily="18" charset="0"/>
                            </a:rPr>
                          </m:ctrlPr>
                        </m:sSubPr>
                        <m:e>
                          <m:r>
                            <a:rPr lang="zh-CN" altLang="en-US" b="1" i="1">
                              <a:latin typeface="Cambria Math" panose="02040503050406030204" pitchFamily="18" charset="0"/>
                              <a:ea typeface="Cambria Math" panose="02040503050406030204" pitchFamily="18" charset="0"/>
                            </a:rPr>
                            <m:t>𝜶</m:t>
                          </m:r>
                        </m:e>
                        <m:sub>
                          <m:r>
                            <a:rPr lang="en-US" altLang="zh-CN" b="1" i="1" smtClean="0">
                              <a:latin typeface="Cambria Math" panose="02040503050406030204" pitchFamily="18" charset="0"/>
                              <a:ea typeface="Cambria Math" panose="02040503050406030204" pitchFamily="18" charset="0"/>
                            </a:rPr>
                            <m:t>𝟐</m:t>
                          </m:r>
                        </m:sub>
                      </m:sSub>
                      <m:sSubSup>
                        <m:sSubSupPr>
                          <m:ctrlPr>
                            <a:rPr lang="en-US" altLang="zh-CN" b="1" i="1">
                              <a:latin typeface="Cambria Math" panose="02040503050406030204" pitchFamily="18" charset="0"/>
                              <a:ea typeface="Cambria Math" panose="02040503050406030204" pitchFamily="18" charset="0"/>
                            </a:rPr>
                          </m:ctrlPr>
                        </m:sSubSupPr>
                        <m:e>
                          <m:r>
                            <a:rPr lang="en-US" altLang="zh-CN" b="1" i="1">
                              <a:latin typeface="Cambria Math" panose="02040503050406030204" pitchFamily="18" charset="0"/>
                              <a:ea typeface="Cambria Math" panose="02040503050406030204" pitchFamily="18" charset="0"/>
                            </a:rPr>
                            <m:t>𝒖</m:t>
                          </m:r>
                        </m:e>
                        <m:sub>
                          <m:r>
                            <a:rPr lang="en-US" altLang="zh-CN" b="1" i="1">
                              <a:latin typeface="Cambria Math" panose="02040503050406030204" pitchFamily="18" charset="0"/>
                              <a:ea typeface="Cambria Math" panose="02040503050406030204" pitchFamily="18" charset="0"/>
                            </a:rPr>
                            <m:t>𝒕</m:t>
                          </m:r>
                          <m:r>
                            <a:rPr lang="en-US" altLang="zh-CN" b="1" i="1">
                              <a:latin typeface="Cambria Math" panose="02040503050406030204" pitchFamily="18" charset="0"/>
                              <a:ea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𝟐</m:t>
                          </m:r>
                        </m:sub>
                        <m:sup>
                          <m:r>
                            <a:rPr lang="en-US" altLang="zh-CN" b="1" i="1">
                              <a:latin typeface="Cambria Math" panose="02040503050406030204" pitchFamily="18" charset="0"/>
                              <a:ea typeface="Cambria Math" panose="02040503050406030204" pitchFamily="18" charset="0"/>
                            </a:rPr>
                            <m:t>𝟐</m:t>
                          </m:r>
                        </m:sup>
                      </m:sSubSup>
                      <m:r>
                        <a:rPr lang="en-US" altLang="zh-CN" b="1" i="0" smtClean="0">
                          <a:latin typeface="Cambria Math" panose="02040503050406030204" pitchFamily="18" charset="0"/>
                          <a:ea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m:t>
                      </m:r>
                      <m:r>
                        <a:rPr lang="en-US" altLang="zh-CN" b="1" i="1" smtClean="0">
                          <a:latin typeface="Cambria Math" panose="02040503050406030204" pitchFamily="18" charset="0"/>
                          <a:ea typeface="Cambria Math" panose="02040503050406030204" pitchFamily="18" charset="0"/>
                        </a:rPr>
                        <m:t>+</m:t>
                      </m:r>
                      <m:sSub>
                        <m:sSubPr>
                          <m:ctrlPr>
                            <a:rPr lang="en-US" altLang="zh-CN" b="1" i="1">
                              <a:latin typeface="Cambria Math" panose="02040503050406030204" pitchFamily="18" charset="0"/>
                              <a:ea typeface="Cambria Math" panose="02040503050406030204" pitchFamily="18" charset="0"/>
                            </a:rPr>
                          </m:ctrlPr>
                        </m:sSubPr>
                        <m:e>
                          <m:r>
                            <a:rPr lang="zh-CN" altLang="en-US" b="1" i="1">
                              <a:latin typeface="Cambria Math" panose="02040503050406030204" pitchFamily="18" charset="0"/>
                              <a:ea typeface="Cambria Math" panose="02040503050406030204" pitchFamily="18" charset="0"/>
                            </a:rPr>
                            <m:t>𝜶</m:t>
                          </m:r>
                        </m:e>
                        <m:sub>
                          <m:r>
                            <a:rPr lang="en-US" altLang="zh-CN" b="1" i="1" smtClean="0">
                              <a:latin typeface="Cambria Math" panose="02040503050406030204" pitchFamily="18" charset="0"/>
                              <a:ea typeface="Cambria Math" panose="02040503050406030204" pitchFamily="18" charset="0"/>
                            </a:rPr>
                            <m:t>𝒑</m:t>
                          </m:r>
                        </m:sub>
                      </m:sSub>
                      <m:sSubSup>
                        <m:sSubSupPr>
                          <m:ctrlPr>
                            <a:rPr lang="en-US" altLang="zh-CN" b="1" i="1">
                              <a:latin typeface="Cambria Math" panose="02040503050406030204" pitchFamily="18" charset="0"/>
                              <a:ea typeface="Cambria Math" panose="02040503050406030204" pitchFamily="18" charset="0"/>
                            </a:rPr>
                          </m:ctrlPr>
                        </m:sSubSupPr>
                        <m:e>
                          <m:r>
                            <a:rPr lang="en-US" altLang="zh-CN" b="1" i="1">
                              <a:latin typeface="Cambria Math" panose="02040503050406030204" pitchFamily="18" charset="0"/>
                              <a:ea typeface="Cambria Math" panose="02040503050406030204" pitchFamily="18" charset="0"/>
                            </a:rPr>
                            <m:t>𝒖</m:t>
                          </m:r>
                        </m:e>
                        <m:sub>
                          <m:r>
                            <a:rPr lang="en-US" altLang="zh-CN" b="1" i="1">
                              <a:latin typeface="Cambria Math" panose="02040503050406030204" pitchFamily="18" charset="0"/>
                              <a:ea typeface="Cambria Math" panose="02040503050406030204" pitchFamily="18" charset="0"/>
                            </a:rPr>
                            <m:t>𝒕</m:t>
                          </m:r>
                          <m:r>
                            <a:rPr lang="en-US" altLang="zh-CN" b="1" i="1">
                              <a:latin typeface="Cambria Math" panose="02040503050406030204" pitchFamily="18" charset="0"/>
                              <a:ea typeface="Cambria Math" panose="02040503050406030204" pitchFamily="18" charset="0"/>
                            </a:rPr>
                            <m:t>−</m:t>
                          </m:r>
                          <m:r>
                            <a:rPr lang="en-US" altLang="zh-CN" b="1" i="1" smtClean="0">
                              <a:latin typeface="Cambria Math" panose="02040503050406030204" pitchFamily="18" charset="0"/>
                              <a:ea typeface="Cambria Math" panose="02040503050406030204" pitchFamily="18" charset="0"/>
                            </a:rPr>
                            <m:t>𝒑</m:t>
                          </m:r>
                        </m:sub>
                        <m:sup>
                          <m:r>
                            <a:rPr lang="en-US" altLang="zh-CN" b="1" i="1">
                              <a:latin typeface="Cambria Math" panose="02040503050406030204" pitchFamily="18" charset="0"/>
                              <a:ea typeface="Cambria Math" panose="02040503050406030204" pitchFamily="18" charset="0"/>
                            </a:rPr>
                            <m:t>𝟐</m:t>
                          </m:r>
                        </m:sup>
                      </m:sSubSup>
                    </m:oMath>
                  </m:oMathPara>
                </a14:m>
                <a:endParaRPr lang="en-US" altLang="zh-CN" b="1" dirty="0">
                  <a:latin typeface="Times New Roman" panose="02020603050405020304" pitchFamily="18" charset="0"/>
                  <a:ea typeface="黑体" panose="02010609060101010101" pitchFamily="49" charset="-122"/>
                  <a:cs typeface="Times New Roman" panose="02020603050405020304" pitchFamily="18" charset="0"/>
                </a:endParaRPr>
              </a:p>
              <a:p>
                <a:endParaRPr lang="zh-CN" altLang="en-US" b="1" dirty="0">
                  <a:latin typeface="Times New Roman" panose="02020603050405020304" pitchFamily="18" charset="0"/>
                  <a:ea typeface="黑体" panose="02010609060101010101" pitchFamily="49" charset="-122"/>
                  <a:cs typeface="Times New Roman" panose="02020603050405020304" pitchFamily="18" charset="0"/>
                </a:endParaRPr>
              </a:p>
            </p:txBody>
          </p:sp>
        </mc:Choice>
        <mc:Fallback xmlns="">
          <p:sp>
            <p:nvSpPr>
              <p:cNvPr id="2" name="文本框 1"/>
              <p:cNvSpPr txBox="1">
                <a:spLocks noRot="1" noChangeAspect="1" noMove="1" noResize="1" noEditPoints="1" noAdjustHandles="1" noChangeArrowheads="1" noChangeShapeType="1" noTextEdit="1"/>
              </p:cNvSpPr>
              <p:nvPr/>
            </p:nvSpPr>
            <p:spPr>
              <a:xfrm>
                <a:off x="467147" y="1136041"/>
                <a:ext cx="4968552" cy="914161"/>
              </a:xfrm>
              <a:prstGeom prst="rect">
                <a:avLst/>
              </a:prstGeom>
              <a:blipFill rotWithShape="0">
                <a:blip r:embed="rId3"/>
                <a:stretch>
                  <a:fillRect/>
                </a:stretch>
              </a:blipFill>
            </p:spPr>
            <p:txBody>
              <a:bodyPr/>
              <a:lstStyle/>
              <a:p>
                <a:r>
                  <a:rPr lang="zh-CN" altLang="en-US">
                    <a:noFill/>
                  </a:rPr>
                  <a:t> </a:t>
                </a:r>
                <a:endParaRPr lang="zh-CN" altLang="en-US">
                  <a:noFill/>
                </a:endParaRPr>
              </a:p>
            </p:txBody>
          </p:sp>
        </mc:Fallback>
      </mc:AlternateContent>
      <p:sp>
        <p:nvSpPr>
          <p:cNvPr id="3" name="文本框 2"/>
          <p:cNvSpPr txBox="1"/>
          <p:nvPr/>
        </p:nvSpPr>
        <p:spPr>
          <a:xfrm>
            <a:off x="5272020" y="1136041"/>
            <a:ext cx="1440160" cy="369332"/>
          </a:xfrm>
          <a:prstGeom prst="rect">
            <a:avLst/>
          </a:prstGeom>
          <a:noFill/>
        </p:spPr>
        <p:txBody>
          <a:bodyPr wrap="square" rtlCol="0">
            <a:spAutoFit/>
          </a:bodyPr>
          <a:lstStyle/>
          <a:p>
            <a:r>
              <a:rPr lang="zh-CN" altLang="en-US" b="1" dirty="0">
                <a:latin typeface="Times New Roman" panose="02020603050405020304" pitchFamily="18" charset="0"/>
                <a:ea typeface="黑体" panose="02010609060101010101" pitchFamily="49" charset="-122"/>
                <a:cs typeface="Times New Roman" panose="02020603050405020304" pitchFamily="18" charset="0"/>
              </a:rPr>
              <a:t>均值方程</a:t>
            </a:r>
          </a:p>
        </p:txBody>
      </p:sp>
      <p:sp>
        <p:nvSpPr>
          <p:cNvPr id="4" name="文本框 3"/>
          <p:cNvSpPr txBox="1"/>
          <p:nvPr/>
        </p:nvSpPr>
        <p:spPr>
          <a:xfrm>
            <a:off x="5272020" y="1404969"/>
            <a:ext cx="1355102" cy="369332"/>
          </a:xfrm>
          <a:prstGeom prst="rect">
            <a:avLst/>
          </a:prstGeom>
          <a:noFill/>
        </p:spPr>
        <p:txBody>
          <a:bodyPr wrap="square" rtlCol="0">
            <a:spAutoFit/>
          </a:bodyPr>
          <a:lstStyle/>
          <a:p>
            <a:r>
              <a:rPr lang="zh-CN" altLang="en-US" b="1" dirty="0">
                <a:latin typeface="Times New Roman" panose="02020603050405020304" pitchFamily="18" charset="0"/>
                <a:ea typeface="黑体" panose="02010609060101010101" pitchFamily="49" charset="-122"/>
                <a:cs typeface="Times New Roman" panose="02020603050405020304" pitchFamily="18" charset="0"/>
              </a:rPr>
              <a:t>波动方程</a:t>
            </a:r>
          </a:p>
        </p:txBody>
      </p:sp>
      <mc:AlternateContent xmlns:mc="http://schemas.openxmlformats.org/markup-compatibility/2006" xmlns:a14="http://schemas.microsoft.com/office/drawing/2010/main">
        <mc:Choice Requires="a14">
          <p:sp>
            <p:nvSpPr>
              <p:cNvPr id="5" name="文本框 4"/>
              <p:cNvSpPr txBox="1"/>
              <p:nvPr/>
            </p:nvSpPr>
            <p:spPr>
              <a:xfrm>
                <a:off x="249696" y="1774301"/>
                <a:ext cx="6186163" cy="838499"/>
              </a:xfrm>
              <a:prstGeom prst="rect">
                <a:avLst/>
              </a:prstGeom>
              <a:noFill/>
            </p:spPr>
            <p:txBody>
              <a:bodyPr wrap="square" rtlCol="0">
                <a:spAutoFit/>
              </a:bodyPr>
              <a:lstStyle/>
              <a:p>
                <a:r>
                  <a:rPr lang="zh-CN" altLang="en-US" sz="1600" b="1" dirty="0">
                    <a:latin typeface="Times New Roman" panose="02020603050405020304" pitchFamily="18" charset="0"/>
                    <a:ea typeface="黑体" panose="02010609060101010101" pitchFamily="49" charset="-122"/>
                    <a:cs typeface="Times New Roman" panose="02020603050405020304" pitchFamily="18" charset="0"/>
                  </a:rPr>
                  <a:t>从波动方程可以看出，</a:t>
                </a:r>
                <a:r>
                  <a:rPr lang="en-US" altLang="zh-CN" sz="1600" b="1" dirty="0">
                    <a:latin typeface="Times New Roman" panose="02020603050405020304" pitchFamily="18" charset="0"/>
                    <a:ea typeface="黑体" panose="02010609060101010101" pitchFamily="49" charset="-122"/>
                    <a:cs typeface="Times New Roman" panose="02020603050405020304" pitchFamily="18" charset="0"/>
                  </a:rPr>
                  <a:t> </a:t>
                </a:r>
                <a14:m>
                  <m:oMath xmlns:m="http://schemas.openxmlformats.org/officeDocument/2006/math">
                    <m:sSubSup>
                      <m:sSubSupPr>
                        <m:ctrlPr>
                          <a:rPr lang="en-US" altLang="zh-CN" sz="1600" b="1" i="1">
                            <a:latin typeface="Cambria Math" panose="02040503050406030204" pitchFamily="18" charset="0"/>
                            <a:ea typeface="Cambria Math" panose="02040503050406030204" pitchFamily="18" charset="0"/>
                          </a:rPr>
                        </m:ctrlPr>
                      </m:sSubSupPr>
                      <m:e>
                        <m:r>
                          <a:rPr lang="zh-CN" altLang="en-US" sz="1600" b="1" i="1">
                            <a:latin typeface="Cambria Math" panose="02040503050406030204" pitchFamily="18" charset="0"/>
                            <a:ea typeface="Cambria Math" panose="02040503050406030204" pitchFamily="18" charset="0"/>
                          </a:rPr>
                          <m:t>𝝈</m:t>
                        </m:r>
                      </m:e>
                      <m:sub>
                        <m:r>
                          <a:rPr lang="en-US" altLang="zh-CN" sz="1600" b="1" i="1">
                            <a:latin typeface="Cambria Math" panose="02040503050406030204" pitchFamily="18" charset="0"/>
                            <a:ea typeface="Cambria Math" panose="02040503050406030204" pitchFamily="18" charset="0"/>
                          </a:rPr>
                          <m:t>𝒕</m:t>
                        </m:r>
                      </m:sub>
                      <m:sup>
                        <m:r>
                          <a:rPr lang="en-US" altLang="zh-CN" sz="1600" b="1" i="1">
                            <a:latin typeface="Cambria Math" panose="02040503050406030204" pitchFamily="18" charset="0"/>
                            <a:ea typeface="Cambria Math" panose="02040503050406030204" pitchFamily="18" charset="0"/>
                          </a:rPr>
                          <m:t>𝟐</m:t>
                        </m:r>
                      </m:sup>
                    </m:sSubSup>
                  </m:oMath>
                </a14:m>
                <a:r>
                  <a:rPr lang="zh-CN" altLang="en-US" sz="1600" b="1" dirty="0">
                    <a:latin typeface="Times New Roman" panose="02020603050405020304" pitchFamily="18" charset="0"/>
                    <a:ea typeface="黑体" panose="02010609060101010101" pitchFamily="49" charset="-122"/>
                    <a:cs typeface="Times New Roman" panose="02020603050405020304" pitchFamily="18" charset="0"/>
                  </a:rPr>
                  <a:t>是由</a:t>
                </a:r>
                <a:r>
                  <a:rPr lang="en-US" altLang="zh-CN" sz="1600" b="1" dirty="0">
                    <a:latin typeface="Times New Roman" panose="02020603050405020304" pitchFamily="18" charset="0"/>
                    <a:ea typeface="黑体" panose="02010609060101010101" pitchFamily="49" charset="-122"/>
                    <a:cs typeface="Times New Roman" panose="02020603050405020304" pitchFamily="18" charset="0"/>
                  </a:rPr>
                  <a:t>t</a:t>
                </a:r>
                <a:r>
                  <a:rPr lang="zh-CN" altLang="en-US" sz="1600" b="1" dirty="0">
                    <a:latin typeface="Times New Roman" panose="02020603050405020304" pitchFamily="18" charset="0"/>
                    <a:ea typeface="黑体" panose="02010609060101010101" pitchFamily="49" charset="-122"/>
                    <a:cs typeface="Times New Roman" panose="02020603050405020304" pitchFamily="18" charset="0"/>
                  </a:rPr>
                  <a:t>期以前的扰动项决定的，</a:t>
                </a:r>
                <a:r>
                  <a:rPr lang="zh-CN" altLang="en-US" sz="16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大的过去扰动项会导致大的条件方差</a:t>
                </a:r>
                <a:r>
                  <a:rPr lang="zh-CN" altLang="en-US" sz="1600" b="1" dirty="0">
                    <a:latin typeface="Times New Roman" panose="02020603050405020304" pitchFamily="18" charset="0"/>
                    <a:ea typeface="黑体" panose="02010609060101010101" pitchFamily="49" charset="-122"/>
                    <a:cs typeface="Times New Roman" panose="02020603050405020304" pitchFamily="18" charset="0"/>
                  </a:rPr>
                  <a:t>，所以</a:t>
                </a:r>
                <a14:m>
                  <m:oMath xmlns:m="http://schemas.openxmlformats.org/officeDocument/2006/math">
                    <m:sSub>
                      <m:sSubPr>
                        <m:ctrlPr>
                          <a:rPr lang="en-US" altLang="zh-CN" sz="1600" b="1" i="1">
                            <a:latin typeface="Cambria Math" panose="02040503050406030204" pitchFamily="18" charset="0"/>
                          </a:rPr>
                        </m:ctrlPr>
                      </m:sSubPr>
                      <m:e>
                        <m:r>
                          <a:rPr lang="en-US" altLang="zh-CN" sz="1600" b="1" i="1">
                            <a:latin typeface="Cambria Math" panose="02040503050406030204" pitchFamily="18" charset="0"/>
                          </a:rPr>
                          <m:t>𝒖</m:t>
                        </m:r>
                      </m:e>
                      <m:sub>
                        <m:r>
                          <a:rPr lang="en-US" altLang="zh-CN" sz="1600" b="1" i="1">
                            <a:latin typeface="Cambria Math" panose="02040503050406030204" pitchFamily="18" charset="0"/>
                          </a:rPr>
                          <m:t>𝒕</m:t>
                        </m:r>
                      </m:sub>
                    </m:sSub>
                  </m:oMath>
                </a14:m>
                <a:r>
                  <a:rPr lang="zh-CN" altLang="en-US" sz="1600" b="1" dirty="0">
                    <a:latin typeface="Times New Roman" panose="02020603050405020304" pitchFamily="18" charset="0"/>
                    <a:ea typeface="黑体" panose="02010609060101010101" pitchFamily="49" charset="-122"/>
                    <a:cs typeface="Times New Roman" panose="02020603050405020304" pitchFamily="18" charset="0"/>
                  </a:rPr>
                  <a:t>有取绝对值较大的倾向，这可以很好的体现波动率的集聚性。</a:t>
                </a:r>
              </a:p>
            </p:txBody>
          </p:sp>
        </mc:Choice>
        <mc:Fallback xmlns="">
          <p:sp>
            <p:nvSpPr>
              <p:cNvPr id="5" name="文本框 4"/>
              <p:cNvSpPr txBox="1">
                <a:spLocks noRot="1" noChangeAspect="1" noMove="1" noResize="1" noEditPoints="1" noAdjustHandles="1" noChangeArrowheads="1" noChangeShapeType="1" noTextEdit="1"/>
              </p:cNvSpPr>
              <p:nvPr/>
            </p:nvSpPr>
            <p:spPr>
              <a:xfrm>
                <a:off x="249696" y="1774301"/>
                <a:ext cx="6186163" cy="838499"/>
              </a:xfrm>
              <a:prstGeom prst="rect">
                <a:avLst/>
              </a:prstGeom>
              <a:blipFill rotWithShape="1">
                <a:blip r:embed="rId4"/>
                <a:stretch>
                  <a:fillRect l="-591" t="-2174" b="-7246"/>
                </a:stretch>
              </a:blipFill>
            </p:spPr>
            <p:txBody>
              <a:bodyPr/>
              <a:lstStyle/>
              <a:p>
                <a:r>
                  <a:rPr lang="zh-CN" altLang="en-US">
                    <a:noFill/>
                  </a:rPr>
                  <a:t> </a:t>
                </a:r>
                <a:endParaRPr lang="zh-CN" altLang="en-US">
                  <a:noFill/>
                </a:endParaRPr>
              </a:p>
            </p:txBody>
          </p:sp>
        </mc:Fallback>
      </mc:AlternateContent>
      <p:sp>
        <p:nvSpPr>
          <p:cNvPr id="6" name="文本框 5"/>
          <p:cNvSpPr txBox="1"/>
          <p:nvPr/>
        </p:nvSpPr>
        <p:spPr>
          <a:xfrm>
            <a:off x="295516" y="2492598"/>
            <a:ext cx="6331606" cy="2261581"/>
          </a:xfrm>
          <a:prstGeom prst="rect">
            <a:avLst/>
          </a:prstGeom>
          <a:noFill/>
        </p:spPr>
        <p:txBody>
          <a:bodyPr wrap="square" rtlCol="0">
            <a:spAutoFit/>
          </a:bodyPr>
          <a:lstStyle/>
          <a:p>
            <a:pPr>
              <a:lnSpc>
                <a:spcPct val="150000"/>
              </a:lnSpc>
            </a:pPr>
            <a:r>
              <a:rPr lang="zh-CN" altLang="en-US" sz="1600" b="1" dirty="0">
                <a:latin typeface="Times New Roman" panose="02020603050405020304" pitchFamily="18" charset="0"/>
                <a:ea typeface="黑体" panose="02010609060101010101" pitchFamily="49" charset="-122"/>
                <a:cs typeface="Times New Roman" panose="02020603050405020304" pitchFamily="18" charset="0"/>
              </a:rPr>
              <a:t>不足：</a:t>
            </a:r>
            <a:endParaRPr lang="en-US" altLang="zh-CN" sz="1600" b="1" dirty="0">
              <a:latin typeface="Times New Roman" panose="02020603050405020304" pitchFamily="18" charset="0"/>
              <a:ea typeface="黑体" panose="02010609060101010101" pitchFamily="49" charset="-122"/>
              <a:cs typeface="Times New Roman" panose="02020603050405020304" pitchFamily="18" charset="0"/>
            </a:endParaRPr>
          </a:p>
          <a:p>
            <a:pPr marL="285750" indent="-285750">
              <a:lnSpc>
                <a:spcPct val="150000"/>
              </a:lnSpc>
              <a:buFont typeface="Wingdings" panose="05000000000000000000" pitchFamily="2" charset="2"/>
              <a:buChar char="l"/>
            </a:pPr>
            <a:r>
              <a:rPr lang="en-US" altLang="zh-CN" sz="1600" b="1" dirty="0">
                <a:latin typeface="Times New Roman" panose="02020603050405020304" pitchFamily="18" charset="0"/>
                <a:ea typeface="黑体" panose="02010609060101010101" pitchFamily="49" charset="-122"/>
                <a:cs typeface="Times New Roman" panose="02020603050405020304" pitchFamily="18" charset="0"/>
              </a:rPr>
              <a:t>ARCH</a:t>
            </a:r>
            <a:r>
              <a:rPr lang="zh-CN" altLang="en-US" sz="1600" b="1" dirty="0">
                <a:latin typeface="Times New Roman" panose="02020603050405020304" pitchFamily="18" charset="0"/>
                <a:ea typeface="黑体" panose="02010609060101010101" pitchFamily="49" charset="-122"/>
                <a:cs typeface="Times New Roman" panose="02020603050405020304" pitchFamily="18" charset="0"/>
              </a:rPr>
              <a:t>模型是对称的，不能体现正负波动对波动率产生的不同影响；</a:t>
            </a:r>
            <a:endParaRPr lang="en-US" altLang="zh-CN" sz="1600" b="1" dirty="0">
              <a:latin typeface="Times New Roman" panose="02020603050405020304" pitchFamily="18" charset="0"/>
              <a:ea typeface="黑体" panose="02010609060101010101" pitchFamily="49" charset="-122"/>
              <a:cs typeface="Times New Roman" panose="02020603050405020304" pitchFamily="18" charset="0"/>
            </a:endParaRPr>
          </a:p>
          <a:p>
            <a:pPr marL="285750" indent="-285750">
              <a:lnSpc>
                <a:spcPct val="150000"/>
              </a:lnSpc>
              <a:buFont typeface="Wingdings" panose="05000000000000000000" pitchFamily="2" charset="2"/>
              <a:buChar char="l"/>
            </a:pPr>
            <a:r>
              <a:rPr lang="zh-CN" altLang="en-US" sz="1600" b="1" dirty="0">
                <a:latin typeface="Times New Roman" panose="02020603050405020304" pitchFamily="18" charset="0"/>
                <a:ea typeface="黑体" panose="02010609060101010101" pitchFamily="49" charset="-122"/>
                <a:cs typeface="Times New Roman" panose="02020603050405020304" pitchFamily="18" charset="0"/>
              </a:rPr>
              <a:t>无法得到影响波动率变化的因素；</a:t>
            </a:r>
            <a:endParaRPr lang="en-US" altLang="zh-CN" sz="1600" b="1" dirty="0">
              <a:latin typeface="Times New Roman" panose="02020603050405020304" pitchFamily="18" charset="0"/>
              <a:ea typeface="黑体" panose="02010609060101010101" pitchFamily="49" charset="-122"/>
              <a:cs typeface="Times New Roman" panose="02020603050405020304" pitchFamily="18" charset="0"/>
            </a:endParaRPr>
          </a:p>
          <a:p>
            <a:pPr marL="285750" indent="-285750">
              <a:lnSpc>
                <a:spcPct val="150000"/>
              </a:lnSpc>
              <a:buFont typeface="Wingdings" panose="05000000000000000000" pitchFamily="2" charset="2"/>
              <a:buChar char="l"/>
            </a:pPr>
            <a:r>
              <a:rPr lang="zh-CN" altLang="en-US" sz="1600" b="1" dirty="0">
                <a:latin typeface="Times New Roman" panose="02020603050405020304" pitchFamily="18" charset="0"/>
                <a:ea typeface="黑体" panose="02010609060101010101" pitchFamily="49" charset="-122"/>
                <a:cs typeface="Times New Roman" panose="02020603050405020304" pitchFamily="18" charset="0"/>
              </a:rPr>
              <a:t>对参数的要求很高；</a:t>
            </a:r>
            <a:endParaRPr lang="en-US" altLang="zh-CN" sz="1600" b="1" dirty="0">
              <a:latin typeface="Times New Roman" panose="02020603050405020304" pitchFamily="18" charset="0"/>
              <a:ea typeface="黑体" panose="02010609060101010101" pitchFamily="49" charset="-122"/>
              <a:cs typeface="Times New Roman" panose="02020603050405020304" pitchFamily="18" charset="0"/>
            </a:endParaRPr>
          </a:p>
          <a:p>
            <a:pPr marL="285750" indent="-285750">
              <a:lnSpc>
                <a:spcPct val="150000"/>
              </a:lnSpc>
              <a:buFont typeface="Wingdings" panose="05000000000000000000" pitchFamily="2" charset="2"/>
              <a:buChar char="l"/>
            </a:pPr>
            <a:r>
              <a:rPr lang="zh-CN" altLang="en-US" sz="1600" b="1" dirty="0">
                <a:latin typeface="Times New Roman" panose="02020603050405020304" pitchFamily="18" charset="0"/>
                <a:ea typeface="黑体" panose="02010609060101010101" pitchFamily="49" charset="-122"/>
                <a:cs typeface="Times New Roman" panose="02020603050405020304" pitchFamily="18" charset="0"/>
              </a:rPr>
              <a:t>在实际应用中计算量大，还会带来诸如多重共线性等其他问题。</a:t>
            </a:r>
          </a:p>
        </p:txBody>
      </p:sp>
      <p:sp>
        <p:nvSpPr>
          <p:cNvPr id="8" name="TextBox 1048613"/>
          <p:cNvSpPr txBox="1"/>
          <p:nvPr/>
        </p:nvSpPr>
        <p:spPr>
          <a:xfrm>
            <a:off x="257810" y="281940"/>
            <a:ext cx="2082165" cy="315279"/>
          </a:xfrm>
          <a:prstGeom prst="rect">
            <a:avLst/>
          </a:prstGeom>
          <a:noFill/>
          <a:ln>
            <a:noFill/>
          </a:ln>
        </p:spPr>
        <p:txBody>
          <a:bodyPr vert="horz" wrap="squar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a:spcBef>
                <a:spcPct val="20000"/>
              </a:spcBef>
            </a:pPr>
            <a:r>
              <a:rPr lang="en-US" altLang="zh-CN"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5.5</a:t>
            </a:r>
            <a:r>
              <a:rPr lang="zh-CN" altLang="en-US"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时变波动率模型</a:t>
            </a:r>
          </a:p>
        </p:txBody>
      </p:sp>
      <p:sp>
        <p:nvSpPr>
          <p:cNvPr id="9" name="文本框 8"/>
          <p:cNvSpPr txBox="1"/>
          <p:nvPr/>
        </p:nvSpPr>
        <p:spPr>
          <a:xfrm>
            <a:off x="138007" y="707712"/>
            <a:ext cx="3425484" cy="390428"/>
          </a:xfrm>
          <a:prstGeom prst="rect">
            <a:avLst/>
          </a:prstGeom>
          <a:noFill/>
          <a:ln>
            <a:noFill/>
          </a:ln>
        </p:spPr>
        <p:txBody>
          <a:bodyPr vert="horz" wrap="squar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marL="213995" indent="-213995">
              <a:lnSpc>
                <a:spcPct val="130000"/>
              </a:lnSpc>
              <a:spcBef>
                <a:spcPts val="450"/>
              </a:spcBef>
              <a:buFontTx/>
              <a:buChar char="•"/>
              <a:defRPr/>
            </a:pPr>
            <a:r>
              <a:rPr lang="en-US" altLang="zh-CN" b="1" dirty="0">
                <a:gradFill>
                  <a:gsLst>
                    <a:gs pos="0">
                      <a:srgbClr val="E30000"/>
                    </a:gs>
                    <a:gs pos="100000">
                      <a:srgbClr val="760303"/>
                    </a:gs>
                  </a:gsLst>
                  <a:lin scaled="0"/>
                </a:gradFill>
                <a:latin typeface="Times New Roman" panose="02020603050405020304" pitchFamily="18" charset="0"/>
                <a:ea typeface="黑体" panose="02010609060101010101" pitchFamily="49" charset="-122"/>
                <a:cs typeface="Times New Roman" panose="02020603050405020304" pitchFamily="18" charset="0"/>
              </a:rPr>
              <a:t>ARCH</a:t>
            </a:r>
            <a:r>
              <a:rPr lang="zh-CN" altLang="en-US" b="1" dirty="0">
                <a:gradFill>
                  <a:gsLst>
                    <a:gs pos="0">
                      <a:srgbClr val="E30000"/>
                    </a:gs>
                    <a:gs pos="100000">
                      <a:srgbClr val="760303"/>
                    </a:gs>
                  </a:gsLst>
                  <a:lin scaled="0"/>
                </a:gradFill>
                <a:latin typeface="Times New Roman" panose="02020603050405020304" pitchFamily="18" charset="0"/>
                <a:ea typeface="黑体" panose="02010609060101010101" pitchFamily="49" charset="-122"/>
                <a:cs typeface="Times New Roman" panose="02020603050405020304" pitchFamily="18" charset="0"/>
              </a:rPr>
              <a:t>模型</a:t>
            </a:r>
            <a:endParaRPr lang="en-US" altLang="zh-CN" b="1" dirty="0">
              <a:gradFill>
                <a:gsLst>
                  <a:gs pos="0">
                    <a:srgbClr val="E30000"/>
                  </a:gs>
                  <a:gs pos="100000">
                    <a:srgbClr val="760303"/>
                  </a:gs>
                </a:gsLst>
                <a:lin scaled="0"/>
              </a:gradFill>
              <a:latin typeface="Times New Roman" panose="02020603050405020304" pitchFamily="18" charset="0"/>
              <a:ea typeface="黑体" panose="02010609060101010101" pitchFamily="49" charset="-122"/>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5" grpId="0"/>
      <p:bldP spid="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user\Desktop\图片1.jpg"/>
          <p:cNvPicPr>
            <a:picLocks noChangeAspect="1" noChangeArrowheads="1"/>
          </p:cNvPicPr>
          <p:nvPr/>
        </p:nvPicPr>
        <p:blipFill>
          <a:blip r:embed="rId3" cstate="print"/>
          <a:srcRect/>
          <a:stretch>
            <a:fillRect/>
          </a:stretch>
        </p:blipFill>
        <p:spPr bwMode="auto">
          <a:xfrm>
            <a:off x="0" y="891"/>
            <a:ext cx="6840139" cy="5128322"/>
          </a:xfrm>
          <a:prstGeom prst="rect">
            <a:avLst/>
          </a:prstGeom>
          <a:noFill/>
        </p:spPr>
      </p:pic>
      <p:sp>
        <p:nvSpPr>
          <p:cNvPr id="3" name="文本框 2"/>
          <p:cNvSpPr txBox="1"/>
          <p:nvPr/>
        </p:nvSpPr>
        <p:spPr>
          <a:xfrm>
            <a:off x="611163" y="764406"/>
            <a:ext cx="4752528" cy="460375"/>
          </a:xfrm>
          <a:prstGeom prst="rect">
            <a:avLst/>
          </a:prstGeom>
          <a:noFill/>
        </p:spPr>
        <p:txBody>
          <a:bodyPr wrap="square" rtlCol="0">
            <a:spAutoFit/>
          </a:bodyPr>
          <a:lstStyle/>
          <a:p>
            <a:r>
              <a:rPr lang="zh-CN" altLang="en-US" sz="2400" b="1" dirty="0">
                <a:solidFill>
                  <a:schemeClr val="accent3">
                    <a:lumMod val="95000"/>
                  </a:schemeClr>
                </a:solidFill>
                <a:latin typeface="黑体" panose="02010609060101010101" pitchFamily="49" charset="-122"/>
                <a:ea typeface="黑体" panose="02010609060101010101" pitchFamily="49" charset="-122"/>
                <a:cs typeface="宋体" panose="02010600030101010101" pitchFamily="2" charset="-122"/>
              </a:rPr>
              <a:t>二、航运运费市场</a:t>
            </a:r>
          </a:p>
        </p:txBody>
      </p:sp>
      <p:sp>
        <p:nvSpPr>
          <p:cNvPr id="4" name="文本框 3"/>
          <p:cNvSpPr txBox="1"/>
          <p:nvPr/>
        </p:nvSpPr>
        <p:spPr>
          <a:xfrm>
            <a:off x="1403350" y="2571115"/>
            <a:ext cx="2626995" cy="707886"/>
          </a:xfrm>
          <a:prstGeom prst="rect">
            <a:avLst/>
          </a:prstGeom>
          <a:noFill/>
        </p:spPr>
        <p:txBody>
          <a:bodyPr wrap="square" rtlCol="0">
            <a:spAutoFit/>
          </a:bodyPr>
          <a:lstStyle/>
          <a:p>
            <a:r>
              <a:rPr lang="en-US" altLang="zh-CN" sz="1600" b="1" dirty="0">
                <a:solidFill>
                  <a:schemeClr val="accent3">
                    <a:lumMod val="95000"/>
                  </a:schemeClr>
                </a:solidFill>
                <a:latin typeface="Times New Roman" panose="02020603050405020304" pitchFamily="18" charset="0"/>
                <a:ea typeface="黑体" panose="02010609060101010101" pitchFamily="49" charset="-122"/>
                <a:cs typeface="Times New Roman" panose="02020603050405020304" pitchFamily="18" charset="0"/>
              </a:rPr>
              <a:t> 2.1 </a:t>
            </a:r>
            <a:r>
              <a:rPr lang="zh-CN" altLang="en-US" sz="1600" b="1" dirty="0">
                <a:solidFill>
                  <a:schemeClr val="accent3">
                    <a:lumMod val="95000"/>
                  </a:schemeClr>
                </a:solidFill>
                <a:latin typeface="Times New Roman" panose="02020603050405020304" pitchFamily="18" charset="0"/>
                <a:ea typeface="黑体" panose="02010609060101010101" pitchFamily="49" charset="-122"/>
                <a:cs typeface="Times New Roman" panose="02020603050405020304" pitchFamily="18" charset="0"/>
              </a:rPr>
              <a:t>航运运价指数简介</a:t>
            </a:r>
          </a:p>
          <a:p>
            <a:pPr>
              <a:lnSpc>
                <a:spcPct val="150000"/>
              </a:lnSpc>
            </a:pPr>
            <a:r>
              <a:rPr lang="en-US" altLang="zh-CN" sz="1600" b="1" dirty="0">
                <a:solidFill>
                  <a:schemeClr val="accent3">
                    <a:lumMod val="95000"/>
                  </a:schemeClr>
                </a:solidFill>
                <a:latin typeface="Times New Roman" panose="02020603050405020304" pitchFamily="18" charset="0"/>
                <a:ea typeface="黑体" panose="02010609060101010101" pitchFamily="49" charset="-122"/>
                <a:cs typeface="Times New Roman" panose="02020603050405020304" pitchFamily="18" charset="0"/>
              </a:rPr>
              <a:t> 2.2 </a:t>
            </a:r>
            <a:r>
              <a:rPr lang="zh-CN" altLang="en-US" sz="1600" b="1" dirty="0">
                <a:solidFill>
                  <a:schemeClr val="accent3">
                    <a:lumMod val="95000"/>
                  </a:schemeClr>
                </a:solidFill>
                <a:latin typeface="Times New Roman" panose="02020603050405020304" pitchFamily="18" charset="0"/>
                <a:ea typeface="黑体" panose="02010609060101010101" pitchFamily="49" charset="-122"/>
                <a:cs typeface="Times New Roman" panose="02020603050405020304" pitchFamily="18" charset="0"/>
              </a:rPr>
              <a:t>中国航运指数体系</a:t>
            </a:r>
          </a:p>
        </p:txBody>
      </p:sp>
    </p:spTree>
    <p:extLst>
      <p:ext uri="{BB962C8B-B14F-4D97-AF65-F5344CB8AC3E}">
        <p14:creationId xmlns:p14="http://schemas.microsoft.com/office/powerpoint/2010/main" val="349752415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矩形 1"/>
              <p:cNvSpPr/>
              <p:nvPr/>
            </p:nvSpPr>
            <p:spPr>
              <a:xfrm>
                <a:off x="1043211" y="1268462"/>
                <a:ext cx="4752528" cy="119539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b="1" i="1" smtClean="0">
                              <a:latin typeface="Cambria Math" panose="02040503050406030204" pitchFamily="18" charset="0"/>
                            </a:rPr>
                          </m:ctrlPr>
                        </m:sSubPr>
                        <m:e>
                          <m:r>
                            <a:rPr lang="en-US" altLang="zh-CN" b="1" i="1">
                              <a:latin typeface="Cambria Math" panose="02040503050406030204" pitchFamily="18" charset="0"/>
                            </a:rPr>
                            <m:t>𝒚</m:t>
                          </m:r>
                        </m:e>
                        <m:sub>
                          <m:r>
                            <a:rPr lang="en-US" altLang="zh-CN" b="1" i="1">
                              <a:latin typeface="Cambria Math" panose="02040503050406030204" pitchFamily="18" charset="0"/>
                            </a:rPr>
                            <m:t>𝒕</m:t>
                          </m:r>
                        </m:sub>
                      </m:sSub>
                      <m:r>
                        <a:rPr lang="en-US" altLang="zh-CN" b="1" i="1">
                          <a:latin typeface="Cambria Math" panose="02040503050406030204" pitchFamily="18" charset="0"/>
                        </a:rPr>
                        <m:t>=</m:t>
                      </m:r>
                      <m:sSubSup>
                        <m:sSubSupPr>
                          <m:ctrlPr>
                            <a:rPr lang="en-US" altLang="zh-CN" b="1" i="1">
                              <a:latin typeface="Cambria Math" panose="02040503050406030204" pitchFamily="18" charset="0"/>
                            </a:rPr>
                          </m:ctrlPr>
                        </m:sSubSupPr>
                        <m:e>
                          <m:r>
                            <a:rPr lang="en-US" altLang="zh-CN" b="1" i="1">
                              <a:latin typeface="Cambria Math" panose="02040503050406030204" pitchFamily="18" charset="0"/>
                            </a:rPr>
                            <m:t>𝒙</m:t>
                          </m:r>
                        </m:e>
                        <m:sub>
                          <m:r>
                            <a:rPr lang="en-US" altLang="zh-CN" b="1" i="1">
                              <a:latin typeface="Cambria Math" panose="02040503050406030204" pitchFamily="18" charset="0"/>
                            </a:rPr>
                            <m:t>𝒕</m:t>
                          </m:r>
                        </m:sub>
                        <m:sup>
                          <m:r>
                            <a:rPr lang="en-US" altLang="zh-CN" b="1" i="1">
                              <a:latin typeface="Cambria Math" panose="02040503050406030204" pitchFamily="18" charset="0"/>
                            </a:rPr>
                            <m:t>′</m:t>
                          </m:r>
                        </m:sup>
                      </m:sSubSup>
                      <m:r>
                        <a:rPr lang="zh-CN" altLang="en-US" b="1" i="1">
                          <a:latin typeface="Cambria Math" panose="02040503050406030204" pitchFamily="18" charset="0"/>
                        </a:rPr>
                        <m:t>𝝓</m:t>
                      </m:r>
                      <m:r>
                        <a:rPr lang="en-US" altLang="zh-CN" b="1" i="1">
                          <a:latin typeface="Cambria Math" panose="02040503050406030204" pitchFamily="18" charset="0"/>
                        </a:rPr>
                        <m:t>+</m:t>
                      </m:r>
                      <m:sSub>
                        <m:sSubPr>
                          <m:ctrlPr>
                            <a:rPr lang="en-US" altLang="zh-CN" b="1" i="1">
                              <a:latin typeface="Cambria Math" panose="02040503050406030204" pitchFamily="18" charset="0"/>
                            </a:rPr>
                          </m:ctrlPr>
                        </m:sSubPr>
                        <m:e>
                          <m:r>
                            <a:rPr lang="en-US" altLang="zh-CN" b="1" i="1">
                              <a:latin typeface="Cambria Math" panose="02040503050406030204" pitchFamily="18" charset="0"/>
                            </a:rPr>
                            <m:t>𝒖</m:t>
                          </m:r>
                        </m:e>
                        <m:sub>
                          <m:r>
                            <a:rPr lang="en-US" altLang="zh-CN" b="1" i="1">
                              <a:latin typeface="Cambria Math" panose="02040503050406030204" pitchFamily="18" charset="0"/>
                            </a:rPr>
                            <m:t>𝒕</m:t>
                          </m:r>
                        </m:sub>
                      </m:sSub>
                      <m:sSub>
                        <m:sSubPr>
                          <m:ctrlPr>
                            <a:rPr lang="en-US" altLang="zh-CN" b="1" i="1">
                              <a:latin typeface="Cambria Math" panose="02040503050406030204" pitchFamily="18" charset="0"/>
                            </a:rPr>
                          </m:ctrlPr>
                        </m:sSubPr>
                        <m:e>
                          <m:r>
                            <a:rPr lang="en-US" altLang="zh-CN" b="1" i="1">
                              <a:latin typeface="Cambria Math" panose="02040503050406030204" pitchFamily="18" charset="0"/>
                            </a:rPr>
                            <m:t>,</m:t>
                          </m:r>
                          <m:r>
                            <a:rPr lang="en-US" altLang="zh-CN" b="1" i="1">
                              <a:latin typeface="Cambria Math" panose="02040503050406030204" pitchFamily="18" charset="0"/>
                            </a:rPr>
                            <m:t>𝒖</m:t>
                          </m:r>
                        </m:e>
                        <m:sub>
                          <m:r>
                            <a:rPr lang="en-US" altLang="zh-CN" b="1" i="1">
                              <a:latin typeface="Cambria Math" panose="02040503050406030204" pitchFamily="18" charset="0"/>
                            </a:rPr>
                            <m:t>𝒕</m:t>
                          </m:r>
                        </m:sub>
                      </m:sSub>
                      <m:r>
                        <a:rPr lang="en-US" altLang="zh-CN" b="1" i="1">
                          <a:latin typeface="Cambria Math" panose="02040503050406030204" pitchFamily="18" charset="0"/>
                        </a:rPr>
                        <m:t>|</m:t>
                      </m:r>
                      <m:sSub>
                        <m:sSubPr>
                          <m:ctrlPr>
                            <a:rPr lang="en-US" altLang="zh-CN" b="1" i="1">
                              <a:latin typeface="Cambria Math" panose="02040503050406030204" pitchFamily="18" charset="0"/>
                            </a:rPr>
                          </m:ctrlPr>
                        </m:sSubPr>
                        <m:e>
                          <m:r>
                            <a:rPr lang="en-US" altLang="zh-CN" b="1" i="1">
                              <a:latin typeface="Cambria Math" panose="02040503050406030204" pitchFamily="18" charset="0"/>
                            </a:rPr>
                            <m:t>𝑰</m:t>
                          </m:r>
                        </m:e>
                        <m:sub>
                          <m:r>
                            <a:rPr lang="en-US" altLang="zh-CN" b="1" i="1">
                              <a:latin typeface="Cambria Math" panose="02040503050406030204" pitchFamily="18" charset="0"/>
                            </a:rPr>
                            <m:t>𝒕</m:t>
                          </m:r>
                          <m:r>
                            <a:rPr lang="en-US" altLang="zh-CN" b="1" i="1">
                              <a:latin typeface="Cambria Math" panose="02040503050406030204" pitchFamily="18" charset="0"/>
                            </a:rPr>
                            <m:t>−</m:t>
                          </m:r>
                          <m:r>
                            <a:rPr lang="en-US" altLang="zh-CN" b="1" i="1">
                              <a:latin typeface="Cambria Math" panose="02040503050406030204" pitchFamily="18" charset="0"/>
                            </a:rPr>
                            <m:t>𝟏</m:t>
                          </m:r>
                        </m:sub>
                      </m:sSub>
                      <m:r>
                        <a:rPr lang="en-US" altLang="zh-CN" b="1" i="1">
                          <a:latin typeface="Cambria Math" panose="02040503050406030204" pitchFamily="18" charset="0"/>
                          <a:ea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𝑵</m:t>
                      </m:r>
                      <m:d>
                        <m:dPr>
                          <m:ctrlPr>
                            <a:rPr lang="en-US" altLang="zh-CN" b="1" i="1">
                              <a:latin typeface="Cambria Math" panose="02040503050406030204" pitchFamily="18" charset="0"/>
                              <a:ea typeface="Cambria Math" panose="02040503050406030204" pitchFamily="18" charset="0"/>
                            </a:rPr>
                          </m:ctrlPr>
                        </m:dPr>
                        <m:e>
                          <m:r>
                            <a:rPr lang="en-US" altLang="zh-CN" b="1" i="1">
                              <a:latin typeface="Cambria Math" panose="02040503050406030204" pitchFamily="18" charset="0"/>
                              <a:ea typeface="Cambria Math" panose="02040503050406030204" pitchFamily="18" charset="0"/>
                            </a:rPr>
                            <m:t>𝟎</m:t>
                          </m:r>
                          <m:r>
                            <a:rPr lang="en-US" altLang="zh-CN" b="1" i="1">
                              <a:latin typeface="Cambria Math" panose="02040503050406030204" pitchFamily="18" charset="0"/>
                              <a:ea typeface="Cambria Math" panose="02040503050406030204" pitchFamily="18" charset="0"/>
                            </a:rPr>
                            <m:t>,</m:t>
                          </m:r>
                          <m:sSubSup>
                            <m:sSubSupPr>
                              <m:ctrlPr>
                                <a:rPr lang="en-US" altLang="zh-CN" b="1" i="1">
                                  <a:latin typeface="Cambria Math" panose="02040503050406030204" pitchFamily="18" charset="0"/>
                                  <a:ea typeface="Cambria Math" panose="02040503050406030204" pitchFamily="18" charset="0"/>
                                </a:rPr>
                              </m:ctrlPr>
                            </m:sSubSupPr>
                            <m:e>
                              <m:r>
                                <a:rPr lang="zh-CN" altLang="en-US" b="1" i="1">
                                  <a:latin typeface="Cambria Math" panose="02040503050406030204" pitchFamily="18" charset="0"/>
                                  <a:ea typeface="Cambria Math" panose="02040503050406030204" pitchFamily="18" charset="0"/>
                                </a:rPr>
                                <m:t>𝝈</m:t>
                              </m:r>
                            </m:e>
                            <m:sub>
                              <m:r>
                                <a:rPr lang="en-US" altLang="zh-CN" b="1" i="1">
                                  <a:latin typeface="Cambria Math" panose="02040503050406030204" pitchFamily="18" charset="0"/>
                                  <a:ea typeface="Cambria Math" panose="02040503050406030204" pitchFamily="18" charset="0"/>
                                </a:rPr>
                                <m:t>𝒕</m:t>
                              </m:r>
                            </m:sub>
                            <m:sup>
                              <m:r>
                                <a:rPr lang="en-US" altLang="zh-CN" b="1" i="1">
                                  <a:latin typeface="Cambria Math" panose="02040503050406030204" pitchFamily="18" charset="0"/>
                                  <a:ea typeface="Cambria Math" panose="02040503050406030204" pitchFamily="18" charset="0"/>
                                </a:rPr>
                                <m:t>𝟐</m:t>
                              </m:r>
                            </m:sup>
                          </m:sSubSup>
                        </m:e>
                      </m:d>
                    </m:oMath>
                  </m:oMathPara>
                </a14:m>
                <a:endParaRPr lang="en-US" altLang="zh-CN" b="1" i="1" dirty="0">
                  <a:latin typeface="Times New Roman" panose="02020603050405020304" pitchFamily="18" charset="0"/>
                  <a:ea typeface="黑体" panose="02010609060101010101" pitchFamily="49" charset="-122"/>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sSubSup>
                        <m:sSubSupPr>
                          <m:ctrlPr>
                            <a:rPr lang="en-US" altLang="zh-CN" b="1" i="1">
                              <a:latin typeface="Cambria Math" panose="02040503050406030204" pitchFamily="18" charset="0"/>
                              <a:ea typeface="Cambria Math" panose="02040503050406030204" pitchFamily="18" charset="0"/>
                            </a:rPr>
                          </m:ctrlPr>
                        </m:sSubSupPr>
                        <m:e>
                          <m:r>
                            <a:rPr lang="zh-CN" altLang="en-US" b="1" i="1">
                              <a:latin typeface="Cambria Math" panose="02040503050406030204" pitchFamily="18" charset="0"/>
                              <a:ea typeface="Cambria Math" panose="02040503050406030204" pitchFamily="18" charset="0"/>
                            </a:rPr>
                            <m:t>𝝈</m:t>
                          </m:r>
                        </m:e>
                        <m:sub>
                          <m:r>
                            <a:rPr lang="en-US" altLang="zh-CN" b="1" i="1">
                              <a:latin typeface="Cambria Math" panose="02040503050406030204" pitchFamily="18" charset="0"/>
                              <a:ea typeface="Cambria Math" panose="02040503050406030204" pitchFamily="18" charset="0"/>
                            </a:rPr>
                            <m:t>𝒕</m:t>
                          </m:r>
                        </m:sub>
                        <m:sup>
                          <m:r>
                            <a:rPr lang="en-US" altLang="zh-CN" b="1" i="1">
                              <a:latin typeface="Cambria Math" panose="02040503050406030204" pitchFamily="18" charset="0"/>
                              <a:ea typeface="Cambria Math" panose="02040503050406030204" pitchFamily="18" charset="0"/>
                            </a:rPr>
                            <m:t>𝟐</m:t>
                          </m:r>
                        </m:sup>
                      </m:sSubSup>
                      <m:r>
                        <a:rPr lang="en-US" altLang="zh-CN" b="1" i="1">
                          <a:latin typeface="Cambria Math" panose="02040503050406030204" pitchFamily="18" charset="0"/>
                          <a:ea typeface="Cambria Math" panose="02040503050406030204" pitchFamily="18" charset="0"/>
                        </a:rPr>
                        <m:t>=</m:t>
                      </m:r>
                      <m:sSub>
                        <m:sSubPr>
                          <m:ctrlPr>
                            <a:rPr lang="en-US" altLang="zh-CN" b="1" i="1">
                              <a:latin typeface="Cambria Math" panose="02040503050406030204" pitchFamily="18" charset="0"/>
                              <a:ea typeface="Cambria Math" panose="02040503050406030204" pitchFamily="18" charset="0"/>
                            </a:rPr>
                          </m:ctrlPr>
                        </m:sSubPr>
                        <m:e>
                          <m:r>
                            <a:rPr lang="zh-CN" altLang="en-US" b="1" i="1">
                              <a:latin typeface="Cambria Math" panose="02040503050406030204" pitchFamily="18" charset="0"/>
                              <a:ea typeface="Cambria Math" panose="02040503050406030204" pitchFamily="18" charset="0"/>
                            </a:rPr>
                            <m:t>𝜶</m:t>
                          </m:r>
                        </m:e>
                        <m:sub>
                          <m:r>
                            <a:rPr lang="en-US" altLang="zh-CN" b="1" i="1">
                              <a:latin typeface="Cambria Math" panose="02040503050406030204" pitchFamily="18" charset="0"/>
                              <a:ea typeface="Cambria Math" panose="02040503050406030204" pitchFamily="18" charset="0"/>
                            </a:rPr>
                            <m:t>𝟎</m:t>
                          </m:r>
                        </m:sub>
                      </m:sSub>
                      <m:r>
                        <a:rPr lang="en-US" altLang="zh-CN" b="1" i="1">
                          <a:latin typeface="Cambria Math" panose="02040503050406030204" pitchFamily="18" charset="0"/>
                          <a:ea typeface="Cambria Math" panose="02040503050406030204" pitchFamily="18" charset="0"/>
                        </a:rPr>
                        <m:t>+</m:t>
                      </m:r>
                      <m:nary>
                        <m:naryPr>
                          <m:chr m:val="∑"/>
                          <m:ctrlPr>
                            <a:rPr lang="en-US" altLang="zh-CN" b="1" i="1" smtClean="0">
                              <a:latin typeface="Cambria Math" panose="02040503050406030204" pitchFamily="18" charset="0"/>
                              <a:ea typeface="Cambria Math" panose="02040503050406030204" pitchFamily="18" charset="0"/>
                            </a:rPr>
                          </m:ctrlPr>
                        </m:naryPr>
                        <m:sub>
                          <m:r>
                            <m:rPr>
                              <m:brk m:alnAt="23"/>
                            </m:rPr>
                            <a:rPr lang="en-US" altLang="zh-CN" b="1" i="1" smtClean="0">
                              <a:latin typeface="Cambria Math" panose="02040503050406030204" pitchFamily="18" charset="0"/>
                              <a:ea typeface="Cambria Math" panose="02040503050406030204" pitchFamily="18" charset="0"/>
                            </a:rPr>
                            <m:t>𝒊</m:t>
                          </m:r>
                          <m:r>
                            <a:rPr lang="en-US" altLang="zh-CN" b="1" i="1" smtClean="0">
                              <a:latin typeface="Cambria Math" panose="02040503050406030204" pitchFamily="18" charset="0"/>
                              <a:ea typeface="Cambria Math" panose="02040503050406030204" pitchFamily="18" charset="0"/>
                            </a:rPr>
                            <m:t>=</m:t>
                          </m:r>
                          <m:r>
                            <a:rPr lang="en-US" altLang="zh-CN" b="1" i="1" smtClean="0">
                              <a:latin typeface="Cambria Math" panose="02040503050406030204" pitchFamily="18" charset="0"/>
                              <a:ea typeface="Cambria Math" panose="02040503050406030204" pitchFamily="18" charset="0"/>
                            </a:rPr>
                            <m:t>𝟏</m:t>
                          </m:r>
                        </m:sub>
                        <m:sup>
                          <m:r>
                            <a:rPr lang="en-US" altLang="zh-CN" b="1" i="1" smtClean="0">
                              <a:latin typeface="Cambria Math" panose="02040503050406030204" pitchFamily="18" charset="0"/>
                              <a:ea typeface="Cambria Math" panose="02040503050406030204" pitchFamily="18" charset="0"/>
                            </a:rPr>
                            <m:t>𝒑</m:t>
                          </m:r>
                        </m:sup>
                        <m:e>
                          <m:sSub>
                            <m:sSubPr>
                              <m:ctrlPr>
                                <a:rPr lang="en-US" altLang="zh-CN" b="1" i="1">
                                  <a:latin typeface="Cambria Math" panose="02040503050406030204" pitchFamily="18" charset="0"/>
                                  <a:ea typeface="Cambria Math" panose="02040503050406030204" pitchFamily="18" charset="0"/>
                                </a:rPr>
                              </m:ctrlPr>
                            </m:sSubPr>
                            <m:e>
                              <m:r>
                                <a:rPr lang="zh-CN" altLang="en-US" b="1" i="1">
                                  <a:latin typeface="Cambria Math" panose="02040503050406030204" pitchFamily="18" charset="0"/>
                                  <a:ea typeface="Cambria Math" panose="02040503050406030204" pitchFamily="18" charset="0"/>
                                </a:rPr>
                                <m:t>𝜶</m:t>
                              </m:r>
                            </m:e>
                            <m:sub>
                              <m:r>
                                <a:rPr lang="en-US" altLang="zh-CN" b="1" i="1" smtClean="0">
                                  <a:latin typeface="Cambria Math" panose="02040503050406030204" pitchFamily="18" charset="0"/>
                                  <a:ea typeface="Cambria Math" panose="02040503050406030204" pitchFamily="18" charset="0"/>
                                </a:rPr>
                                <m:t>𝒊</m:t>
                              </m:r>
                            </m:sub>
                          </m:sSub>
                          <m:sSubSup>
                            <m:sSubSupPr>
                              <m:ctrlPr>
                                <a:rPr lang="en-US" altLang="zh-CN" b="1" i="1">
                                  <a:latin typeface="Cambria Math" panose="02040503050406030204" pitchFamily="18" charset="0"/>
                                  <a:ea typeface="Cambria Math" panose="02040503050406030204" pitchFamily="18" charset="0"/>
                                </a:rPr>
                              </m:ctrlPr>
                            </m:sSubSupPr>
                            <m:e>
                              <m:r>
                                <a:rPr lang="en-US" altLang="zh-CN" b="1" i="1">
                                  <a:latin typeface="Cambria Math" panose="02040503050406030204" pitchFamily="18" charset="0"/>
                                  <a:ea typeface="Cambria Math" panose="02040503050406030204" pitchFamily="18" charset="0"/>
                                </a:rPr>
                                <m:t>𝒖</m:t>
                              </m:r>
                            </m:e>
                            <m:sub>
                              <m:r>
                                <a:rPr lang="en-US" altLang="zh-CN" b="1" i="1">
                                  <a:latin typeface="Cambria Math" panose="02040503050406030204" pitchFamily="18" charset="0"/>
                                  <a:ea typeface="Cambria Math" panose="02040503050406030204" pitchFamily="18" charset="0"/>
                                </a:rPr>
                                <m:t>𝒕</m:t>
                              </m:r>
                              <m:r>
                                <a:rPr lang="en-US" altLang="zh-CN" b="1" i="1">
                                  <a:latin typeface="Cambria Math" panose="02040503050406030204" pitchFamily="18" charset="0"/>
                                  <a:ea typeface="Cambria Math" panose="02040503050406030204" pitchFamily="18" charset="0"/>
                                </a:rPr>
                                <m:t>−</m:t>
                              </m:r>
                              <m:r>
                                <a:rPr lang="en-US" altLang="zh-CN" b="1" i="1" smtClean="0">
                                  <a:latin typeface="Cambria Math" panose="02040503050406030204" pitchFamily="18" charset="0"/>
                                  <a:ea typeface="Cambria Math" panose="02040503050406030204" pitchFamily="18" charset="0"/>
                                </a:rPr>
                                <m:t>𝒊</m:t>
                              </m:r>
                            </m:sub>
                            <m:sup>
                              <m:r>
                                <a:rPr lang="en-US" altLang="zh-CN" b="1" i="1">
                                  <a:latin typeface="Cambria Math" panose="02040503050406030204" pitchFamily="18" charset="0"/>
                                  <a:ea typeface="Cambria Math" panose="02040503050406030204" pitchFamily="18" charset="0"/>
                                </a:rPr>
                                <m:t>𝟐</m:t>
                              </m:r>
                            </m:sup>
                          </m:sSubSup>
                        </m:e>
                      </m:nary>
                      <m:r>
                        <a:rPr lang="en-US" altLang="zh-CN" b="1" i="1" smtClean="0">
                          <a:latin typeface="Cambria Math" panose="02040503050406030204" pitchFamily="18" charset="0"/>
                          <a:ea typeface="Cambria Math" panose="02040503050406030204" pitchFamily="18" charset="0"/>
                        </a:rPr>
                        <m:t>+</m:t>
                      </m:r>
                      <m:nary>
                        <m:naryPr>
                          <m:chr m:val="∑"/>
                          <m:ctrlPr>
                            <a:rPr lang="en-US" altLang="zh-CN" b="1" i="1" smtClean="0">
                              <a:latin typeface="Cambria Math" panose="02040503050406030204" pitchFamily="18" charset="0"/>
                              <a:ea typeface="Cambria Math" panose="02040503050406030204" pitchFamily="18" charset="0"/>
                            </a:rPr>
                          </m:ctrlPr>
                        </m:naryPr>
                        <m:sub>
                          <m:r>
                            <m:rPr>
                              <m:brk m:alnAt="23"/>
                            </m:rPr>
                            <a:rPr lang="en-US" altLang="zh-CN" b="1" i="1" smtClean="0">
                              <a:latin typeface="Cambria Math" panose="02040503050406030204" pitchFamily="18" charset="0"/>
                              <a:ea typeface="Cambria Math" panose="02040503050406030204" pitchFamily="18" charset="0"/>
                            </a:rPr>
                            <m:t>𝒋</m:t>
                          </m:r>
                          <m:r>
                            <a:rPr lang="en-US" altLang="zh-CN" b="1" i="1" smtClean="0">
                              <a:latin typeface="Cambria Math" panose="02040503050406030204" pitchFamily="18" charset="0"/>
                              <a:ea typeface="Cambria Math" panose="02040503050406030204" pitchFamily="18" charset="0"/>
                            </a:rPr>
                            <m:t>=</m:t>
                          </m:r>
                          <m:r>
                            <a:rPr lang="en-US" altLang="zh-CN" b="1" i="1" smtClean="0">
                              <a:latin typeface="Cambria Math" panose="02040503050406030204" pitchFamily="18" charset="0"/>
                              <a:ea typeface="Cambria Math" panose="02040503050406030204" pitchFamily="18" charset="0"/>
                            </a:rPr>
                            <m:t>𝟏</m:t>
                          </m:r>
                        </m:sub>
                        <m:sup>
                          <m:r>
                            <a:rPr lang="en-US" altLang="zh-CN" b="1" i="1" smtClean="0">
                              <a:latin typeface="Cambria Math" panose="02040503050406030204" pitchFamily="18" charset="0"/>
                              <a:ea typeface="Cambria Math" panose="02040503050406030204" pitchFamily="18" charset="0"/>
                            </a:rPr>
                            <m:t>𝒒</m:t>
                          </m:r>
                        </m:sup>
                        <m:e>
                          <m:sSub>
                            <m:sSubPr>
                              <m:ctrlPr>
                                <a:rPr lang="en-US" altLang="zh-CN" b="1" i="1">
                                  <a:latin typeface="Cambria Math" panose="02040503050406030204" pitchFamily="18" charset="0"/>
                                  <a:ea typeface="Cambria Math" panose="02040503050406030204" pitchFamily="18" charset="0"/>
                                </a:rPr>
                              </m:ctrlPr>
                            </m:sSubPr>
                            <m:e>
                              <m:r>
                                <a:rPr lang="zh-CN" altLang="en-US" b="1" i="1" smtClean="0">
                                  <a:latin typeface="Cambria Math" panose="02040503050406030204" pitchFamily="18" charset="0"/>
                                  <a:ea typeface="Cambria Math" panose="02040503050406030204" pitchFamily="18" charset="0"/>
                                </a:rPr>
                                <m:t>𝜷</m:t>
                              </m:r>
                            </m:e>
                            <m:sub>
                              <m:r>
                                <a:rPr lang="en-US" altLang="zh-CN" b="1" i="1" smtClean="0">
                                  <a:latin typeface="Cambria Math" panose="02040503050406030204" pitchFamily="18" charset="0"/>
                                  <a:ea typeface="Cambria Math" panose="02040503050406030204" pitchFamily="18" charset="0"/>
                                </a:rPr>
                                <m:t>𝒋</m:t>
                              </m:r>
                            </m:sub>
                          </m:sSub>
                          <m:sSubSup>
                            <m:sSubSupPr>
                              <m:ctrlPr>
                                <a:rPr lang="en-US" altLang="zh-CN" b="1" i="1">
                                  <a:latin typeface="Cambria Math" panose="02040503050406030204" pitchFamily="18" charset="0"/>
                                  <a:ea typeface="Cambria Math" panose="02040503050406030204" pitchFamily="18" charset="0"/>
                                </a:rPr>
                              </m:ctrlPr>
                            </m:sSubSupPr>
                            <m:e>
                              <m:r>
                                <a:rPr lang="zh-CN" altLang="en-US" b="1" i="1" smtClean="0">
                                  <a:latin typeface="Cambria Math" panose="02040503050406030204" pitchFamily="18" charset="0"/>
                                  <a:ea typeface="Cambria Math" panose="02040503050406030204" pitchFamily="18" charset="0"/>
                                </a:rPr>
                                <m:t>𝝈</m:t>
                              </m:r>
                            </m:e>
                            <m:sub>
                              <m:r>
                                <a:rPr lang="en-US" altLang="zh-CN" b="1" i="1">
                                  <a:latin typeface="Cambria Math" panose="02040503050406030204" pitchFamily="18" charset="0"/>
                                  <a:ea typeface="Cambria Math" panose="02040503050406030204" pitchFamily="18" charset="0"/>
                                </a:rPr>
                                <m:t>𝒕</m:t>
                              </m:r>
                              <m:r>
                                <a:rPr lang="en-US" altLang="zh-CN" b="1" i="1">
                                  <a:latin typeface="Cambria Math" panose="02040503050406030204" pitchFamily="18" charset="0"/>
                                  <a:ea typeface="Cambria Math" panose="02040503050406030204" pitchFamily="18" charset="0"/>
                                </a:rPr>
                                <m:t>−</m:t>
                              </m:r>
                              <m:r>
                                <a:rPr lang="en-US" altLang="zh-CN" b="1" i="1" smtClean="0">
                                  <a:latin typeface="Cambria Math" panose="02040503050406030204" pitchFamily="18" charset="0"/>
                                  <a:ea typeface="Cambria Math" panose="02040503050406030204" pitchFamily="18" charset="0"/>
                                </a:rPr>
                                <m:t>𝒋</m:t>
                              </m:r>
                            </m:sub>
                            <m:sup>
                              <m:r>
                                <a:rPr lang="en-US" altLang="zh-CN" b="1" i="1">
                                  <a:latin typeface="Cambria Math" panose="02040503050406030204" pitchFamily="18" charset="0"/>
                                  <a:ea typeface="Cambria Math" panose="02040503050406030204" pitchFamily="18" charset="0"/>
                                </a:rPr>
                                <m:t>𝟐</m:t>
                              </m:r>
                            </m:sup>
                          </m:sSubSup>
                        </m:e>
                      </m:nary>
                    </m:oMath>
                  </m:oMathPara>
                </a14:m>
                <a:endParaRPr lang="zh-CN" altLang="en-US" b="1" dirty="0">
                  <a:latin typeface="Times New Roman" panose="02020603050405020304" pitchFamily="18" charset="0"/>
                  <a:ea typeface="黑体" panose="02010609060101010101" pitchFamily="49" charset="-122"/>
                  <a:cs typeface="Times New Roman" panose="02020603050405020304" pitchFamily="18" charset="0"/>
                </a:endParaRPr>
              </a:p>
            </p:txBody>
          </p:sp>
        </mc:Choice>
        <mc:Fallback xmlns="">
          <p:sp>
            <p:nvSpPr>
              <p:cNvPr id="2" name="矩形 1"/>
              <p:cNvSpPr>
                <a:spLocks noRot="1" noChangeAspect="1" noMove="1" noResize="1" noEditPoints="1" noAdjustHandles="1" noChangeArrowheads="1" noChangeShapeType="1" noTextEdit="1"/>
              </p:cNvSpPr>
              <p:nvPr/>
            </p:nvSpPr>
            <p:spPr>
              <a:xfrm>
                <a:off x="1043211" y="1268462"/>
                <a:ext cx="4752528" cy="1195392"/>
              </a:xfrm>
              <a:prstGeom prst="rect">
                <a:avLst/>
              </a:prstGeom>
              <a:blipFill rotWithShape="0">
                <a:blip r:embed="rId3"/>
                <a:stretch>
                  <a:fillRect/>
                </a:stretch>
              </a:blipFill>
            </p:spPr>
            <p:txBody>
              <a:bodyPr/>
              <a:lstStyle/>
              <a:p>
                <a:r>
                  <a:rPr lang="zh-CN" altLang="en-US">
                    <a:noFill/>
                  </a:rPr>
                  <a:t> </a:t>
                </a:r>
                <a:endParaRPr lang="zh-CN" altLang="en-US">
                  <a:noFill/>
                </a:endParaRPr>
              </a:p>
            </p:txBody>
          </p:sp>
        </mc:Fallback>
      </mc:AlternateContent>
      <p:sp>
        <p:nvSpPr>
          <p:cNvPr id="3" name="文本框 2"/>
          <p:cNvSpPr txBox="1"/>
          <p:nvPr/>
        </p:nvSpPr>
        <p:spPr>
          <a:xfrm>
            <a:off x="323131" y="2352142"/>
            <a:ext cx="6192688" cy="1153586"/>
          </a:xfrm>
          <a:prstGeom prst="rect">
            <a:avLst/>
          </a:prstGeom>
          <a:noFill/>
        </p:spPr>
        <p:txBody>
          <a:bodyPr wrap="square" rtlCol="0">
            <a:spAutoFit/>
          </a:bodyPr>
          <a:lstStyle/>
          <a:p>
            <a:pPr>
              <a:lnSpc>
                <a:spcPct val="150000"/>
              </a:lnSpc>
            </a:pPr>
            <a:r>
              <a:rPr lang="en-US" altLang="zh-CN" sz="1600" b="1" dirty="0">
                <a:latin typeface="Times New Roman" panose="02020603050405020304" pitchFamily="18" charset="0"/>
                <a:ea typeface="黑体" panose="02010609060101010101" pitchFamily="49" charset="-122"/>
                <a:cs typeface="Times New Roman" panose="02020603050405020304" pitchFamily="18" charset="0"/>
              </a:rPr>
              <a:t>GARCH</a:t>
            </a:r>
            <a:r>
              <a:rPr lang="zh-CN" altLang="en-US" sz="1600" b="1" dirty="0">
                <a:latin typeface="Times New Roman" panose="02020603050405020304" pitchFamily="18" charset="0"/>
                <a:ea typeface="黑体" panose="02010609060101010101" pitchFamily="49" charset="-122"/>
                <a:cs typeface="Times New Roman" panose="02020603050405020304" pitchFamily="18" charset="0"/>
              </a:rPr>
              <a:t>模型的条件方差不仅是</a:t>
            </a:r>
            <a:r>
              <a:rPr lang="zh-CN" altLang="en-US" sz="16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残差滞后项</a:t>
            </a:r>
            <a:r>
              <a:rPr lang="zh-CN" altLang="en-US" sz="1600" b="1" dirty="0">
                <a:latin typeface="Times New Roman" panose="02020603050405020304" pitchFamily="18" charset="0"/>
                <a:ea typeface="黑体" panose="02010609060101010101" pitchFamily="49" charset="-122"/>
                <a:cs typeface="Times New Roman" panose="02020603050405020304" pitchFamily="18" charset="0"/>
              </a:rPr>
              <a:t>的线性函数，也是</a:t>
            </a:r>
            <a:r>
              <a:rPr lang="zh-CN" altLang="en-US" sz="16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条件方差滞后项</a:t>
            </a:r>
            <a:r>
              <a:rPr lang="zh-CN" altLang="en-US" sz="1600" b="1" dirty="0">
                <a:latin typeface="Times New Roman" panose="02020603050405020304" pitchFamily="18" charset="0"/>
                <a:ea typeface="黑体" panose="02010609060101010101" pitchFamily="49" charset="-122"/>
                <a:cs typeface="Times New Roman" panose="02020603050405020304" pitchFamily="18" charset="0"/>
              </a:rPr>
              <a:t>的线性函数，方便描述高阶的</a:t>
            </a:r>
            <a:r>
              <a:rPr lang="en-US" altLang="zh-CN" sz="1600" b="1" dirty="0">
                <a:latin typeface="Times New Roman" panose="02020603050405020304" pitchFamily="18" charset="0"/>
                <a:ea typeface="黑体" panose="02010609060101010101" pitchFamily="49" charset="-122"/>
                <a:cs typeface="Times New Roman" panose="02020603050405020304" pitchFamily="18" charset="0"/>
              </a:rPr>
              <a:t>ARCH</a:t>
            </a:r>
            <a:r>
              <a:rPr lang="zh-CN" altLang="en-US" sz="1600" b="1" dirty="0">
                <a:latin typeface="Times New Roman" panose="02020603050405020304" pitchFamily="18" charset="0"/>
                <a:ea typeface="黑体" panose="02010609060101010101" pitchFamily="49" charset="-122"/>
                <a:cs typeface="Times New Roman" panose="02020603050405020304" pitchFamily="18" charset="0"/>
              </a:rPr>
              <a:t>过程，具有更大的适用性。</a:t>
            </a:r>
          </a:p>
        </p:txBody>
      </p:sp>
      <p:sp>
        <p:nvSpPr>
          <p:cNvPr id="4" name="文本框 3"/>
          <p:cNvSpPr txBox="1"/>
          <p:nvPr/>
        </p:nvSpPr>
        <p:spPr>
          <a:xfrm>
            <a:off x="323131" y="3428702"/>
            <a:ext cx="6048672" cy="1323439"/>
          </a:xfrm>
          <a:prstGeom prst="rect">
            <a:avLst/>
          </a:prstGeom>
          <a:noFill/>
        </p:spPr>
        <p:txBody>
          <a:bodyPr wrap="square" rtlCol="0">
            <a:spAutoFit/>
          </a:bodyPr>
          <a:lstStyle/>
          <a:p>
            <a:r>
              <a:rPr lang="zh-CN" altLang="en-US" sz="1600" b="1" dirty="0">
                <a:latin typeface="Times New Roman" panose="02020603050405020304" pitchFamily="18" charset="0"/>
                <a:ea typeface="黑体" panose="02010609060101010101" pitchFamily="49" charset="-122"/>
                <a:cs typeface="Times New Roman" panose="02020603050405020304" pitchFamily="18" charset="0"/>
              </a:rPr>
              <a:t>不足：</a:t>
            </a:r>
            <a:endParaRPr lang="en-US" altLang="zh-CN" sz="1600" b="1" dirty="0">
              <a:latin typeface="Times New Roman" panose="02020603050405020304" pitchFamily="18" charset="0"/>
              <a:ea typeface="黑体" panose="02010609060101010101" pitchFamily="49" charset="-122"/>
              <a:cs typeface="Times New Roman" panose="02020603050405020304" pitchFamily="18" charset="0"/>
            </a:endParaRPr>
          </a:p>
          <a:p>
            <a:pPr marL="285750" indent="-285750">
              <a:buFont typeface="Wingdings" panose="05000000000000000000" pitchFamily="2" charset="2"/>
              <a:buChar char="l"/>
            </a:pPr>
            <a:r>
              <a:rPr lang="zh-CN" altLang="en-US" sz="1600" b="1" dirty="0">
                <a:latin typeface="Times New Roman" panose="02020603050405020304" pitchFamily="18" charset="0"/>
                <a:ea typeface="黑体" panose="02010609060101010101" pitchFamily="49" charset="-122"/>
                <a:cs typeface="Times New Roman" panose="02020603050405020304" pitchFamily="18" charset="0"/>
              </a:rPr>
              <a:t>不能解释股票收益和收益变化波动之间出现的负相关现象，没有考虑到波动率具有非对称性；</a:t>
            </a:r>
            <a:endParaRPr lang="en-US" altLang="zh-CN" sz="1600" b="1" dirty="0">
              <a:latin typeface="Times New Roman" panose="02020603050405020304" pitchFamily="18" charset="0"/>
              <a:ea typeface="黑体" panose="02010609060101010101" pitchFamily="49" charset="-122"/>
              <a:cs typeface="Times New Roman" panose="02020603050405020304" pitchFamily="18" charset="0"/>
            </a:endParaRPr>
          </a:p>
          <a:p>
            <a:pPr marL="285750" indent="-285750">
              <a:buFont typeface="Wingdings" panose="05000000000000000000" pitchFamily="2" charset="2"/>
              <a:buChar char="l"/>
            </a:pPr>
            <a:r>
              <a:rPr lang="zh-CN" altLang="en-US" sz="1600" b="1" dirty="0">
                <a:latin typeface="Times New Roman" panose="02020603050405020304" pitchFamily="18" charset="0"/>
                <a:ea typeface="黑体" panose="02010609060101010101" pitchFamily="49" charset="-122"/>
                <a:cs typeface="Times New Roman" panose="02020603050405020304" pitchFamily="18" charset="0"/>
              </a:rPr>
              <a:t>用确定的函数来度量波动率，模型很难处理和解释金融市场上的特殊现象。</a:t>
            </a:r>
          </a:p>
        </p:txBody>
      </p:sp>
      <p:sp>
        <p:nvSpPr>
          <p:cNvPr id="6" name="TextBox 1048613"/>
          <p:cNvSpPr txBox="1"/>
          <p:nvPr/>
        </p:nvSpPr>
        <p:spPr>
          <a:xfrm>
            <a:off x="257810" y="281940"/>
            <a:ext cx="2082165" cy="315279"/>
          </a:xfrm>
          <a:prstGeom prst="rect">
            <a:avLst/>
          </a:prstGeom>
          <a:noFill/>
          <a:ln>
            <a:noFill/>
          </a:ln>
        </p:spPr>
        <p:txBody>
          <a:bodyPr vert="horz" wrap="squar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a:spcBef>
                <a:spcPct val="20000"/>
              </a:spcBef>
            </a:pPr>
            <a:r>
              <a:rPr lang="en-US" altLang="zh-CN"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5.5</a:t>
            </a:r>
            <a:r>
              <a:rPr lang="zh-CN" altLang="en-US"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时变波动率模型</a:t>
            </a:r>
          </a:p>
        </p:txBody>
      </p:sp>
      <p:sp>
        <p:nvSpPr>
          <p:cNvPr id="7" name="文本框 6"/>
          <p:cNvSpPr txBox="1"/>
          <p:nvPr/>
        </p:nvSpPr>
        <p:spPr>
          <a:xfrm>
            <a:off x="138007" y="707712"/>
            <a:ext cx="3425484" cy="390428"/>
          </a:xfrm>
          <a:prstGeom prst="rect">
            <a:avLst/>
          </a:prstGeom>
          <a:noFill/>
          <a:ln>
            <a:noFill/>
          </a:ln>
        </p:spPr>
        <p:txBody>
          <a:bodyPr vert="horz" wrap="squar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marL="213995" indent="-213995">
              <a:lnSpc>
                <a:spcPct val="130000"/>
              </a:lnSpc>
              <a:spcBef>
                <a:spcPts val="450"/>
              </a:spcBef>
              <a:buFontTx/>
              <a:buChar char="•"/>
              <a:defRPr/>
            </a:pPr>
            <a:r>
              <a:rPr lang="en-US" altLang="zh-CN" b="1" dirty="0">
                <a:gradFill>
                  <a:gsLst>
                    <a:gs pos="0">
                      <a:srgbClr val="E30000"/>
                    </a:gs>
                    <a:gs pos="100000">
                      <a:srgbClr val="760303"/>
                    </a:gs>
                  </a:gsLst>
                  <a:lin scaled="0"/>
                </a:gradFill>
                <a:latin typeface="Times New Roman" panose="02020603050405020304" pitchFamily="18" charset="0"/>
                <a:ea typeface="黑体" panose="02010609060101010101" pitchFamily="49" charset="-122"/>
                <a:cs typeface="Times New Roman" panose="02020603050405020304" pitchFamily="18" charset="0"/>
              </a:rPr>
              <a:t>GARCH</a:t>
            </a:r>
            <a:r>
              <a:rPr lang="zh-CN" altLang="en-US" b="1" dirty="0">
                <a:gradFill>
                  <a:gsLst>
                    <a:gs pos="0">
                      <a:srgbClr val="E30000"/>
                    </a:gs>
                    <a:gs pos="100000">
                      <a:srgbClr val="760303"/>
                    </a:gs>
                  </a:gsLst>
                  <a:lin scaled="0"/>
                </a:gradFill>
                <a:latin typeface="Times New Roman" panose="02020603050405020304" pitchFamily="18" charset="0"/>
                <a:ea typeface="黑体" panose="02010609060101010101" pitchFamily="49" charset="-122"/>
                <a:cs typeface="Times New Roman" panose="02020603050405020304" pitchFamily="18" charset="0"/>
              </a:rPr>
              <a:t>模型</a:t>
            </a:r>
            <a:endParaRPr lang="en-US" altLang="zh-CN" b="1" dirty="0">
              <a:gradFill>
                <a:gsLst>
                  <a:gs pos="0">
                    <a:srgbClr val="E30000"/>
                  </a:gs>
                  <a:gs pos="100000">
                    <a:srgbClr val="760303"/>
                  </a:gs>
                </a:gsLst>
                <a:lin scaled="0"/>
              </a:gradFill>
              <a:latin typeface="Times New Roman" panose="02020603050405020304" pitchFamily="18" charset="0"/>
              <a:ea typeface="黑体" panose="02010609060101010101" pitchFamily="49" charset="-122"/>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57648" y="1187901"/>
            <a:ext cx="6474195" cy="1153586"/>
          </a:xfrm>
          <a:prstGeom prst="rect">
            <a:avLst/>
          </a:prstGeom>
          <a:noFill/>
        </p:spPr>
        <p:txBody>
          <a:bodyPr wrap="square" rtlCol="0">
            <a:spAutoFit/>
          </a:bodyPr>
          <a:lstStyle/>
          <a:p>
            <a:pPr indent="457200">
              <a:lnSpc>
                <a:spcPct val="150000"/>
              </a:lnSpc>
            </a:pPr>
            <a:r>
              <a:rPr lang="zh-CN" altLang="en-US" sz="1600" b="1" dirty="0">
                <a:latin typeface="Times New Roman" panose="02020603050405020304" pitchFamily="18" charset="0"/>
                <a:ea typeface="黑体" panose="02010609060101010101" pitchFamily="49" charset="-122"/>
                <a:cs typeface="Times New Roman" panose="02020603050405020304" pitchFamily="18" charset="0"/>
              </a:rPr>
              <a:t>前面所提到的波动率模型所用的交易数据都是通过低频率的离散抽样得到的，这种低频数据可能会造成大量市场信息的丢失和市场特征研究的不准确，不能使用到频率更高的数据中去。</a:t>
            </a:r>
          </a:p>
        </p:txBody>
      </p:sp>
      <p:sp>
        <p:nvSpPr>
          <p:cNvPr id="3" name="文本框 2"/>
          <p:cNvSpPr txBox="1"/>
          <p:nvPr/>
        </p:nvSpPr>
        <p:spPr>
          <a:xfrm>
            <a:off x="257647" y="2564606"/>
            <a:ext cx="6323654" cy="1153586"/>
          </a:xfrm>
          <a:prstGeom prst="rect">
            <a:avLst/>
          </a:prstGeom>
          <a:noFill/>
        </p:spPr>
        <p:txBody>
          <a:bodyPr wrap="square" rtlCol="0">
            <a:spAutoFit/>
          </a:bodyPr>
          <a:lstStyle/>
          <a:p>
            <a:pPr indent="457200">
              <a:lnSpc>
                <a:spcPct val="150000"/>
              </a:lnSpc>
            </a:pPr>
            <a:r>
              <a:rPr lang="zh-CN" altLang="en-US" sz="1600" b="1" dirty="0">
                <a:latin typeface="Times New Roman" panose="02020603050405020304" pitchFamily="18" charset="0"/>
                <a:ea typeface="黑体" panose="02010609060101010101" pitchFamily="49" charset="-122"/>
                <a:cs typeface="Times New Roman" panose="02020603050405020304" pitchFamily="18" charset="0"/>
              </a:rPr>
              <a:t>另外，在</a:t>
            </a:r>
            <a:r>
              <a:rPr lang="en-US" altLang="zh-CN" sz="1600" b="1" dirty="0">
                <a:latin typeface="Times New Roman" panose="02020603050405020304" pitchFamily="18" charset="0"/>
                <a:ea typeface="黑体" panose="02010609060101010101" pitchFamily="49" charset="-122"/>
                <a:cs typeface="Times New Roman" panose="02020603050405020304" pitchFamily="18" charset="0"/>
              </a:rPr>
              <a:t>ARCH</a:t>
            </a:r>
            <a:r>
              <a:rPr lang="zh-CN" altLang="en-US" sz="1600" b="1" dirty="0">
                <a:latin typeface="Times New Roman" panose="02020603050405020304" pitchFamily="18" charset="0"/>
                <a:ea typeface="黑体" panose="02010609060101010101" pitchFamily="49" charset="-122"/>
                <a:cs typeface="Times New Roman" panose="02020603050405020304" pitchFamily="18" charset="0"/>
              </a:rPr>
              <a:t>类模型和</a:t>
            </a:r>
            <a:r>
              <a:rPr lang="en-US" altLang="zh-CN" sz="1600" b="1" dirty="0">
                <a:latin typeface="Times New Roman" panose="02020603050405020304" pitchFamily="18" charset="0"/>
                <a:ea typeface="黑体" panose="02010609060101010101" pitchFamily="49" charset="-122"/>
                <a:cs typeface="Times New Roman" panose="02020603050405020304" pitchFamily="18" charset="0"/>
              </a:rPr>
              <a:t>SV</a:t>
            </a:r>
            <a:r>
              <a:rPr lang="zh-CN" altLang="en-US" sz="1600" b="1" dirty="0">
                <a:latin typeface="Times New Roman" panose="02020603050405020304" pitchFamily="18" charset="0"/>
                <a:ea typeface="黑体" panose="02010609060101010101" pitchFamily="49" charset="-122"/>
                <a:cs typeface="Times New Roman" panose="02020603050405020304" pitchFamily="18" charset="0"/>
              </a:rPr>
              <a:t>模型中，条件波动率是用</a:t>
            </a:r>
            <a:r>
              <a:rPr lang="en-US" altLang="zh-CN" sz="1600" b="1" dirty="0">
                <a:latin typeface="Times New Roman" panose="02020603050405020304" pitchFamily="18" charset="0"/>
                <a:ea typeface="黑体" panose="02010609060101010101" pitchFamily="49" charset="-122"/>
                <a:cs typeface="Times New Roman" panose="02020603050405020304" pitchFamily="18" charset="0"/>
              </a:rPr>
              <a:t>t-1</a:t>
            </a:r>
            <a:r>
              <a:rPr lang="zh-CN" altLang="en-US" sz="1600" b="1" dirty="0">
                <a:latin typeface="Times New Roman" panose="02020603050405020304" pitchFamily="18" charset="0"/>
                <a:ea typeface="黑体" panose="02010609060101010101" pitchFamily="49" charset="-122"/>
                <a:cs typeface="Times New Roman" panose="02020603050405020304" pitchFamily="18" charset="0"/>
              </a:rPr>
              <a:t>时刻的信息集去度量</a:t>
            </a:r>
            <a:r>
              <a:rPr lang="en-US" altLang="zh-CN" sz="1600" b="1" dirty="0">
                <a:latin typeface="Times New Roman" panose="02020603050405020304" pitchFamily="18" charset="0"/>
                <a:ea typeface="黑体" panose="02010609060101010101" pitchFamily="49" charset="-122"/>
                <a:cs typeface="Times New Roman" panose="02020603050405020304" pitchFamily="18" charset="0"/>
              </a:rPr>
              <a:t>t</a:t>
            </a:r>
            <a:r>
              <a:rPr lang="zh-CN" altLang="en-US" sz="1600" b="1" dirty="0">
                <a:latin typeface="Times New Roman" panose="02020603050405020304" pitchFamily="18" charset="0"/>
                <a:ea typeface="黑体" panose="02010609060101010101" pitchFamily="49" charset="-122"/>
                <a:cs typeface="Times New Roman" panose="02020603050405020304" pitchFamily="18" charset="0"/>
              </a:rPr>
              <a:t>时刻的波动率，而</a:t>
            </a:r>
            <a:r>
              <a:rPr lang="en-US" altLang="zh-CN" sz="16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RV</a:t>
            </a:r>
            <a:r>
              <a:rPr lang="zh-CN" altLang="en-US" sz="16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模型是在</a:t>
            </a:r>
            <a:r>
              <a:rPr lang="en-US" altLang="zh-CN" sz="16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t</a:t>
            </a:r>
            <a:r>
              <a:rPr lang="zh-CN" altLang="en-US" sz="16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时刻信息集的基础上度量</a:t>
            </a:r>
            <a:r>
              <a:rPr lang="en-US" altLang="zh-CN" sz="16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t</a:t>
            </a:r>
            <a:r>
              <a:rPr lang="zh-CN" altLang="en-US" sz="16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时刻的波动率</a:t>
            </a:r>
            <a:r>
              <a:rPr lang="zh-CN" altLang="en-US" sz="1600" b="1" dirty="0">
                <a:latin typeface="Times New Roman" panose="02020603050405020304" pitchFamily="18" charset="0"/>
                <a:ea typeface="黑体" panose="02010609060101010101" pitchFamily="49" charset="-122"/>
                <a:cs typeface="Times New Roman" panose="02020603050405020304" pitchFamily="18" charset="0"/>
              </a:rPr>
              <a:t>，所以称之为“已实现”波动率。</a:t>
            </a:r>
          </a:p>
        </p:txBody>
      </p:sp>
      <p:sp>
        <p:nvSpPr>
          <p:cNvPr id="5" name="TextBox 1048613"/>
          <p:cNvSpPr txBox="1"/>
          <p:nvPr/>
        </p:nvSpPr>
        <p:spPr>
          <a:xfrm>
            <a:off x="257810" y="281940"/>
            <a:ext cx="2082165" cy="315279"/>
          </a:xfrm>
          <a:prstGeom prst="rect">
            <a:avLst/>
          </a:prstGeom>
          <a:noFill/>
          <a:ln>
            <a:noFill/>
          </a:ln>
        </p:spPr>
        <p:txBody>
          <a:bodyPr vert="horz" wrap="squar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a:spcBef>
                <a:spcPct val="20000"/>
              </a:spcBef>
            </a:pPr>
            <a:r>
              <a:rPr lang="en-US" altLang="zh-CN"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5.5</a:t>
            </a:r>
            <a:r>
              <a:rPr lang="zh-CN" altLang="en-US"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时变波动率模型</a:t>
            </a:r>
          </a:p>
        </p:txBody>
      </p:sp>
      <p:sp>
        <p:nvSpPr>
          <p:cNvPr id="6" name="文本框 5"/>
          <p:cNvSpPr txBox="1"/>
          <p:nvPr/>
        </p:nvSpPr>
        <p:spPr>
          <a:xfrm>
            <a:off x="138007" y="707712"/>
            <a:ext cx="3425484" cy="390428"/>
          </a:xfrm>
          <a:prstGeom prst="rect">
            <a:avLst/>
          </a:prstGeom>
          <a:noFill/>
          <a:ln>
            <a:noFill/>
          </a:ln>
        </p:spPr>
        <p:txBody>
          <a:bodyPr vert="horz" wrap="squar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marL="213995" indent="-213995">
              <a:lnSpc>
                <a:spcPct val="130000"/>
              </a:lnSpc>
              <a:spcBef>
                <a:spcPts val="450"/>
              </a:spcBef>
              <a:buFontTx/>
              <a:buChar char="•"/>
              <a:defRPr/>
            </a:pPr>
            <a:r>
              <a:rPr lang="zh-CN" altLang="en-US" b="1" dirty="0">
                <a:gradFill>
                  <a:gsLst>
                    <a:gs pos="0">
                      <a:srgbClr val="E30000"/>
                    </a:gs>
                    <a:gs pos="100000">
                      <a:srgbClr val="760303"/>
                    </a:gs>
                  </a:gsLst>
                  <a:lin scaled="0"/>
                </a:gradFill>
                <a:latin typeface="Times New Roman" panose="02020603050405020304" pitchFamily="18" charset="0"/>
                <a:ea typeface="黑体" panose="02010609060101010101" pitchFamily="49" charset="-122"/>
                <a:cs typeface="Times New Roman" panose="02020603050405020304" pitchFamily="18" charset="0"/>
              </a:rPr>
              <a:t>实际波动率模型</a:t>
            </a:r>
            <a:r>
              <a:rPr lang="en-US" altLang="zh-CN" b="1" dirty="0">
                <a:gradFill>
                  <a:gsLst>
                    <a:gs pos="0">
                      <a:srgbClr val="E30000"/>
                    </a:gs>
                    <a:gs pos="100000">
                      <a:srgbClr val="760303"/>
                    </a:gs>
                  </a:gsLst>
                  <a:lin scaled="0"/>
                </a:gradFill>
                <a:latin typeface="Times New Roman" panose="02020603050405020304" pitchFamily="18" charset="0"/>
                <a:ea typeface="黑体" panose="02010609060101010101" pitchFamily="49" charset="-122"/>
                <a:cs typeface="Times New Roman" panose="02020603050405020304" pitchFamily="18" charset="0"/>
              </a:rPr>
              <a:t>(RV</a:t>
            </a:r>
            <a:r>
              <a:rPr lang="zh-CN" altLang="en-US" b="1" dirty="0">
                <a:gradFill>
                  <a:gsLst>
                    <a:gs pos="0">
                      <a:srgbClr val="E30000"/>
                    </a:gs>
                    <a:gs pos="100000">
                      <a:srgbClr val="760303"/>
                    </a:gs>
                  </a:gsLst>
                  <a:lin scaled="0"/>
                </a:gradFill>
                <a:latin typeface="Times New Roman" panose="02020603050405020304" pitchFamily="18" charset="0"/>
                <a:ea typeface="黑体" panose="02010609060101010101" pitchFamily="49" charset="-122"/>
                <a:cs typeface="Times New Roman" panose="02020603050405020304" pitchFamily="18" charset="0"/>
              </a:rPr>
              <a:t>模型</a:t>
            </a:r>
            <a:r>
              <a:rPr lang="en-US" altLang="zh-CN" b="1" dirty="0">
                <a:gradFill>
                  <a:gsLst>
                    <a:gs pos="0">
                      <a:srgbClr val="E30000"/>
                    </a:gs>
                    <a:gs pos="100000">
                      <a:srgbClr val="760303"/>
                    </a:gs>
                  </a:gsLst>
                  <a:lin scaled="0"/>
                </a:gradFill>
                <a:latin typeface="Times New Roman" panose="02020603050405020304" pitchFamily="18" charset="0"/>
                <a:ea typeface="黑体" panose="02010609060101010101" pitchFamily="49" charset="-122"/>
                <a:cs typeface="Times New Roman" panose="02020603050405020304" pitchFamily="18" charset="0"/>
              </a:rPr>
              <a:t>)</a:t>
            </a:r>
            <a:r>
              <a:rPr lang="zh-CN" altLang="en-US" b="1" dirty="0">
                <a:gradFill>
                  <a:gsLst>
                    <a:gs pos="0">
                      <a:srgbClr val="E30000"/>
                    </a:gs>
                    <a:gs pos="100000">
                      <a:srgbClr val="760303"/>
                    </a:gs>
                  </a:gsLst>
                  <a:lin scaled="0"/>
                </a:gradFill>
                <a:latin typeface="Times New Roman" panose="02020603050405020304" pitchFamily="18" charset="0"/>
                <a:ea typeface="黑体" panose="02010609060101010101" pitchFamily="49" charset="-122"/>
                <a:cs typeface="Times New Roman" panose="02020603050405020304" pitchFamily="18" charset="0"/>
              </a:rPr>
              <a:t> </a:t>
            </a:r>
            <a:endParaRPr lang="en-US" altLang="zh-CN" b="1" dirty="0">
              <a:gradFill>
                <a:gsLst>
                  <a:gs pos="0">
                    <a:srgbClr val="E30000"/>
                  </a:gs>
                  <a:gs pos="100000">
                    <a:srgbClr val="760303"/>
                  </a:gs>
                </a:gsLst>
                <a:lin scaled="0"/>
              </a:gradFill>
              <a:latin typeface="Times New Roman" panose="02020603050405020304" pitchFamily="18" charset="0"/>
              <a:ea typeface="黑体" panose="02010609060101010101" pitchFamily="49" charset="-122"/>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文本框 1"/>
              <p:cNvSpPr txBox="1"/>
              <p:nvPr/>
            </p:nvSpPr>
            <p:spPr>
              <a:xfrm>
                <a:off x="257648" y="1340470"/>
                <a:ext cx="6474195" cy="840743"/>
              </a:xfrm>
              <a:prstGeom prst="rect">
                <a:avLst/>
              </a:prstGeom>
              <a:noFill/>
            </p:spPr>
            <p:txBody>
              <a:bodyPr wrap="square" rtlCol="0">
                <a:spAutoFit/>
              </a:bodyPr>
              <a:lstStyle/>
              <a:p>
                <a:pPr>
                  <a:lnSpc>
                    <a:spcPct val="150000"/>
                  </a:lnSpc>
                </a:pPr>
                <a:r>
                  <a:rPr lang="zh-CN" altLang="en-US" sz="1600" b="1" dirty="0">
                    <a:latin typeface="Times New Roman" panose="02020603050405020304" pitchFamily="18" charset="0"/>
                    <a:ea typeface="黑体" panose="02010609060101010101" pitchFamily="49" charset="-122"/>
                    <a:cs typeface="Times New Roman" panose="02020603050405020304" pitchFamily="18" charset="0"/>
                  </a:rPr>
                  <a:t>实际波动率模型是</a:t>
                </a:r>
                <a:r>
                  <a:rPr lang="zh-CN" altLang="en-US" sz="16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基于高频数据</a:t>
                </a:r>
                <a:r>
                  <a:rPr lang="zh-CN" altLang="en-US" sz="1600" b="1" dirty="0">
                    <a:latin typeface="Times New Roman" panose="02020603050405020304" pitchFamily="18" charset="0"/>
                    <a:ea typeface="黑体" panose="02010609060101010101" pitchFamily="49" charset="-122"/>
                    <a:cs typeface="Times New Roman" panose="02020603050405020304" pitchFamily="18" charset="0"/>
                  </a:rPr>
                  <a:t>计算的波动率。假设日内收益率为</a:t>
                </a:r>
                <a14:m>
                  <m:oMath xmlns:m="http://schemas.openxmlformats.org/officeDocument/2006/math">
                    <m:sSub>
                      <m:sSubPr>
                        <m:ctrlPr>
                          <a:rPr lang="en-US" altLang="zh-CN" sz="1600" b="1" i="1" smtClean="0">
                            <a:latin typeface="Cambria Math" panose="02040503050406030204" pitchFamily="18" charset="0"/>
                          </a:rPr>
                        </m:ctrlPr>
                      </m:sSubPr>
                      <m:e>
                        <m:r>
                          <a:rPr lang="en-US" altLang="zh-CN" sz="1600" b="1" i="1" smtClean="0">
                            <a:latin typeface="Cambria Math" panose="02040503050406030204" pitchFamily="18" charset="0"/>
                          </a:rPr>
                          <m:t>𝒓</m:t>
                        </m:r>
                      </m:e>
                      <m:sub>
                        <m:r>
                          <a:rPr lang="en-US" altLang="zh-CN" sz="1600" b="1" i="1" smtClean="0">
                            <a:latin typeface="Cambria Math" panose="02040503050406030204" pitchFamily="18" charset="0"/>
                          </a:rPr>
                          <m:t>𝒊</m:t>
                        </m:r>
                        <m:r>
                          <a:rPr lang="en-US" altLang="zh-CN" sz="1600" b="1" i="1" smtClean="0">
                            <a:latin typeface="Cambria Math" panose="02040503050406030204" pitchFamily="18" charset="0"/>
                          </a:rPr>
                          <m:t>,</m:t>
                        </m:r>
                        <m:r>
                          <a:rPr lang="en-US" altLang="zh-CN" sz="1600" b="1" i="1" smtClean="0">
                            <a:latin typeface="Cambria Math" panose="02040503050406030204" pitchFamily="18" charset="0"/>
                          </a:rPr>
                          <m:t>𝒕</m:t>
                        </m:r>
                      </m:sub>
                    </m:sSub>
                  </m:oMath>
                </a14:m>
                <a:r>
                  <a:rPr lang="en-US" altLang="zh-CN" sz="1600" b="1" dirty="0">
                    <a:latin typeface="Times New Roman" panose="02020603050405020304" pitchFamily="18" charset="0"/>
                    <a:ea typeface="黑体" panose="02010609060101010101" pitchFamily="49" charset="-122"/>
                    <a:cs typeface="Times New Roman" panose="02020603050405020304" pitchFamily="18" charset="0"/>
                  </a:rPr>
                  <a:t>,</a:t>
                </a:r>
                <a:r>
                  <a:rPr lang="zh-CN" altLang="en-US" sz="1600" b="1" dirty="0">
                    <a:latin typeface="Times New Roman" panose="02020603050405020304" pitchFamily="18" charset="0"/>
                    <a:ea typeface="黑体" panose="02010609060101010101" pitchFamily="49" charset="-122"/>
                    <a:cs typeface="Times New Roman" panose="02020603050405020304" pitchFamily="18" charset="0"/>
                  </a:rPr>
                  <a:t>实际波动可以通过</a:t>
                </a:r>
                <a:r>
                  <a:rPr lang="en-US" altLang="zh-CN" sz="1600" b="1" dirty="0">
                    <a:latin typeface="Times New Roman" panose="02020603050405020304" pitchFamily="18" charset="0"/>
                    <a:ea typeface="黑体" panose="02010609060101010101" pitchFamily="49" charset="-122"/>
                    <a:cs typeface="Times New Roman" panose="02020603050405020304" pitchFamily="18" charset="0"/>
                  </a:rPr>
                  <a:t>N</a:t>
                </a:r>
                <a:r>
                  <a:rPr lang="zh-CN" altLang="en-US" sz="1600" b="1" dirty="0">
                    <a:latin typeface="Times New Roman" panose="02020603050405020304" pitchFamily="18" charset="0"/>
                    <a:ea typeface="黑体" panose="02010609060101010101" pitchFamily="49" charset="-122"/>
                    <a:cs typeface="Times New Roman" panose="02020603050405020304" pitchFamily="18" charset="0"/>
                  </a:rPr>
                  <a:t>个等间距日内数据用如下方程计算</a:t>
                </a:r>
                <a:r>
                  <a:rPr lang="zh-CN" altLang="en-US" b="1" dirty="0">
                    <a:latin typeface="Times New Roman" panose="02020603050405020304" pitchFamily="18" charset="0"/>
                    <a:ea typeface="黑体" panose="02010609060101010101" pitchFamily="49" charset="-122"/>
                    <a:cs typeface="Times New Roman" panose="02020603050405020304" pitchFamily="18" charset="0"/>
                  </a:rPr>
                  <a:t>：</a:t>
                </a:r>
                <a:endParaRPr lang="en-US" altLang="zh-CN" b="1" dirty="0">
                  <a:latin typeface="Times New Roman" panose="02020603050405020304" pitchFamily="18" charset="0"/>
                  <a:ea typeface="黑体" panose="02010609060101010101" pitchFamily="49" charset="-122"/>
                  <a:cs typeface="Times New Roman" panose="02020603050405020304" pitchFamily="18" charset="0"/>
                </a:endParaRPr>
              </a:p>
            </p:txBody>
          </p:sp>
        </mc:Choice>
        <mc:Fallback xmlns="">
          <p:sp>
            <p:nvSpPr>
              <p:cNvPr id="2" name="文本框 1"/>
              <p:cNvSpPr txBox="1">
                <a:spLocks noRot="1" noChangeAspect="1" noMove="1" noResize="1" noEditPoints="1" noAdjustHandles="1" noChangeArrowheads="1" noChangeShapeType="1" noTextEdit="1"/>
              </p:cNvSpPr>
              <p:nvPr/>
            </p:nvSpPr>
            <p:spPr>
              <a:xfrm>
                <a:off x="257648" y="1340470"/>
                <a:ext cx="6474195" cy="840743"/>
              </a:xfrm>
              <a:prstGeom prst="rect">
                <a:avLst/>
              </a:prstGeom>
              <a:blipFill rotWithShape="1">
                <a:blip r:embed="rId3"/>
                <a:stretch>
                  <a:fillRect l="-471" r="-282" b="-8696"/>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5" name="矩形 4"/>
              <p:cNvSpPr/>
              <p:nvPr/>
            </p:nvSpPr>
            <p:spPr>
              <a:xfrm>
                <a:off x="277566" y="2135086"/>
                <a:ext cx="1445909" cy="87665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altLang="zh-CN" b="1" i="1" smtClean="0">
                              <a:latin typeface="Cambria Math" panose="02040503050406030204" pitchFamily="18" charset="0"/>
                            </a:rPr>
                          </m:ctrlPr>
                        </m:sSubSupPr>
                        <m:e>
                          <m:r>
                            <a:rPr lang="zh-CN" altLang="en-US" b="1" i="1">
                              <a:latin typeface="Cambria Math" panose="02040503050406030204" pitchFamily="18" charset="0"/>
                            </a:rPr>
                            <m:t>𝝈</m:t>
                          </m:r>
                        </m:e>
                        <m:sub>
                          <m:r>
                            <a:rPr lang="en-US" altLang="zh-CN" b="1" i="1">
                              <a:latin typeface="Cambria Math" panose="02040503050406030204" pitchFamily="18" charset="0"/>
                            </a:rPr>
                            <m:t>𝒕</m:t>
                          </m:r>
                        </m:sub>
                        <m:sup>
                          <m:r>
                            <a:rPr lang="en-US" altLang="zh-CN" b="1" i="1">
                              <a:latin typeface="Cambria Math" panose="02040503050406030204" pitchFamily="18" charset="0"/>
                            </a:rPr>
                            <m:t>𝟐</m:t>
                          </m:r>
                        </m:sup>
                      </m:sSubSup>
                      <m:r>
                        <a:rPr lang="en-US" altLang="zh-CN" b="1" i="0" smtClean="0">
                          <a:latin typeface="Cambria Math" panose="02040503050406030204" pitchFamily="18" charset="0"/>
                        </a:rPr>
                        <m:t>=</m:t>
                      </m:r>
                      <m:nary>
                        <m:naryPr>
                          <m:chr m:val="∑"/>
                          <m:ctrlPr>
                            <a:rPr lang="en-US" altLang="zh-CN" b="1" i="1" smtClean="0">
                              <a:latin typeface="Cambria Math" panose="02040503050406030204" pitchFamily="18" charset="0"/>
                            </a:rPr>
                          </m:ctrlPr>
                        </m:naryPr>
                        <m:sub>
                          <m:r>
                            <m:rPr>
                              <m:brk m:alnAt="23"/>
                            </m:rPr>
                            <a:rPr lang="en-US" altLang="zh-CN" b="1" i="1" smtClean="0">
                              <a:latin typeface="Cambria Math" panose="02040503050406030204" pitchFamily="18" charset="0"/>
                            </a:rPr>
                            <m:t>𝒊</m:t>
                          </m:r>
                          <m:r>
                            <a:rPr lang="en-US" altLang="zh-CN" b="1" i="1" smtClean="0">
                              <a:latin typeface="Cambria Math" panose="02040503050406030204" pitchFamily="18" charset="0"/>
                            </a:rPr>
                            <m:t>=</m:t>
                          </m:r>
                          <m:r>
                            <a:rPr lang="en-US" altLang="zh-CN" b="1" i="1" smtClean="0">
                              <a:latin typeface="Cambria Math" panose="02040503050406030204" pitchFamily="18" charset="0"/>
                            </a:rPr>
                            <m:t>𝟏</m:t>
                          </m:r>
                        </m:sub>
                        <m:sup>
                          <m:r>
                            <a:rPr lang="en-US" altLang="zh-CN" b="1" i="1" smtClean="0">
                              <a:latin typeface="Cambria Math" panose="02040503050406030204" pitchFamily="18" charset="0"/>
                            </a:rPr>
                            <m:t>𝑵</m:t>
                          </m:r>
                        </m:sup>
                        <m:e>
                          <m:sSubSup>
                            <m:sSubSupPr>
                              <m:ctrlPr>
                                <a:rPr lang="en-US" altLang="zh-CN" b="1" i="1" smtClean="0">
                                  <a:latin typeface="Cambria Math" panose="02040503050406030204" pitchFamily="18" charset="0"/>
                                </a:rPr>
                              </m:ctrlPr>
                            </m:sSubSupPr>
                            <m:e>
                              <m:r>
                                <a:rPr lang="en-US" altLang="zh-CN" b="1" i="1" smtClean="0">
                                  <a:latin typeface="Cambria Math" panose="02040503050406030204" pitchFamily="18" charset="0"/>
                                </a:rPr>
                                <m:t>𝒓</m:t>
                              </m:r>
                            </m:e>
                            <m:sub>
                              <m:r>
                                <a:rPr lang="en-US" altLang="zh-CN" b="1" i="1" smtClean="0">
                                  <a:latin typeface="Cambria Math" panose="02040503050406030204" pitchFamily="18" charset="0"/>
                                </a:rPr>
                                <m:t>𝒊</m:t>
                              </m:r>
                              <m:r>
                                <a:rPr lang="en-US" altLang="zh-CN" b="1" i="1" smtClean="0">
                                  <a:latin typeface="Cambria Math" panose="02040503050406030204" pitchFamily="18" charset="0"/>
                                </a:rPr>
                                <m:t>,</m:t>
                              </m:r>
                              <m:r>
                                <a:rPr lang="en-US" altLang="zh-CN" b="1" i="1" smtClean="0">
                                  <a:latin typeface="Cambria Math" panose="02040503050406030204" pitchFamily="18" charset="0"/>
                                </a:rPr>
                                <m:t>𝒕</m:t>
                              </m:r>
                            </m:sub>
                            <m:sup>
                              <m:r>
                                <a:rPr lang="en-US" altLang="zh-CN" b="1" i="1" smtClean="0">
                                  <a:latin typeface="Cambria Math" panose="02040503050406030204" pitchFamily="18" charset="0"/>
                                </a:rPr>
                                <m:t>𝟐</m:t>
                              </m:r>
                            </m:sup>
                          </m:sSubSup>
                        </m:e>
                      </m:nary>
                    </m:oMath>
                  </m:oMathPara>
                </a14:m>
                <a:endParaRPr lang="zh-CN" altLang="en-US" b="1" dirty="0">
                  <a:latin typeface="Times New Roman" panose="02020603050405020304" pitchFamily="18" charset="0"/>
                  <a:ea typeface="黑体" panose="02010609060101010101" pitchFamily="49" charset="-122"/>
                  <a:cs typeface="Times New Roman" panose="02020603050405020304" pitchFamily="18" charset="0"/>
                </a:endParaRPr>
              </a:p>
            </p:txBody>
          </p:sp>
        </mc:Choice>
        <mc:Fallback xmlns="">
          <p:sp>
            <p:nvSpPr>
              <p:cNvPr id="5" name="矩形 4"/>
              <p:cNvSpPr>
                <a:spLocks noRot="1" noChangeAspect="1" noMove="1" noResize="1" noEditPoints="1" noAdjustHandles="1" noChangeArrowheads="1" noChangeShapeType="1" noTextEdit="1"/>
              </p:cNvSpPr>
              <p:nvPr/>
            </p:nvSpPr>
            <p:spPr>
              <a:xfrm>
                <a:off x="277566" y="2135086"/>
                <a:ext cx="1445909" cy="876650"/>
              </a:xfrm>
              <a:prstGeom prst="rect">
                <a:avLst/>
              </a:prstGeom>
              <a:blipFill rotWithShape="0">
                <a:blip r:embed="rId4"/>
                <a:stretch>
                  <a:fillRect/>
                </a:stretch>
              </a:blipFill>
            </p:spPr>
            <p:txBody>
              <a:bodyPr/>
              <a:lstStyle/>
              <a:p>
                <a:r>
                  <a:rPr lang="zh-CN" altLang="en-US">
                    <a:noFill/>
                  </a:rPr>
                  <a:t> </a:t>
                </a:r>
                <a:endParaRPr lang="zh-CN" altLang="en-US">
                  <a:noFill/>
                </a:endParaRPr>
              </a:p>
            </p:txBody>
          </p:sp>
        </mc:Fallback>
      </mc:AlternateContent>
      <p:sp>
        <p:nvSpPr>
          <p:cNvPr id="7" name="文本框 6"/>
          <p:cNvSpPr txBox="1"/>
          <p:nvPr/>
        </p:nvSpPr>
        <p:spPr>
          <a:xfrm>
            <a:off x="196038" y="3141044"/>
            <a:ext cx="6358919" cy="784254"/>
          </a:xfrm>
          <a:prstGeom prst="rect">
            <a:avLst/>
          </a:prstGeom>
          <a:noFill/>
        </p:spPr>
        <p:txBody>
          <a:bodyPr wrap="square" rtlCol="0">
            <a:spAutoFit/>
          </a:bodyPr>
          <a:lstStyle/>
          <a:p>
            <a:pPr>
              <a:lnSpc>
                <a:spcPct val="150000"/>
              </a:lnSpc>
            </a:pPr>
            <a:r>
              <a:rPr lang="zh-CN" altLang="en-US" sz="1600" b="1" dirty="0">
                <a:latin typeface="Times New Roman" panose="02020603050405020304" pitchFamily="18" charset="0"/>
                <a:ea typeface="黑体" panose="02010609060101010101" pitchFamily="49" charset="-122"/>
                <a:cs typeface="Times New Roman" panose="02020603050405020304" pitchFamily="18" charset="0"/>
              </a:rPr>
              <a:t>它的基本思想是把时间区间内</a:t>
            </a:r>
            <a:r>
              <a:rPr lang="zh-CN" altLang="en-US" sz="16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收益率的平方和作为波动率的估计</a:t>
            </a:r>
            <a:r>
              <a:rPr lang="zh-CN" altLang="en-US" sz="1600" b="1" dirty="0">
                <a:latin typeface="Times New Roman" panose="02020603050405020304" pitchFamily="18" charset="0"/>
                <a:ea typeface="黑体" panose="02010609060101010101" pitchFamily="49" charset="-122"/>
                <a:cs typeface="Times New Roman" panose="02020603050405020304" pitchFamily="18" charset="0"/>
              </a:rPr>
              <a:t>，在一定条件下，“已实现”波动率是真实波动率的无偏估计。</a:t>
            </a:r>
          </a:p>
        </p:txBody>
      </p:sp>
      <p:sp>
        <p:nvSpPr>
          <p:cNvPr id="6" name="TextBox 1048613"/>
          <p:cNvSpPr txBox="1"/>
          <p:nvPr/>
        </p:nvSpPr>
        <p:spPr>
          <a:xfrm>
            <a:off x="257810" y="281940"/>
            <a:ext cx="2082165" cy="315279"/>
          </a:xfrm>
          <a:prstGeom prst="rect">
            <a:avLst/>
          </a:prstGeom>
          <a:noFill/>
          <a:ln>
            <a:noFill/>
          </a:ln>
        </p:spPr>
        <p:txBody>
          <a:bodyPr vert="horz" wrap="squar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a:spcBef>
                <a:spcPct val="20000"/>
              </a:spcBef>
            </a:pPr>
            <a:r>
              <a:rPr lang="en-US" altLang="zh-CN"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5.5</a:t>
            </a:r>
            <a:r>
              <a:rPr lang="zh-CN" altLang="en-US"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时变波动率模型</a:t>
            </a:r>
          </a:p>
        </p:txBody>
      </p:sp>
      <p:sp>
        <p:nvSpPr>
          <p:cNvPr id="8" name="文本框 7"/>
          <p:cNvSpPr txBox="1"/>
          <p:nvPr/>
        </p:nvSpPr>
        <p:spPr>
          <a:xfrm>
            <a:off x="138007" y="707712"/>
            <a:ext cx="3425484" cy="390428"/>
          </a:xfrm>
          <a:prstGeom prst="rect">
            <a:avLst/>
          </a:prstGeom>
          <a:noFill/>
          <a:ln>
            <a:noFill/>
          </a:ln>
        </p:spPr>
        <p:txBody>
          <a:bodyPr vert="horz" wrap="squar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marL="213995" indent="-213995">
              <a:lnSpc>
                <a:spcPct val="130000"/>
              </a:lnSpc>
              <a:spcBef>
                <a:spcPts val="450"/>
              </a:spcBef>
              <a:buFontTx/>
              <a:buChar char="•"/>
              <a:defRPr/>
            </a:pPr>
            <a:r>
              <a:rPr lang="zh-CN" altLang="en-US" b="1" dirty="0">
                <a:gradFill>
                  <a:gsLst>
                    <a:gs pos="0">
                      <a:srgbClr val="E30000"/>
                    </a:gs>
                    <a:gs pos="100000">
                      <a:srgbClr val="760303"/>
                    </a:gs>
                  </a:gsLst>
                  <a:lin scaled="0"/>
                </a:gradFill>
                <a:latin typeface="Times New Roman" panose="02020603050405020304" pitchFamily="18" charset="0"/>
                <a:ea typeface="黑体" panose="02010609060101010101" pitchFamily="49" charset="-122"/>
                <a:cs typeface="Times New Roman" panose="02020603050405020304" pitchFamily="18" charset="0"/>
              </a:rPr>
              <a:t>实际波动率模型</a:t>
            </a:r>
            <a:r>
              <a:rPr lang="en-US" altLang="zh-CN" b="1" dirty="0">
                <a:gradFill>
                  <a:gsLst>
                    <a:gs pos="0">
                      <a:srgbClr val="E30000"/>
                    </a:gs>
                    <a:gs pos="100000">
                      <a:srgbClr val="760303"/>
                    </a:gs>
                  </a:gsLst>
                  <a:lin scaled="0"/>
                </a:gradFill>
                <a:latin typeface="Times New Roman" panose="02020603050405020304" pitchFamily="18" charset="0"/>
                <a:ea typeface="黑体" panose="02010609060101010101" pitchFamily="49" charset="-122"/>
                <a:cs typeface="Times New Roman" panose="02020603050405020304" pitchFamily="18" charset="0"/>
              </a:rPr>
              <a:t>(RV</a:t>
            </a:r>
            <a:r>
              <a:rPr lang="zh-CN" altLang="en-US" b="1" dirty="0">
                <a:gradFill>
                  <a:gsLst>
                    <a:gs pos="0">
                      <a:srgbClr val="E30000"/>
                    </a:gs>
                    <a:gs pos="100000">
                      <a:srgbClr val="760303"/>
                    </a:gs>
                  </a:gsLst>
                  <a:lin scaled="0"/>
                </a:gradFill>
                <a:latin typeface="Times New Roman" panose="02020603050405020304" pitchFamily="18" charset="0"/>
                <a:ea typeface="黑体" panose="02010609060101010101" pitchFamily="49" charset="-122"/>
                <a:cs typeface="Times New Roman" panose="02020603050405020304" pitchFamily="18" charset="0"/>
              </a:rPr>
              <a:t>模型</a:t>
            </a:r>
            <a:r>
              <a:rPr lang="en-US" altLang="zh-CN" b="1" dirty="0">
                <a:gradFill>
                  <a:gsLst>
                    <a:gs pos="0">
                      <a:srgbClr val="E30000"/>
                    </a:gs>
                    <a:gs pos="100000">
                      <a:srgbClr val="760303"/>
                    </a:gs>
                  </a:gsLst>
                  <a:lin scaled="0"/>
                </a:gradFill>
                <a:latin typeface="Times New Roman" panose="02020603050405020304" pitchFamily="18" charset="0"/>
                <a:ea typeface="黑体" panose="02010609060101010101" pitchFamily="49" charset="-122"/>
                <a:cs typeface="Times New Roman" panose="02020603050405020304" pitchFamily="18" charset="0"/>
              </a:rPr>
              <a:t>)</a:t>
            </a:r>
            <a:r>
              <a:rPr lang="zh-CN" altLang="en-US" b="1" dirty="0">
                <a:gradFill>
                  <a:gsLst>
                    <a:gs pos="0">
                      <a:srgbClr val="E30000"/>
                    </a:gs>
                    <a:gs pos="100000">
                      <a:srgbClr val="760303"/>
                    </a:gs>
                  </a:gsLst>
                  <a:lin scaled="0"/>
                </a:gradFill>
                <a:latin typeface="Times New Roman" panose="02020603050405020304" pitchFamily="18" charset="0"/>
                <a:ea typeface="黑体" panose="02010609060101010101" pitchFamily="49" charset="-122"/>
                <a:cs typeface="Times New Roman" panose="02020603050405020304" pitchFamily="18" charset="0"/>
              </a:rPr>
              <a:t> </a:t>
            </a:r>
            <a:endParaRPr lang="en-US" altLang="zh-CN" b="1" dirty="0">
              <a:gradFill>
                <a:gsLst>
                  <a:gs pos="0">
                    <a:srgbClr val="E30000"/>
                  </a:gs>
                  <a:gs pos="100000">
                    <a:srgbClr val="760303"/>
                  </a:gs>
                </a:gsLst>
                <a:lin scaled="0"/>
              </a:gradFill>
              <a:latin typeface="Times New Roman" panose="02020603050405020304" pitchFamily="18" charset="0"/>
              <a:ea typeface="黑体" panose="02010609060101010101" pitchFamily="49" charset="-122"/>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7" grpId="0"/>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57810" y="1121439"/>
            <a:ext cx="6408712" cy="2261581"/>
          </a:xfrm>
          <a:prstGeom prst="rect">
            <a:avLst/>
          </a:prstGeom>
          <a:noFill/>
        </p:spPr>
        <p:txBody>
          <a:bodyPr wrap="square" rtlCol="0">
            <a:spAutoFit/>
          </a:bodyPr>
          <a:lstStyle/>
          <a:p>
            <a:pPr indent="457200">
              <a:lnSpc>
                <a:spcPct val="150000"/>
              </a:lnSpc>
            </a:pPr>
            <a:r>
              <a:rPr lang="zh-CN" altLang="en-US" sz="1600" b="1" dirty="0">
                <a:latin typeface="Times New Roman" panose="02020603050405020304" pitchFamily="18" charset="0"/>
                <a:ea typeface="黑体" panose="02010609060101010101" pitchFamily="49" charset="-122"/>
                <a:cs typeface="Times New Roman" panose="02020603050405020304" pitchFamily="18" charset="0"/>
              </a:rPr>
              <a:t>国外大量的文献致力于利用高频样本数据来研究非参数的实际波动率。而对于</a:t>
            </a:r>
            <a:r>
              <a:rPr lang="zh-CN" altLang="en-US" sz="16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最优样本频率的选取</a:t>
            </a:r>
            <a:r>
              <a:rPr lang="zh-CN" altLang="en-US" sz="1600" b="1" dirty="0">
                <a:latin typeface="Times New Roman" panose="02020603050405020304" pitchFamily="18" charset="0"/>
                <a:ea typeface="黑体" panose="02010609060101010101" pitchFamily="49" charset="-122"/>
                <a:cs typeface="Times New Roman" panose="02020603050405020304" pitchFamily="18" charset="0"/>
              </a:rPr>
              <a:t>，则成为计算实际波动率过程中最为关键的问题。若样本频率过小，则不会得到真实波动率的一致估计量；若样本频率过大，由于收益受到市场微观结构噪声的影响，度量结果会有较大的误差。因此，最优的样本频率一定存在且是某个中间值，它可以对这两方面的制约进行平衡。</a:t>
            </a:r>
          </a:p>
        </p:txBody>
      </p:sp>
      <p:sp>
        <p:nvSpPr>
          <p:cNvPr id="4" name="TextBox 1048613"/>
          <p:cNvSpPr txBox="1"/>
          <p:nvPr/>
        </p:nvSpPr>
        <p:spPr>
          <a:xfrm>
            <a:off x="257810" y="281940"/>
            <a:ext cx="2082165" cy="315279"/>
          </a:xfrm>
          <a:prstGeom prst="rect">
            <a:avLst/>
          </a:prstGeom>
          <a:noFill/>
          <a:ln>
            <a:noFill/>
          </a:ln>
        </p:spPr>
        <p:txBody>
          <a:bodyPr vert="horz" wrap="squar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a:spcBef>
                <a:spcPct val="20000"/>
              </a:spcBef>
            </a:pPr>
            <a:r>
              <a:rPr lang="en-US" altLang="zh-CN"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5.5</a:t>
            </a:r>
            <a:r>
              <a:rPr lang="zh-CN" altLang="en-US"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时变波动率模型</a:t>
            </a:r>
          </a:p>
        </p:txBody>
      </p:sp>
      <p:sp>
        <p:nvSpPr>
          <p:cNvPr id="5" name="文本框 4"/>
          <p:cNvSpPr txBox="1"/>
          <p:nvPr/>
        </p:nvSpPr>
        <p:spPr>
          <a:xfrm>
            <a:off x="138007" y="707712"/>
            <a:ext cx="3425484" cy="390428"/>
          </a:xfrm>
          <a:prstGeom prst="rect">
            <a:avLst/>
          </a:prstGeom>
          <a:noFill/>
          <a:ln>
            <a:noFill/>
          </a:ln>
        </p:spPr>
        <p:txBody>
          <a:bodyPr vert="horz" wrap="squar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marL="213995" indent="-213995">
              <a:lnSpc>
                <a:spcPct val="130000"/>
              </a:lnSpc>
              <a:spcBef>
                <a:spcPts val="450"/>
              </a:spcBef>
              <a:buFontTx/>
              <a:buChar char="•"/>
              <a:defRPr/>
            </a:pPr>
            <a:r>
              <a:rPr lang="zh-CN" altLang="en-US" b="1" dirty="0">
                <a:gradFill>
                  <a:gsLst>
                    <a:gs pos="0">
                      <a:srgbClr val="E30000"/>
                    </a:gs>
                    <a:gs pos="100000">
                      <a:srgbClr val="760303"/>
                    </a:gs>
                  </a:gsLst>
                  <a:lin scaled="0"/>
                </a:gradFill>
                <a:latin typeface="Times New Roman" panose="02020603050405020304" pitchFamily="18" charset="0"/>
                <a:ea typeface="黑体" panose="02010609060101010101" pitchFamily="49" charset="-122"/>
                <a:cs typeface="Times New Roman" panose="02020603050405020304" pitchFamily="18" charset="0"/>
              </a:rPr>
              <a:t>实际波动率模型</a:t>
            </a:r>
            <a:r>
              <a:rPr lang="en-US" altLang="zh-CN" b="1" dirty="0">
                <a:gradFill>
                  <a:gsLst>
                    <a:gs pos="0">
                      <a:srgbClr val="E30000"/>
                    </a:gs>
                    <a:gs pos="100000">
                      <a:srgbClr val="760303"/>
                    </a:gs>
                  </a:gsLst>
                  <a:lin scaled="0"/>
                </a:gradFill>
                <a:latin typeface="Times New Roman" panose="02020603050405020304" pitchFamily="18" charset="0"/>
                <a:ea typeface="黑体" panose="02010609060101010101" pitchFamily="49" charset="-122"/>
                <a:cs typeface="Times New Roman" panose="02020603050405020304" pitchFamily="18" charset="0"/>
              </a:rPr>
              <a:t>(RV</a:t>
            </a:r>
            <a:r>
              <a:rPr lang="zh-CN" altLang="en-US" b="1" dirty="0">
                <a:gradFill>
                  <a:gsLst>
                    <a:gs pos="0">
                      <a:srgbClr val="E30000"/>
                    </a:gs>
                    <a:gs pos="100000">
                      <a:srgbClr val="760303"/>
                    </a:gs>
                  </a:gsLst>
                  <a:lin scaled="0"/>
                </a:gradFill>
                <a:latin typeface="Times New Roman" panose="02020603050405020304" pitchFamily="18" charset="0"/>
                <a:ea typeface="黑体" panose="02010609060101010101" pitchFamily="49" charset="-122"/>
                <a:cs typeface="Times New Roman" panose="02020603050405020304" pitchFamily="18" charset="0"/>
              </a:rPr>
              <a:t>模型</a:t>
            </a:r>
            <a:r>
              <a:rPr lang="en-US" altLang="zh-CN" b="1" dirty="0">
                <a:gradFill>
                  <a:gsLst>
                    <a:gs pos="0">
                      <a:srgbClr val="E30000"/>
                    </a:gs>
                    <a:gs pos="100000">
                      <a:srgbClr val="760303"/>
                    </a:gs>
                  </a:gsLst>
                  <a:lin scaled="0"/>
                </a:gradFill>
                <a:latin typeface="Times New Roman" panose="02020603050405020304" pitchFamily="18" charset="0"/>
                <a:ea typeface="黑体" panose="02010609060101010101" pitchFamily="49" charset="-122"/>
                <a:cs typeface="Times New Roman" panose="02020603050405020304" pitchFamily="18" charset="0"/>
              </a:rPr>
              <a:t>)</a:t>
            </a:r>
            <a:r>
              <a:rPr lang="zh-CN" altLang="en-US" b="1" dirty="0">
                <a:gradFill>
                  <a:gsLst>
                    <a:gs pos="0">
                      <a:srgbClr val="E30000"/>
                    </a:gs>
                    <a:gs pos="100000">
                      <a:srgbClr val="760303"/>
                    </a:gs>
                  </a:gsLst>
                  <a:lin scaled="0"/>
                </a:gradFill>
                <a:latin typeface="Times New Roman" panose="02020603050405020304" pitchFamily="18" charset="0"/>
                <a:ea typeface="黑体" panose="02010609060101010101" pitchFamily="49" charset="-122"/>
                <a:cs typeface="Times New Roman" panose="02020603050405020304" pitchFamily="18" charset="0"/>
              </a:rPr>
              <a:t> </a:t>
            </a:r>
            <a:endParaRPr lang="en-US" altLang="zh-CN" b="1" dirty="0">
              <a:gradFill>
                <a:gsLst>
                  <a:gs pos="0">
                    <a:srgbClr val="E30000"/>
                  </a:gs>
                  <a:gs pos="100000">
                    <a:srgbClr val="760303"/>
                  </a:gs>
                </a:gsLst>
                <a:lin scaled="0"/>
              </a:gradFill>
              <a:latin typeface="Times New Roman" panose="02020603050405020304" pitchFamily="18" charset="0"/>
              <a:ea typeface="黑体" panose="02010609060101010101" pitchFamily="49" charset="-122"/>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45764" name="直接连接符 3145763"/>
          <p:cNvCxnSpPr/>
          <p:nvPr/>
        </p:nvCxnSpPr>
        <p:spPr>
          <a:xfrm>
            <a:off x="536668" y="2478525"/>
            <a:ext cx="1346418" cy="0"/>
          </a:xfrm>
          <a:prstGeom prst="line">
            <a:avLst/>
          </a:prstGeom>
          <a:noFill/>
          <a:ln w="6350" cap="flat" cmpd="sng">
            <a:solidFill>
              <a:schemeClr val="lt1">
                <a:alpha val="100000"/>
              </a:schemeClr>
            </a:solidFill>
            <a:prstDash val="solid"/>
            <a:miter/>
          </a:ln>
        </p:spPr>
      </p:cxnSp>
      <p:pic>
        <p:nvPicPr>
          <p:cNvPr id="78850" name="Picture 2" descr="C:\Users\user\Desktop\图片1.jpg"/>
          <p:cNvPicPr>
            <a:picLocks noChangeAspect="1" noChangeArrowheads="1"/>
          </p:cNvPicPr>
          <p:nvPr/>
        </p:nvPicPr>
        <p:blipFill>
          <a:blip r:embed="rId3" cstate="print"/>
          <a:srcRect/>
          <a:stretch>
            <a:fillRect/>
          </a:stretch>
        </p:blipFill>
        <p:spPr bwMode="auto">
          <a:xfrm>
            <a:off x="0" y="0"/>
            <a:ext cx="6838950" cy="5127430"/>
          </a:xfrm>
          <a:prstGeom prst="rect">
            <a:avLst/>
          </a:prstGeom>
          <a:noFill/>
        </p:spPr>
      </p:pic>
      <p:sp>
        <p:nvSpPr>
          <p:cNvPr id="3" name="文本框 2"/>
          <p:cNvSpPr txBox="1"/>
          <p:nvPr/>
        </p:nvSpPr>
        <p:spPr>
          <a:xfrm>
            <a:off x="2469515" y="2748915"/>
            <a:ext cx="2318112" cy="583565"/>
          </a:xfrm>
          <a:prstGeom prst="rect">
            <a:avLst/>
          </a:prstGeom>
          <a:noFill/>
        </p:spPr>
        <p:txBody>
          <a:bodyPr wrap="square" rtlCol="0">
            <a:spAutoFit/>
          </a:bodyPr>
          <a:lstStyle/>
          <a:p>
            <a:r>
              <a:rPr lang="zh-CN" altLang="en-US" sz="3200" b="1" dirty="0">
                <a:solidFill>
                  <a:schemeClr val="accent3">
                    <a:lumMod val="95000"/>
                  </a:schemeClr>
                </a:solidFill>
                <a:latin typeface="宋体" panose="02010600030101010101" pitchFamily="2" charset="-122"/>
                <a:cs typeface="宋体" panose="02010600030101010101" pitchFamily="2" charset="-122"/>
              </a:rPr>
              <a:t>谢谢大家！</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1048613"/>
          <p:cNvSpPr txBox="1"/>
          <p:nvPr/>
        </p:nvSpPr>
        <p:spPr>
          <a:xfrm>
            <a:off x="257648" y="281691"/>
            <a:ext cx="2100191" cy="315279"/>
          </a:xfrm>
          <a:prstGeom prst="rect">
            <a:avLst/>
          </a:prstGeom>
          <a:noFill/>
          <a:ln>
            <a:noFill/>
          </a:ln>
        </p:spPr>
        <p:txBody>
          <a:bodyPr vert="horz" wrap="non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lvl="0" algn="l">
              <a:spcBef>
                <a:spcPct val="20000"/>
              </a:spcBef>
            </a:pPr>
            <a:r>
              <a:rPr lang="en-US" altLang="zh-CN"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2.1 </a:t>
            </a:r>
            <a:r>
              <a:rPr lang="zh-CN" altLang="en-US"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航运运价指数简介</a:t>
            </a:r>
          </a:p>
        </p:txBody>
      </p:sp>
      <p:sp>
        <p:nvSpPr>
          <p:cNvPr id="4" name="文本框 3"/>
          <p:cNvSpPr txBox="1"/>
          <p:nvPr/>
        </p:nvSpPr>
        <p:spPr>
          <a:xfrm>
            <a:off x="179115" y="709911"/>
            <a:ext cx="5942166" cy="429156"/>
          </a:xfrm>
          <a:prstGeom prst="rect">
            <a:avLst/>
          </a:prstGeom>
          <a:noFill/>
          <a:ln>
            <a:noFill/>
          </a:ln>
        </p:spPr>
        <p:txBody>
          <a:bodyPr vert="horz" wrap="squar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marL="213995" indent="-213995">
              <a:lnSpc>
                <a:spcPct val="130000"/>
              </a:lnSpc>
              <a:spcBef>
                <a:spcPts val="450"/>
              </a:spcBef>
              <a:buFontTx/>
              <a:buChar char="•"/>
              <a:defRPr/>
            </a:pPr>
            <a:r>
              <a:rPr lang="zh-CN" altLang="en-US" b="1" dirty="0">
                <a:gradFill>
                  <a:gsLst>
                    <a:gs pos="0">
                      <a:srgbClr val="E30000"/>
                    </a:gs>
                    <a:gs pos="100000">
                      <a:srgbClr val="760303"/>
                    </a:gs>
                  </a:gsLst>
                  <a:lin scaled="0"/>
                </a:gradFill>
                <a:latin typeface="Times New Roman" panose="02020603050405020304" pitchFamily="18" charset="0"/>
                <a:ea typeface="黑体" panose="02010609060101010101" pitchFamily="49" charset="-122"/>
                <a:cs typeface="Times New Roman" panose="02020603050405020304" pitchFamily="18" charset="0"/>
              </a:rPr>
              <a:t>航运运价指数的概念与发展历程</a:t>
            </a:r>
          </a:p>
        </p:txBody>
      </p:sp>
      <p:sp>
        <p:nvSpPr>
          <p:cNvPr id="6" name="文本框 5"/>
          <p:cNvSpPr txBox="1"/>
          <p:nvPr/>
        </p:nvSpPr>
        <p:spPr>
          <a:xfrm>
            <a:off x="205477" y="1374489"/>
            <a:ext cx="2251499" cy="1477328"/>
          </a:xfrm>
          <a:prstGeom prst="rect">
            <a:avLst/>
          </a:prstGeom>
          <a:noFill/>
        </p:spPr>
        <p:txBody>
          <a:bodyPr wrap="square" rtlCol="0">
            <a:spAutoFit/>
          </a:bodyPr>
          <a:lstStyle/>
          <a:p>
            <a:pPr algn="just"/>
            <a:r>
              <a:rPr lang="zh-CN" altLang="en-US" sz="1500" b="1" dirty="0">
                <a:latin typeface="Times New Roman" panose="02020603050405020304" pitchFamily="18" charset="0"/>
                <a:ea typeface="黑体" panose="02010609060101010101" pitchFamily="49" charset="-122"/>
                <a:cs typeface="Times New Roman" panose="02020603050405020304" pitchFamily="18" charset="0"/>
              </a:rPr>
              <a:t>国际航运市场广泛采用运价指数来</a:t>
            </a:r>
            <a:r>
              <a:rPr lang="zh-CN" altLang="en-US" sz="15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反映</a:t>
            </a:r>
            <a:r>
              <a:rPr lang="zh-CN" altLang="en-US" sz="1500" b="1" dirty="0">
                <a:latin typeface="Times New Roman" panose="02020603050405020304" pitchFamily="18" charset="0"/>
                <a:ea typeface="黑体" panose="02010609060101010101" pitchFamily="49" charset="-122"/>
                <a:cs typeface="Times New Roman" panose="02020603050405020304" pitchFamily="18" charset="0"/>
              </a:rPr>
              <a:t>运价</a:t>
            </a:r>
            <a:r>
              <a:rPr lang="zh-CN" altLang="en-US" sz="15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水平</a:t>
            </a:r>
            <a:r>
              <a:rPr lang="zh-CN" altLang="en-US" sz="1500" b="1" dirty="0">
                <a:latin typeface="Times New Roman" panose="02020603050405020304" pitchFamily="18" charset="0"/>
                <a:ea typeface="黑体" panose="02010609060101010101" pitchFamily="49" charset="-122"/>
                <a:cs typeface="Times New Roman" panose="02020603050405020304" pitchFamily="18" charset="0"/>
              </a:rPr>
              <a:t>和</a:t>
            </a:r>
            <a:r>
              <a:rPr lang="zh-CN" altLang="en-US" sz="15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动态</a:t>
            </a:r>
            <a:r>
              <a:rPr lang="zh-CN" altLang="en-US" sz="15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。航运运费指数反映航运市场运费的波动趋势</a:t>
            </a:r>
            <a:r>
              <a:rPr lang="en-US" altLang="zh-CN" sz="15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15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是航运市场乃至全球经济的</a:t>
            </a:r>
            <a:r>
              <a:rPr lang="en-US" altLang="zh-CN" sz="15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15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晴雨表</a:t>
            </a:r>
            <a:r>
              <a:rPr lang="en-US" altLang="zh-CN" sz="15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15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a:t>
            </a:r>
            <a:endParaRPr lang="zh-CN" altLang="en-US" sz="15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4" name="文本框 13"/>
          <p:cNvSpPr txBox="1"/>
          <p:nvPr/>
        </p:nvSpPr>
        <p:spPr>
          <a:xfrm>
            <a:off x="192688" y="2939365"/>
            <a:ext cx="2268242" cy="1477328"/>
          </a:xfrm>
          <a:prstGeom prst="rect">
            <a:avLst/>
          </a:prstGeom>
          <a:noFill/>
        </p:spPr>
        <p:txBody>
          <a:bodyPr wrap="square" rtlCol="0">
            <a:spAutoFit/>
          </a:bodyPr>
          <a:lstStyle/>
          <a:p>
            <a:pPr algn="just"/>
            <a:r>
              <a:rPr lang="zh-CN" altLang="en-US" sz="1500" b="1" dirty="0">
                <a:latin typeface="Times New Roman" panose="02020603050405020304" pitchFamily="18" charset="0"/>
                <a:ea typeface="黑体" panose="02010609060101010101" pitchFamily="49" charset="-122"/>
                <a:cs typeface="Times New Roman" panose="02020603050405020304" pitchFamily="18" charset="0"/>
              </a:rPr>
              <a:t>从本质上讲，运用指数原理编制运价指数，可以如实</a:t>
            </a:r>
            <a:r>
              <a:rPr lang="zh-CN" altLang="en-US" sz="15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刻画和描述</a:t>
            </a:r>
            <a:r>
              <a:rPr lang="zh-CN" altLang="en-US" sz="1500" b="1" dirty="0">
                <a:latin typeface="Times New Roman" panose="02020603050405020304" pitchFamily="18" charset="0"/>
                <a:ea typeface="黑体" panose="02010609060101010101" pitchFamily="49" charset="-122"/>
                <a:cs typeface="Times New Roman" panose="02020603050405020304" pitchFamily="18" charset="0"/>
              </a:rPr>
              <a:t>航运市场的波动轨迹，具有</a:t>
            </a:r>
            <a:r>
              <a:rPr lang="zh-CN" altLang="en-US" sz="15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时效性</a:t>
            </a:r>
            <a:r>
              <a:rPr lang="zh-CN" altLang="en-US" sz="1500" b="1" dirty="0">
                <a:latin typeface="Times New Roman" panose="02020603050405020304" pitchFamily="18" charset="0"/>
                <a:ea typeface="黑体" panose="02010609060101010101" pitchFamily="49" charset="-122"/>
                <a:cs typeface="Times New Roman" panose="02020603050405020304" pitchFamily="18" charset="0"/>
              </a:rPr>
              <a:t>、</a:t>
            </a:r>
            <a:r>
              <a:rPr lang="zh-CN" altLang="en-US" sz="15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直观性</a:t>
            </a:r>
            <a:r>
              <a:rPr lang="zh-CN" altLang="en-US" sz="1500" b="1" dirty="0">
                <a:latin typeface="Times New Roman" panose="02020603050405020304" pitchFamily="18" charset="0"/>
                <a:ea typeface="黑体" panose="02010609060101010101" pitchFamily="49" charset="-122"/>
                <a:cs typeface="Times New Roman" panose="02020603050405020304" pitchFamily="18" charset="0"/>
              </a:rPr>
              <a:t>和较好的</a:t>
            </a:r>
            <a:r>
              <a:rPr lang="zh-CN" altLang="en-US" sz="15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预测功能</a:t>
            </a:r>
            <a:r>
              <a:rPr lang="zh-CN" altLang="en-US" sz="15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a:t>
            </a:r>
          </a:p>
        </p:txBody>
      </p:sp>
      <p:cxnSp>
        <p:nvCxnSpPr>
          <p:cNvPr id="24" name="直接连接符 23"/>
          <p:cNvCxnSpPr/>
          <p:nvPr/>
        </p:nvCxnSpPr>
        <p:spPr>
          <a:xfrm>
            <a:off x="284194" y="2939365"/>
            <a:ext cx="2135457" cy="0"/>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sp>
        <p:nvSpPr>
          <p:cNvPr id="35" name="圆角矩形 34"/>
          <p:cNvSpPr/>
          <p:nvPr/>
        </p:nvSpPr>
        <p:spPr>
          <a:xfrm>
            <a:off x="3789097" y="1236041"/>
            <a:ext cx="2736304" cy="777466"/>
          </a:xfrm>
          <a:prstGeom prst="roundRect">
            <a:avLst/>
          </a:prstGeom>
          <a:solidFill>
            <a:srgbClr val="0D4B8E"/>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just"/>
            <a:r>
              <a:rPr lang="en-US" altLang="zh-CN" sz="1200" kern="1200"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1985年1月4日为1000点</a:t>
            </a:r>
            <a:r>
              <a:rPr lang="zh-CN" altLang="en-US" sz="1200" kern="1200"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1200" kern="1200"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最初由13条航线的程租运费构成</a:t>
            </a:r>
            <a:r>
              <a:rPr lang="zh-CN" altLang="en-US" sz="1200" kern="1200"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，数年后加入期租航线。</a:t>
            </a:r>
            <a:endParaRPr lang="zh-CN" altLang="en-US" sz="1200" dirty="0">
              <a:solidFill>
                <a:schemeClr val="bg1"/>
              </a:solidFill>
              <a:latin typeface="Times New Roman" panose="02020603050405020304" pitchFamily="18" charset="0"/>
              <a:ea typeface="黑体" panose="02010609060101010101" pitchFamily="49" charset="-122"/>
              <a:cs typeface="Times New Roman" panose="02020603050405020304" pitchFamily="18" charset="0"/>
            </a:endParaRPr>
          </a:p>
          <a:p>
            <a:endParaRPr lang="zh-CN" altLang="en-US" sz="1200"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6" name="圆角矩形 35"/>
          <p:cNvSpPr/>
          <p:nvPr/>
        </p:nvSpPr>
        <p:spPr>
          <a:xfrm>
            <a:off x="2636969" y="2486999"/>
            <a:ext cx="982263" cy="318608"/>
          </a:xfrm>
          <a:prstGeom prst="roundRect">
            <a:avLst/>
          </a:prstGeom>
          <a:solidFill>
            <a:srgbClr val="0D4B8E"/>
          </a:solidFill>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zh-CN" sz="1200" dirty="0">
                <a:latin typeface="Times New Roman" panose="02020603050405020304" pitchFamily="18" charset="0"/>
                <a:ea typeface="黑体" panose="02010609060101010101" pitchFamily="49" charset="-122"/>
                <a:cs typeface="Times New Roman" panose="02020603050405020304" pitchFamily="18" charset="0"/>
              </a:rPr>
              <a:t>BCI  BPI</a:t>
            </a:r>
            <a:endParaRPr lang="zh-CN" altLang="en-US" sz="1200"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7" name="圆角矩形 36"/>
          <p:cNvSpPr/>
          <p:nvPr/>
        </p:nvSpPr>
        <p:spPr>
          <a:xfrm>
            <a:off x="2636969" y="1490242"/>
            <a:ext cx="982263" cy="318608"/>
          </a:xfrm>
          <a:prstGeom prst="roundRect">
            <a:avLst/>
          </a:prstGeom>
          <a:solidFill>
            <a:srgbClr val="0D4B8E"/>
          </a:solidFill>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zh-CN" sz="1200" dirty="0">
                <a:latin typeface="Times New Roman" panose="02020603050405020304" pitchFamily="18" charset="0"/>
                <a:ea typeface="黑体" panose="02010609060101010101" pitchFamily="49" charset="-122"/>
                <a:cs typeface="Times New Roman" panose="02020603050405020304" pitchFamily="18" charset="0"/>
              </a:rPr>
              <a:t>BFI</a:t>
            </a:r>
            <a:endParaRPr lang="zh-CN" altLang="en-US" sz="1200"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8" name="圆角矩形 37"/>
          <p:cNvSpPr/>
          <p:nvPr/>
        </p:nvSpPr>
        <p:spPr>
          <a:xfrm>
            <a:off x="3789097" y="2164658"/>
            <a:ext cx="2736304" cy="1083266"/>
          </a:xfrm>
          <a:prstGeom prst="roundRect">
            <a:avLst/>
          </a:prstGeom>
          <a:solidFill>
            <a:srgbClr val="0D4B8E"/>
          </a:solidFill>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just"/>
            <a:r>
              <a:rPr lang="en-US" altLang="zh-CN" sz="1200" dirty="0">
                <a:latin typeface="Times New Roman" panose="02020603050405020304" pitchFamily="18" charset="0"/>
                <a:ea typeface="黑体" panose="02010609060101010101" pitchFamily="49" charset="-122"/>
                <a:cs typeface="Times New Roman" panose="02020603050405020304" pitchFamily="18" charset="0"/>
              </a:rPr>
              <a:t>1999年9月,BFI</a:t>
            </a:r>
            <a:r>
              <a:rPr lang="zh-CN" altLang="en-US" sz="1200" dirty="0">
                <a:latin typeface="Times New Roman" panose="02020603050405020304" pitchFamily="18" charset="0"/>
                <a:ea typeface="黑体" panose="02010609060101010101" pitchFamily="49" charset="-122"/>
                <a:cs typeface="Times New Roman" panose="02020603050405020304" pitchFamily="18" charset="0"/>
              </a:rPr>
              <a:t>指数拆解成</a:t>
            </a:r>
            <a:r>
              <a:rPr lang="en-US" altLang="zh-CN" sz="1200" dirty="0">
                <a:latin typeface="Times New Roman" panose="02020603050405020304" pitchFamily="18" charset="0"/>
                <a:ea typeface="黑体" panose="02010609060101010101" pitchFamily="49" charset="-122"/>
                <a:cs typeface="Times New Roman" panose="02020603050405020304" pitchFamily="18" charset="0"/>
              </a:rPr>
              <a:t>BCI</a:t>
            </a:r>
            <a:r>
              <a:rPr lang="zh-CN" altLang="en-US" sz="1200" dirty="0">
                <a:latin typeface="Times New Roman" panose="02020603050405020304" pitchFamily="18" charset="0"/>
                <a:ea typeface="黑体" panose="02010609060101010101" pitchFamily="49" charset="-122"/>
                <a:cs typeface="Times New Roman" panose="02020603050405020304" pitchFamily="18" charset="0"/>
              </a:rPr>
              <a:t>和</a:t>
            </a:r>
            <a:r>
              <a:rPr lang="en-US" altLang="zh-CN" sz="1200" dirty="0">
                <a:latin typeface="Times New Roman" panose="02020603050405020304" pitchFamily="18" charset="0"/>
                <a:ea typeface="黑体" panose="02010609060101010101" pitchFamily="49" charset="-122"/>
                <a:cs typeface="Times New Roman" panose="02020603050405020304" pitchFamily="18" charset="0"/>
              </a:rPr>
              <a:t>BPI</a:t>
            </a:r>
            <a:r>
              <a:rPr lang="zh-CN" altLang="en-US" sz="1200" dirty="0">
                <a:latin typeface="Times New Roman" panose="02020603050405020304" pitchFamily="18" charset="0"/>
                <a:ea typeface="黑体" panose="02010609060101010101" pitchFamily="49" charset="-122"/>
                <a:cs typeface="Times New Roman" panose="02020603050405020304" pitchFamily="18" charset="0"/>
              </a:rPr>
              <a:t>两个指数</a:t>
            </a:r>
            <a:r>
              <a:rPr lang="en-US" altLang="zh-CN" sz="1200" dirty="0">
                <a:latin typeface="Times New Roman" panose="02020603050405020304" pitchFamily="18" charset="0"/>
                <a:ea typeface="黑体" panose="02010609060101010101" pitchFamily="49" charset="-122"/>
                <a:cs typeface="Times New Roman" panose="02020603050405020304" pitchFamily="18" charset="0"/>
              </a:rPr>
              <a:t>,</a:t>
            </a:r>
            <a:r>
              <a:rPr lang="zh-CN" altLang="en-US" sz="1200" dirty="0">
                <a:latin typeface="Times New Roman" panose="02020603050405020304" pitchFamily="18" charset="0"/>
                <a:ea typeface="黑体" panose="02010609060101010101" pitchFamily="49" charset="-122"/>
                <a:cs typeface="Times New Roman" panose="02020603050405020304" pitchFamily="18" charset="0"/>
              </a:rPr>
              <a:t> 与已设立的轻便极限型船航运指数</a:t>
            </a:r>
            <a:r>
              <a:rPr lang="en-US" altLang="zh-CN" sz="1200" dirty="0">
                <a:latin typeface="Times New Roman" panose="02020603050405020304" pitchFamily="18" charset="0"/>
                <a:ea typeface="黑体" panose="02010609060101010101" pitchFamily="49" charset="-122"/>
                <a:cs typeface="Times New Roman" panose="02020603050405020304" pitchFamily="18" charset="0"/>
              </a:rPr>
              <a:t>BHMI</a:t>
            </a:r>
            <a:r>
              <a:rPr lang="zh-CN" altLang="en-US" sz="1200" dirty="0">
                <a:latin typeface="Times New Roman" panose="02020603050405020304" pitchFamily="18" charset="0"/>
                <a:ea typeface="黑体" panose="02010609060101010101" pitchFamily="49" charset="-122"/>
                <a:cs typeface="Times New Roman" panose="02020603050405020304" pitchFamily="18" charset="0"/>
              </a:rPr>
              <a:t>共同组成三大船型航运指数，指数构成的航线数达到</a:t>
            </a:r>
            <a:r>
              <a:rPr lang="en-US" altLang="zh-CN" sz="1200" dirty="0">
                <a:latin typeface="Times New Roman" panose="02020603050405020304" pitchFamily="18" charset="0"/>
                <a:ea typeface="黑体" panose="02010609060101010101" pitchFamily="49" charset="-122"/>
                <a:cs typeface="Times New Roman" panose="02020603050405020304" pitchFamily="18" charset="0"/>
              </a:rPr>
              <a:t>24</a:t>
            </a:r>
            <a:r>
              <a:rPr lang="zh-CN" altLang="en-US" sz="1200" dirty="0">
                <a:latin typeface="Times New Roman" panose="02020603050405020304" pitchFamily="18" charset="0"/>
                <a:ea typeface="黑体" panose="02010609060101010101" pitchFamily="49" charset="-122"/>
                <a:cs typeface="Times New Roman" panose="02020603050405020304" pitchFamily="18" charset="0"/>
              </a:rPr>
              <a:t>条。</a:t>
            </a:r>
          </a:p>
        </p:txBody>
      </p:sp>
      <p:sp>
        <p:nvSpPr>
          <p:cNvPr id="39" name="圆角矩形 38"/>
          <p:cNvSpPr/>
          <p:nvPr/>
        </p:nvSpPr>
        <p:spPr>
          <a:xfrm>
            <a:off x="2636969" y="3483756"/>
            <a:ext cx="982263" cy="318608"/>
          </a:xfrm>
          <a:prstGeom prst="roundRect">
            <a:avLst/>
          </a:prstGeom>
          <a:solidFill>
            <a:srgbClr val="0D4B8E"/>
          </a:solidFill>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zh-CN" sz="1200" dirty="0">
                <a:latin typeface="Times New Roman" panose="02020603050405020304" pitchFamily="18" charset="0"/>
                <a:ea typeface="黑体" panose="02010609060101010101" pitchFamily="49" charset="-122"/>
                <a:cs typeface="Times New Roman" panose="02020603050405020304" pitchFamily="18" charset="0"/>
              </a:rPr>
              <a:t>BDI</a:t>
            </a:r>
            <a:endParaRPr lang="zh-CN" altLang="en-US" sz="1200"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40" name="圆角矩形 39"/>
          <p:cNvSpPr/>
          <p:nvPr/>
        </p:nvSpPr>
        <p:spPr>
          <a:xfrm>
            <a:off x="3789097" y="3399075"/>
            <a:ext cx="2736304" cy="487970"/>
          </a:xfrm>
          <a:prstGeom prst="roundRect">
            <a:avLst/>
          </a:prstGeom>
          <a:solidFill>
            <a:srgbClr val="0D4B8E"/>
          </a:solidFill>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just"/>
            <a:r>
              <a:rPr lang="en-US" altLang="zh-CN" sz="1200" dirty="0">
                <a:latin typeface="Times New Roman" panose="02020603050405020304" pitchFamily="18" charset="0"/>
                <a:ea typeface="黑体" panose="02010609060101010101" pitchFamily="49" charset="-122"/>
                <a:cs typeface="Times New Roman" panose="02020603050405020304" pitchFamily="18" charset="0"/>
              </a:rPr>
              <a:t>1999年11月， </a:t>
            </a:r>
            <a:r>
              <a:rPr lang="en-US" altLang="zh-CN" sz="1200" dirty="0" err="1">
                <a:latin typeface="Times New Roman" panose="02020603050405020304" pitchFamily="18" charset="0"/>
                <a:ea typeface="黑体" panose="02010609060101010101" pitchFamily="49" charset="-122"/>
                <a:cs typeface="Times New Roman" panose="02020603050405020304" pitchFamily="18" charset="0"/>
              </a:rPr>
              <a:t>以BCI</a:t>
            </a:r>
            <a:r>
              <a:rPr lang="en-US" altLang="zh-CN" sz="1200" dirty="0">
                <a:latin typeface="Times New Roman" panose="02020603050405020304" pitchFamily="18" charset="0"/>
                <a:ea typeface="黑体" panose="02010609060101010101" pitchFamily="49" charset="-122"/>
                <a:cs typeface="Times New Roman" panose="02020603050405020304" pitchFamily="18" charset="0"/>
              </a:rPr>
              <a:t>, BPI, </a:t>
            </a:r>
            <a:r>
              <a:rPr lang="en-US" altLang="zh-CN" sz="1200" dirty="0" err="1">
                <a:latin typeface="Times New Roman" panose="02020603050405020304" pitchFamily="18" charset="0"/>
                <a:ea typeface="黑体" panose="02010609060101010101" pitchFamily="49" charset="-122"/>
                <a:cs typeface="Times New Roman" panose="02020603050405020304" pitchFamily="18" charset="0"/>
              </a:rPr>
              <a:t>BHI各三分之一权重产生的BDI</a:t>
            </a:r>
            <a:r>
              <a:rPr lang="en-US" altLang="zh-CN" sz="1200" dirty="0">
                <a:latin typeface="Times New Roman" panose="02020603050405020304" pitchFamily="18" charset="0"/>
                <a:ea typeface="黑体" panose="02010609060101010101" pitchFamily="49" charset="-122"/>
                <a:cs typeface="Times New Roman" panose="02020603050405020304" pitchFamily="18" charset="0"/>
              </a:rPr>
              <a:t> </a:t>
            </a:r>
            <a:r>
              <a:rPr lang="en-US" altLang="zh-CN" sz="1200" dirty="0" err="1">
                <a:latin typeface="Times New Roman" panose="02020603050405020304" pitchFamily="18" charset="0"/>
                <a:ea typeface="黑体" panose="02010609060101010101" pitchFamily="49" charset="-122"/>
                <a:cs typeface="Times New Roman" panose="02020603050405020304" pitchFamily="18" charset="0"/>
              </a:rPr>
              <a:t>取代了BFI</a:t>
            </a:r>
            <a:endParaRPr lang="zh-CN" altLang="en-US" sz="1200"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41" name="圆角矩形 40"/>
          <p:cNvSpPr/>
          <p:nvPr/>
        </p:nvSpPr>
        <p:spPr>
          <a:xfrm>
            <a:off x="2636969" y="4120856"/>
            <a:ext cx="982263" cy="318608"/>
          </a:xfrm>
          <a:prstGeom prst="roundRect">
            <a:avLst/>
          </a:prstGeom>
          <a:solidFill>
            <a:srgbClr val="0D4B8E"/>
          </a:solidFill>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zh-CN" sz="1200" dirty="0">
                <a:latin typeface="Times New Roman" panose="02020603050405020304" pitchFamily="18" charset="0"/>
                <a:ea typeface="黑体" panose="02010609060101010101" pitchFamily="49" charset="-122"/>
                <a:cs typeface="Times New Roman" panose="02020603050405020304" pitchFamily="18" charset="0"/>
              </a:rPr>
              <a:t>BSI</a:t>
            </a:r>
            <a:endParaRPr lang="zh-CN" altLang="en-US" sz="1200"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42" name="圆角矩形 41"/>
          <p:cNvSpPr/>
          <p:nvPr/>
        </p:nvSpPr>
        <p:spPr>
          <a:xfrm>
            <a:off x="3789097" y="4038196"/>
            <a:ext cx="2736304" cy="487970"/>
          </a:xfrm>
          <a:prstGeom prst="roundRect">
            <a:avLst/>
          </a:prstGeom>
          <a:solidFill>
            <a:srgbClr val="0D4B8E"/>
          </a:solidFill>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just"/>
            <a:r>
              <a:rPr lang="en-US" altLang="zh-CN" sz="1200" dirty="0">
                <a:latin typeface="Times New Roman" panose="02020603050405020304" pitchFamily="18" charset="0"/>
                <a:ea typeface="黑体" panose="02010609060101010101" pitchFamily="49" charset="-122"/>
                <a:cs typeface="Times New Roman" panose="02020603050405020304" pitchFamily="18" charset="0"/>
              </a:rPr>
              <a:t>2006年1月1日BSI指数正式取代BHMI指数。</a:t>
            </a:r>
            <a:endParaRPr lang="zh-CN" altLang="en-US" sz="1200" dirty="0">
              <a:latin typeface="Times New Roman" panose="02020603050405020304" pitchFamily="18" charset="0"/>
              <a:ea typeface="黑体" panose="02010609060101010101" pitchFamily="49" charset="-122"/>
              <a:cs typeface="Times New Roman" panose="02020603050405020304" pitchFamily="18" charset="0"/>
            </a:endParaRPr>
          </a:p>
        </p:txBody>
      </p:sp>
      <p:cxnSp>
        <p:nvCxnSpPr>
          <p:cNvPr id="44" name="直接箭头连接符 43"/>
          <p:cNvCxnSpPr>
            <a:stCxn id="37" idx="2"/>
            <a:endCxn id="36" idx="0"/>
          </p:cNvCxnSpPr>
          <p:nvPr/>
        </p:nvCxnSpPr>
        <p:spPr>
          <a:xfrm>
            <a:off x="3128101" y="1808850"/>
            <a:ext cx="0" cy="678149"/>
          </a:xfrm>
          <a:prstGeom prst="straightConnector1">
            <a:avLst/>
          </a:prstGeom>
          <a:ln w="12700">
            <a:prstDash val="dash"/>
            <a:tailEnd type="triangle"/>
          </a:ln>
        </p:spPr>
        <p:style>
          <a:lnRef idx="1">
            <a:schemeClr val="dk1"/>
          </a:lnRef>
          <a:fillRef idx="0">
            <a:schemeClr val="dk1"/>
          </a:fillRef>
          <a:effectRef idx="0">
            <a:schemeClr val="dk1"/>
          </a:effectRef>
          <a:fontRef idx="minor">
            <a:schemeClr val="tx1"/>
          </a:fontRef>
        </p:style>
      </p:cxnSp>
      <p:cxnSp>
        <p:nvCxnSpPr>
          <p:cNvPr id="45" name="直接箭头连接符 44"/>
          <p:cNvCxnSpPr>
            <a:stCxn id="36" idx="2"/>
            <a:endCxn id="39" idx="0"/>
          </p:cNvCxnSpPr>
          <p:nvPr/>
        </p:nvCxnSpPr>
        <p:spPr>
          <a:xfrm>
            <a:off x="3128101" y="2805607"/>
            <a:ext cx="0" cy="678149"/>
          </a:xfrm>
          <a:prstGeom prst="straightConnector1">
            <a:avLst/>
          </a:prstGeom>
          <a:ln w="12700">
            <a:prstDash val="dash"/>
            <a:tailEnd type="triangle"/>
          </a:ln>
        </p:spPr>
        <p:style>
          <a:lnRef idx="1">
            <a:schemeClr val="dk1"/>
          </a:lnRef>
          <a:fillRef idx="0">
            <a:schemeClr val="dk1"/>
          </a:fillRef>
          <a:effectRef idx="0">
            <a:schemeClr val="dk1"/>
          </a:effectRef>
          <a:fontRef idx="minor">
            <a:schemeClr val="tx1"/>
          </a:fontRef>
        </p:style>
      </p:cxnSp>
      <p:cxnSp>
        <p:nvCxnSpPr>
          <p:cNvPr id="48" name="直接箭头连接符 47"/>
          <p:cNvCxnSpPr>
            <a:stCxn id="39" idx="2"/>
            <a:endCxn id="41" idx="0"/>
          </p:cNvCxnSpPr>
          <p:nvPr/>
        </p:nvCxnSpPr>
        <p:spPr>
          <a:xfrm>
            <a:off x="3128101" y="3802364"/>
            <a:ext cx="0" cy="318492"/>
          </a:xfrm>
          <a:prstGeom prst="straightConnector1">
            <a:avLst/>
          </a:prstGeom>
          <a:ln w="12700">
            <a:prstDash val="dash"/>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3717051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1048613"/>
          <p:cNvSpPr txBox="1"/>
          <p:nvPr/>
        </p:nvSpPr>
        <p:spPr>
          <a:xfrm>
            <a:off x="257648" y="281691"/>
            <a:ext cx="2100191" cy="315279"/>
          </a:xfrm>
          <a:prstGeom prst="rect">
            <a:avLst/>
          </a:prstGeom>
          <a:noFill/>
          <a:ln>
            <a:noFill/>
          </a:ln>
        </p:spPr>
        <p:txBody>
          <a:bodyPr vert="horz" wrap="non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lvl="0" algn="l">
              <a:spcBef>
                <a:spcPct val="20000"/>
              </a:spcBef>
            </a:pPr>
            <a:r>
              <a:rPr lang="en-US" altLang="zh-CN"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2.1 </a:t>
            </a:r>
            <a:r>
              <a:rPr lang="zh-CN" altLang="en-US"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航运运价指数简介</a:t>
            </a:r>
          </a:p>
        </p:txBody>
      </p:sp>
      <p:sp>
        <p:nvSpPr>
          <p:cNvPr id="9" name="文本框 8"/>
          <p:cNvSpPr txBox="1"/>
          <p:nvPr/>
        </p:nvSpPr>
        <p:spPr>
          <a:xfrm>
            <a:off x="179115" y="709911"/>
            <a:ext cx="5942166" cy="429156"/>
          </a:xfrm>
          <a:prstGeom prst="rect">
            <a:avLst/>
          </a:prstGeom>
          <a:noFill/>
          <a:ln>
            <a:noFill/>
          </a:ln>
        </p:spPr>
        <p:txBody>
          <a:bodyPr vert="horz" wrap="squar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marL="213995" indent="-213995">
              <a:lnSpc>
                <a:spcPct val="130000"/>
              </a:lnSpc>
              <a:spcBef>
                <a:spcPts val="450"/>
              </a:spcBef>
              <a:buFontTx/>
              <a:buChar char="•"/>
              <a:defRPr/>
            </a:pPr>
            <a:r>
              <a:rPr lang="zh-CN" altLang="en-US" b="1" dirty="0">
                <a:gradFill>
                  <a:gsLst>
                    <a:gs pos="0">
                      <a:srgbClr val="E30000"/>
                    </a:gs>
                    <a:gs pos="100000">
                      <a:srgbClr val="760303"/>
                    </a:gs>
                  </a:gsLst>
                  <a:lin scaled="0"/>
                </a:gradFill>
                <a:latin typeface="Times New Roman" panose="02020603050405020304" pitchFamily="18" charset="0"/>
                <a:ea typeface="黑体" panose="02010609060101010101" pitchFamily="49" charset="-122"/>
                <a:cs typeface="Times New Roman" panose="02020603050405020304" pitchFamily="18" charset="0"/>
              </a:rPr>
              <a:t>航运运价指数的分类和作用</a:t>
            </a:r>
          </a:p>
        </p:txBody>
      </p:sp>
      <p:sp>
        <p:nvSpPr>
          <p:cNvPr id="10" name="矩形 9"/>
          <p:cNvSpPr/>
          <p:nvPr/>
        </p:nvSpPr>
        <p:spPr>
          <a:xfrm>
            <a:off x="257647" y="1252008"/>
            <a:ext cx="6581303" cy="3416320"/>
          </a:xfrm>
          <a:prstGeom prst="rect">
            <a:avLst/>
          </a:prstGeom>
        </p:spPr>
        <p:txBody>
          <a:bodyPr wrap="square">
            <a:spAutoFit/>
          </a:bodyPr>
          <a:lstStyle/>
          <a:p>
            <a:pPr marL="285750" indent="-285750">
              <a:lnSpc>
                <a:spcPct val="150000"/>
              </a:lnSpc>
              <a:buFont typeface="Wingdings" panose="05000000000000000000" pitchFamily="2" charset="2"/>
              <a:buChar char="u"/>
            </a:pPr>
            <a:r>
              <a:rPr lang="en-US" altLang="zh-CN" sz="16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BCI</a:t>
            </a:r>
            <a:r>
              <a:rPr lang="zh-CN" altLang="en-US" sz="1600" b="1" dirty="0">
                <a:latin typeface="Times New Roman" panose="02020603050405020304" pitchFamily="18" charset="0"/>
                <a:ea typeface="黑体" panose="02010609060101010101" pitchFamily="49" charset="-122"/>
                <a:cs typeface="Times New Roman" panose="02020603050405020304" pitchFamily="18" charset="0"/>
              </a:rPr>
              <a:t>：波罗的海</a:t>
            </a:r>
            <a:r>
              <a:rPr lang="zh-CN" altLang="en-US" sz="16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好望角型</a:t>
            </a:r>
            <a:r>
              <a:rPr lang="zh-CN" altLang="en-US" sz="1600" b="1" dirty="0">
                <a:latin typeface="Times New Roman" panose="02020603050405020304" pitchFamily="18" charset="0"/>
                <a:ea typeface="黑体" panose="02010609060101010101" pitchFamily="49" charset="-122"/>
                <a:cs typeface="Times New Roman" panose="02020603050405020304" pitchFamily="18" charset="0"/>
              </a:rPr>
              <a:t>运费指数，</a:t>
            </a:r>
            <a:r>
              <a:rPr lang="en-US" altLang="zh-CN" sz="1600" b="1" dirty="0">
                <a:latin typeface="Times New Roman" panose="02020603050405020304" pitchFamily="18" charset="0"/>
                <a:ea typeface="黑体" panose="02010609060101010101" pitchFamily="49" charset="-122"/>
                <a:cs typeface="Times New Roman" panose="02020603050405020304" pitchFamily="18" charset="0"/>
              </a:rPr>
              <a:t>175000</a:t>
            </a:r>
            <a:r>
              <a:rPr lang="zh-CN" altLang="en-US" sz="1600" b="1" dirty="0">
                <a:latin typeface="Times New Roman" panose="02020603050405020304" pitchFamily="18" charset="0"/>
                <a:ea typeface="黑体" panose="02010609060101010101" pitchFamily="49" charset="-122"/>
                <a:cs typeface="Times New Roman" panose="02020603050405020304" pitchFamily="18" charset="0"/>
              </a:rPr>
              <a:t>公吨好望角型船舶</a:t>
            </a:r>
            <a:r>
              <a:rPr lang="en-US" altLang="zh-CN" sz="1600" b="1" dirty="0">
                <a:latin typeface="Times New Roman" panose="02020603050405020304" pitchFamily="18" charset="0"/>
                <a:ea typeface="黑体" panose="02010609060101010101" pitchFamily="49" charset="-122"/>
                <a:cs typeface="Times New Roman" panose="02020603050405020304" pitchFamily="18" charset="0"/>
              </a:rPr>
              <a:t>(</a:t>
            </a:r>
            <a:r>
              <a:rPr lang="en-US" altLang="zh-CN" sz="1600" b="1" dirty="0" err="1">
                <a:latin typeface="Times New Roman" panose="02020603050405020304" pitchFamily="18" charset="0"/>
                <a:ea typeface="黑体" panose="02010609060101010101" pitchFamily="49" charset="-122"/>
                <a:cs typeface="Times New Roman" panose="02020603050405020304" pitchFamily="18" charset="0"/>
              </a:rPr>
              <a:t>Capesize</a:t>
            </a:r>
            <a:r>
              <a:rPr lang="en-US" altLang="zh-CN" sz="1600" b="1" dirty="0">
                <a:latin typeface="Times New Roman" panose="02020603050405020304" pitchFamily="18" charset="0"/>
                <a:ea typeface="黑体" panose="02010609060101010101" pitchFamily="49" charset="-122"/>
                <a:cs typeface="Times New Roman" panose="02020603050405020304" pitchFamily="18" charset="0"/>
              </a:rPr>
              <a:t>)</a:t>
            </a:r>
          </a:p>
          <a:p>
            <a:pPr marL="285750" indent="-285750">
              <a:lnSpc>
                <a:spcPct val="150000"/>
              </a:lnSpc>
              <a:buFont typeface="Wingdings" panose="05000000000000000000" pitchFamily="2" charset="2"/>
              <a:buChar char="u"/>
            </a:pPr>
            <a:r>
              <a:rPr lang="en-US" altLang="zh-CN" sz="16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BPI</a:t>
            </a:r>
            <a:r>
              <a:rPr lang="zh-CN" altLang="en-US" sz="1600" b="1" dirty="0">
                <a:latin typeface="Times New Roman" panose="02020603050405020304" pitchFamily="18" charset="0"/>
                <a:ea typeface="黑体" panose="02010609060101010101" pitchFamily="49" charset="-122"/>
                <a:cs typeface="Times New Roman" panose="02020603050405020304" pitchFamily="18" charset="0"/>
              </a:rPr>
              <a:t>：反映</a:t>
            </a:r>
            <a:r>
              <a:rPr lang="en-US" altLang="zh-CN" sz="1600" b="1" dirty="0">
                <a:latin typeface="Times New Roman" panose="02020603050405020304" pitchFamily="18" charset="0"/>
                <a:ea typeface="黑体" panose="02010609060101010101" pitchFamily="49" charset="-122"/>
                <a:cs typeface="Times New Roman" panose="02020603050405020304" pitchFamily="18" charset="0"/>
              </a:rPr>
              <a:t>74</a:t>
            </a:r>
            <a:r>
              <a:rPr lang="zh-CN" altLang="en-US" sz="1600" b="1" dirty="0">
                <a:latin typeface="Times New Roman" panose="02020603050405020304" pitchFamily="18" charset="0"/>
                <a:ea typeface="黑体" panose="02010609060101010101" pitchFamily="49" charset="-122"/>
                <a:cs typeface="Times New Roman" panose="02020603050405020304" pitchFamily="18" charset="0"/>
              </a:rPr>
              <a:t>公吨的</a:t>
            </a:r>
            <a:r>
              <a:rPr lang="zh-CN" altLang="en-US" sz="16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巴拿马</a:t>
            </a:r>
            <a:r>
              <a:rPr lang="zh-CN" altLang="en-US" sz="1600" b="1" dirty="0">
                <a:latin typeface="Times New Roman" panose="02020603050405020304" pitchFamily="18" charset="0"/>
                <a:ea typeface="黑体" panose="02010609060101010101" pitchFamily="49" charset="-122"/>
                <a:cs typeface="Times New Roman" panose="02020603050405020304" pitchFamily="18" charset="0"/>
              </a:rPr>
              <a:t>运河大型船</a:t>
            </a:r>
            <a:r>
              <a:rPr lang="en-US" altLang="zh-CN" sz="1600" b="1" dirty="0">
                <a:latin typeface="Times New Roman" panose="02020603050405020304" pitchFamily="18" charset="0"/>
                <a:ea typeface="黑体" panose="02010609060101010101" pitchFamily="49" charset="-122"/>
                <a:cs typeface="Times New Roman" panose="02020603050405020304" pitchFamily="18" charset="0"/>
              </a:rPr>
              <a:t>(Panamax)</a:t>
            </a:r>
            <a:r>
              <a:rPr lang="zh-CN" altLang="en-US" sz="1600" b="1" dirty="0">
                <a:latin typeface="Times New Roman" panose="02020603050405020304" pitchFamily="18" charset="0"/>
                <a:ea typeface="黑体" panose="02010609060101010101" pitchFamily="49" charset="-122"/>
                <a:cs typeface="Times New Roman" panose="02020603050405020304" pitchFamily="18" charset="0"/>
              </a:rPr>
              <a:t>运费信息</a:t>
            </a:r>
            <a:endParaRPr lang="en-US" altLang="zh-CN" sz="1600" b="1" dirty="0">
              <a:latin typeface="Times New Roman" panose="02020603050405020304" pitchFamily="18" charset="0"/>
              <a:ea typeface="黑体" panose="02010609060101010101" pitchFamily="49" charset="-122"/>
              <a:cs typeface="Times New Roman" panose="02020603050405020304" pitchFamily="18" charset="0"/>
            </a:endParaRPr>
          </a:p>
          <a:p>
            <a:pPr marL="285750" indent="-285750">
              <a:lnSpc>
                <a:spcPct val="150000"/>
              </a:lnSpc>
              <a:buFont typeface="Wingdings" panose="05000000000000000000" pitchFamily="2" charset="2"/>
              <a:buChar char="u"/>
            </a:pPr>
            <a:r>
              <a:rPr lang="en-US" altLang="zh-CN" sz="16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BSI</a:t>
            </a:r>
            <a:r>
              <a:rPr lang="zh-CN" altLang="en-US" sz="1600" b="1" dirty="0">
                <a:latin typeface="Times New Roman" panose="02020603050405020304" pitchFamily="18" charset="0"/>
                <a:ea typeface="黑体" panose="02010609060101010101" pitchFamily="49" charset="-122"/>
                <a:cs typeface="Times New Roman" panose="02020603050405020304" pitchFamily="18" charset="0"/>
              </a:rPr>
              <a:t>：波罗的海</a:t>
            </a:r>
            <a:r>
              <a:rPr lang="zh-CN" altLang="en-US" sz="16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轻便型</a:t>
            </a:r>
            <a:r>
              <a:rPr lang="zh-CN" altLang="en-US" sz="1600" b="1" dirty="0">
                <a:latin typeface="Times New Roman" panose="02020603050405020304" pitchFamily="18" charset="0"/>
                <a:ea typeface="黑体" panose="02010609060101010101" pitchFamily="49" charset="-122"/>
                <a:cs typeface="Times New Roman" panose="02020603050405020304" pitchFamily="18" charset="0"/>
              </a:rPr>
              <a:t>运费指数，</a:t>
            </a:r>
            <a:r>
              <a:rPr lang="en-US" altLang="zh-CN" sz="1600" b="1" dirty="0">
                <a:latin typeface="Times New Roman" panose="02020603050405020304" pitchFamily="18" charset="0"/>
                <a:ea typeface="黑体" panose="02010609060101010101" pitchFamily="49" charset="-122"/>
                <a:cs typeface="Times New Roman" panose="02020603050405020304" pitchFamily="18" charset="0"/>
              </a:rPr>
              <a:t>52000</a:t>
            </a:r>
            <a:r>
              <a:rPr lang="zh-CN" altLang="en-US" sz="1600" b="1" dirty="0">
                <a:latin typeface="Times New Roman" panose="02020603050405020304" pitchFamily="18" charset="0"/>
                <a:ea typeface="黑体" panose="02010609060101010101" pitchFamily="49" charset="-122"/>
                <a:cs typeface="Times New Roman" panose="02020603050405020304" pitchFamily="18" charset="0"/>
              </a:rPr>
              <a:t>公吨超灵便型船舶</a:t>
            </a:r>
            <a:endParaRPr lang="en-US" altLang="zh-CN" sz="1600" b="1" dirty="0">
              <a:latin typeface="Times New Roman" panose="02020603050405020304" pitchFamily="18" charset="0"/>
              <a:ea typeface="黑体" panose="02010609060101010101" pitchFamily="49" charset="-122"/>
              <a:cs typeface="Times New Roman" panose="02020603050405020304" pitchFamily="18" charset="0"/>
            </a:endParaRPr>
          </a:p>
          <a:p>
            <a:pPr marL="285750" indent="-285750">
              <a:lnSpc>
                <a:spcPct val="150000"/>
              </a:lnSpc>
              <a:buFont typeface="Wingdings" panose="05000000000000000000" pitchFamily="2" charset="2"/>
              <a:buChar char="u"/>
            </a:pPr>
            <a:r>
              <a:rPr lang="en-US" altLang="zh-CN" sz="16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BHSI</a:t>
            </a:r>
            <a:r>
              <a:rPr lang="zh-CN" altLang="en-US" sz="1600" b="1" dirty="0">
                <a:latin typeface="Times New Roman" panose="02020603050405020304" pitchFamily="18" charset="0"/>
                <a:ea typeface="黑体" panose="02010609060101010101" pitchFamily="49" charset="-122"/>
                <a:cs typeface="Times New Roman" panose="02020603050405020304" pitchFamily="18" charset="0"/>
              </a:rPr>
              <a:t>：波罗的海</a:t>
            </a:r>
            <a:r>
              <a:rPr lang="zh-CN" altLang="en-US" sz="16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灵便型</a:t>
            </a:r>
            <a:r>
              <a:rPr lang="zh-CN" altLang="en-US" sz="1600" b="1" dirty="0">
                <a:latin typeface="Times New Roman" panose="02020603050405020304" pitchFamily="18" charset="0"/>
                <a:ea typeface="黑体" panose="02010609060101010101" pitchFamily="49" charset="-122"/>
                <a:cs typeface="Times New Roman" panose="02020603050405020304" pitchFamily="18" charset="0"/>
              </a:rPr>
              <a:t>散货船运费指数，</a:t>
            </a:r>
            <a:r>
              <a:rPr lang="en-US" altLang="zh-CN" sz="1600" b="1" dirty="0">
                <a:latin typeface="Times New Roman" panose="02020603050405020304" pitchFamily="18" charset="0"/>
                <a:ea typeface="黑体" panose="02010609060101010101" pitchFamily="49" charset="-122"/>
                <a:cs typeface="Times New Roman" panose="02020603050405020304" pitchFamily="18" charset="0"/>
              </a:rPr>
              <a:t>28000</a:t>
            </a:r>
            <a:r>
              <a:rPr lang="zh-CN" altLang="en-US" sz="1600" b="1" dirty="0">
                <a:latin typeface="Times New Roman" panose="02020603050405020304" pitchFamily="18" charset="0"/>
                <a:ea typeface="黑体" panose="02010609060101010101" pitchFamily="49" charset="-122"/>
                <a:cs typeface="Times New Roman" panose="02020603050405020304" pitchFamily="18" charset="0"/>
              </a:rPr>
              <a:t>公吨灵便型散货船</a:t>
            </a:r>
            <a:r>
              <a:rPr lang="en-US" altLang="zh-CN" sz="1600" b="1" dirty="0">
                <a:latin typeface="Times New Roman" panose="02020603050405020304" pitchFamily="18" charset="0"/>
                <a:ea typeface="黑体" panose="02010609060101010101" pitchFamily="49" charset="-122"/>
                <a:cs typeface="Times New Roman" panose="02020603050405020304" pitchFamily="18" charset="0"/>
              </a:rPr>
              <a:t>(</a:t>
            </a:r>
            <a:r>
              <a:rPr lang="en-US" altLang="zh-CN" sz="1600" b="1" dirty="0" err="1">
                <a:latin typeface="Times New Roman" panose="02020603050405020304" pitchFamily="18" charset="0"/>
                <a:ea typeface="黑体" panose="02010609060101010101" pitchFamily="49" charset="-122"/>
                <a:cs typeface="Times New Roman" panose="02020603050405020304" pitchFamily="18" charset="0"/>
              </a:rPr>
              <a:t>Handysize</a:t>
            </a:r>
            <a:r>
              <a:rPr lang="en-US" altLang="zh-CN" sz="1600" b="1" dirty="0">
                <a:latin typeface="Times New Roman" panose="02020603050405020304" pitchFamily="18" charset="0"/>
                <a:ea typeface="黑体" panose="02010609060101010101" pitchFamily="49" charset="-122"/>
                <a:cs typeface="Times New Roman" panose="02020603050405020304" pitchFamily="18" charset="0"/>
              </a:rPr>
              <a:t>)</a:t>
            </a:r>
          </a:p>
          <a:p>
            <a:pPr marL="285750" indent="-285750">
              <a:lnSpc>
                <a:spcPct val="150000"/>
              </a:lnSpc>
              <a:buFont typeface="Wingdings" panose="05000000000000000000" pitchFamily="2" charset="2"/>
              <a:buChar char="u"/>
            </a:pPr>
            <a:r>
              <a:rPr lang="en-US" altLang="zh-CN" sz="16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BDI</a:t>
            </a:r>
            <a:r>
              <a:rPr lang="zh-CN" altLang="en-US" sz="1600" b="1" dirty="0">
                <a:latin typeface="Times New Roman" panose="02020603050405020304" pitchFamily="18" charset="0"/>
                <a:ea typeface="黑体" panose="02010609060101010101" pitchFamily="49" charset="-122"/>
                <a:cs typeface="Times New Roman" panose="02020603050405020304" pitchFamily="18" charset="0"/>
              </a:rPr>
              <a:t>：波罗的海干散货指数，</a:t>
            </a:r>
            <a:r>
              <a:rPr lang="zh-CN" altLang="en-US" sz="16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综合</a:t>
            </a:r>
            <a:r>
              <a:rPr lang="zh-CN" altLang="en-US" sz="1600" b="1" dirty="0">
                <a:latin typeface="Times New Roman" panose="02020603050405020304" pitchFamily="18" charset="0"/>
                <a:ea typeface="黑体" panose="02010609060101010101" pitchFamily="49" charset="-122"/>
                <a:cs typeface="Times New Roman" panose="02020603050405020304" pitchFamily="18" charset="0"/>
              </a:rPr>
              <a:t>运费指数</a:t>
            </a:r>
            <a:r>
              <a:rPr lang="en-US" altLang="zh-CN" sz="1600" b="1" dirty="0">
                <a:latin typeface="Times New Roman" panose="02020603050405020304" pitchFamily="18" charset="0"/>
                <a:ea typeface="黑体" panose="02010609060101010101" pitchFamily="49" charset="-122"/>
                <a:cs typeface="Times New Roman" panose="02020603050405020304" pitchFamily="18" charset="0"/>
              </a:rPr>
              <a:t>(Baltic Dry Index)</a:t>
            </a:r>
          </a:p>
          <a:p>
            <a:pPr marL="285750" indent="-285750">
              <a:lnSpc>
                <a:spcPct val="150000"/>
              </a:lnSpc>
              <a:buFont typeface="Wingdings" panose="05000000000000000000" pitchFamily="2" charset="2"/>
              <a:buChar char="u"/>
            </a:pPr>
            <a:r>
              <a:rPr lang="en-US" altLang="zh-CN" sz="16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BCTI</a:t>
            </a:r>
            <a:r>
              <a:rPr lang="zh-CN" altLang="en-US" sz="1600" b="1" dirty="0">
                <a:latin typeface="Times New Roman" panose="02020603050405020304" pitchFamily="18" charset="0"/>
                <a:ea typeface="黑体" panose="02010609060101010101" pitchFamily="49" charset="-122"/>
                <a:cs typeface="Times New Roman" panose="02020603050405020304" pitchFamily="18" charset="0"/>
              </a:rPr>
              <a:t>：波罗的海</a:t>
            </a:r>
            <a:r>
              <a:rPr lang="zh-CN" altLang="en-US" sz="16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成品油</a:t>
            </a:r>
            <a:r>
              <a:rPr lang="zh-CN" altLang="en-US" sz="1600" b="1" dirty="0">
                <a:latin typeface="Times New Roman" panose="02020603050405020304" pitchFamily="18" charset="0"/>
                <a:ea typeface="黑体" panose="02010609060101010101" pitchFamily="49" charset="-122"/>
                <a:cs typeface="Times New Roman" panose="02020603050405020304" pitchFamily="18" charset="0"/>
              </a:rPr>
              <a:t>运费指数</a:t>
            </a:r>
            <a:endParaRPr lang="en-US" altLang="zh-CN" sz="1600" b="1" dirty="0">
              <a:latin typeface="Times New Roman" panose="02020603050405020304" pitchFamily="18" charset="0"/>
              <a:ea typeface="黑体" panose="02010609060101010101" pitchFamily="49" charset="-122"/>
              <a:cs typeface="Times New Roman" panose="02020603050405020304" pitchFamily="18" charset="0"/>
            </a:endParaRPr>
          </a:p>
          <a:p>
            <a:pPr marL="285750" indent="-285750">
              <a:lnSpc>
                <a:spcPct val="150000"/>
              </a:lnSpc>
              <a:buFont typeface="Wingdings" panose="05000000000000000000" pitchFamily="2" charset="2"/>
              <a:buChar char="u"/>
            </a:pPr>
            <a:r>
              <a:rPr lang="en-US" altLang="zh-CN" sz="16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BDTI</a:t>
            </a:r>
            <a:r>
              <a:rPr lang="zh-CN" altLang="en-US" sz="1600" b="1" dirty="0">
                <a:latin typeface="Times New Roman" panose="02020603050405020304" pitchFamily="18" charset="0"/>
                <a:ea typeface="黑体" panose="02010609060101010101" pitchFamily="49" charset="-122"/>
                <a:cs typeface="Times New Roman" panose="02020603050405020304" pitchFamily="18" charset="0"/>
              </a:rPr>
              <a:t>：波罗的海</a:t>
            </a:r>
            <a:r>
              <a:rPr lang="zh-CN" altLang="en-US" sz="16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原油</a:t>
            </a:r>
            <a:r>
              <a:rPr lang="zh-CN" altLang="en-US" sz="1600" b="1" dirty="0">
                <a:latin typeface="Times New Roman" panose="02020603050405020304" pitchFamily="18" charset="0"/>
                <a:ea typeface="黑体" panose="02010609060101010101" pitchFamily="49" charset="-122"/>
                <a:cs typeface="Times New Roman" panose="02020603050405020304" pitchFamily="18" charset="0"/>
              </a:rPr>
              <a:t>运费指数</a:t>
            </a:r>
          </a:p>
        </p:txBody>
      </p:sp>
    </p:spTree>
    <p:extLst>
      <p:ext uri="{BB962C8B-B14F-4D97-AF65-F5344CB8AC3E}">
        <p14:creationId xmlns:p14="http://schemas.microsoft.com/office/powerpoint/2010/main" val="40449116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1048613"/>
          <p:cNvSpPr txBox="1"/>
          <p:nvPr/>
        </p:nvSpPr>
        <p:spPr>
          <a:xfrm>
            <a:off x="257648" y="281691"/>
            <a:ext cx="2100191" cy="315279"/>
          </a:xfrm>
          <a:prstGeom prst="rect">
            <a:avLst/>
          </a:prstGeom>
          <a:noFill/>
          <a:ln>
            <a:noFill/>
          </a:ln>
        </p:spPr>
        <p:txBody>
          <a:bodyPr vert="horz" wrap="non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lvl="0" algn="l">
              <a:spcBef>
                <a:spcPct val="20000"/>
              </a:spcBef>
            </a:pPr>
            <a:r>
              <a:rPr lang="en-US" altLang="zh-CN"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2.1 </a:t>
            </a:r>
            <a:r>
              <a:rPr lang="zh-CN" altLang="en-US"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航运运价指数简介</a:t>
            </a:r>
          </a:p>
        </p:txBody>
      </p:sp>
      <p:sp>
        <p:nvSpPr>
          <p:cNvPr id="9" name="文本框 8"/>
          <p:cNvSpPr txBox="1"/>
          <p:nvPr/>
        </p:nvSpPr>
        <p:spPr>
          <a:xfrm>
            <a:off x="179115" y="709911"/>
            <a:ext cx="5942166" cy="429156"/>
          </a:xfrm>
          <a:prstGeom prst="rect">
            <a:avLst/>
          </a:prstGeom>
          <a:noFill/>
          <a:ln>
            <a:noFill/>
          </a:ln>
        </p:spPr>
        <p:txBody>
          <a:bodyPr vert="horz" wrap="squar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marL="213995" indent="-213995">
              <a:lnSpc>
                <a:spcPct val="130000"/>
              </a:lnSpc>
              <a:spcBef>
                <a:spcPts val="450"/>
              </a:spcBef>
              <a:buFontTx/>
              <a:buChar char="•"/>
              <a:defRPr/>
            </a:pPr>
            <a:r>
              <a:rPr lang="zh-CN" altLang="en-US" b="1" dirty="0">
                <a:gradFill>
                  <a:gsLst>
                    <a:gs pos="0">
                      <a:srgbClr val="E30000"/>
                    </a:gs>
                    <a:gs pos="100000">
                      <a:srgbClr val="760303"/>
                    </a:gs>
                  </a:gsLst>
                  <a:lin scaled="0"/>
                </a:gradFill>
                <a:latin typeface="Times New Roman" panose="02020603050405020304" pitchFamily="18" charset="0"/>
                <a:ea typeface="黑体" panose="02010609060101010101" pitchFamily="49" charset="-122"/>
                <a:cs typeface="Times New Roman" panose="02020603050405020304" pitchFamily="18" charset="0"/>
              </a:rPr>
              <a:t>几个常用航运运价指数</a:t>
            </a:r>
          </a:p>
        </p:txBody>
      </p:sp>
      <p:sp>
        <p:nvSpPr>
          <p:cNvPr id="12" name="矩形 30"/>
          <p:cNvSpPr>
            <a:spLocks noChangeArrowheads="1"/>
          </p:cNvSpPr>
          <p:nvPr/>
        </p:nvSpPr>
        <p:spPr bwMode="auto">
          <a:xfrm>
            <a:off x="212765" y="4436814"/>
            <a:ext cx="287771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b="1" dirty="0">
                <a:latin typeface="Times New Roman" panose="02020603050405020304" pitchFamily="18" charset="0"/>
                <a:ea typeface="黑体" panose="02010609060101010101" pitchFamily="49" charset="-122"/>
                <a:cs typeface="Times New Roman" panose="02020603050405020304" pitchFamily="18" charset="0"/>
              </a:rPr>
              <a:t>2018.01-2020.05</a:t>
            </a:r>
            <a:r>
              <a:rPr lang="zh-CN" altLang="en-US" sz="1400" b="1" dirty="0">
                <a:latin typeface="Times New Roman" panose="02020603050405020304" pitchFamily="18" charset="0"/>
                <a:ea typeface="黑体" panose="02010609060101010101" pitchFamily="49" charset="-122"/>
                <a:cs typeface="Times New Roman" panose="02020603050405020304" pitchFamily="18" charset="0"/>
              </a:rPr>
              <a:t>的</a:t>
            </a:r>
            <a:r>
              <a:rPr lang="en-US" altLang="zh-CN" sz="1400" b="1" dirty="0">
                <a:latin typeface="Times New Roman" panose="02020603050405020304" pitchFamily="18" charset="0"/>
                <a:ea typeface="黑体" panose="02010609060101010101" pitchFamily="49" charset="-122"/>
                <a:cs typeface="Times New Roman" panose="02020603050405020304" pitchFamily="18" charset="0"/>
              </a:rPr>
              <a:t>BPI</a:t>
            </a:r>
            <a:r>
              <a:rPr lang="zh-CN" altLang="en-US" sz="1400" b="1" dirty="0">
                <a:latin typeface="Times New Roman" panose="02020603050405020304" pitchFamily="18" charset="0"/>
                <a:ea typeface="黑体" panose="02010609060101010101" pitchFamily="49" charset="-122"/>
                <a:cs typeface="Times New Roman" panose="02020603050405020304" pitchFamily="18" charset="0"/>
              </a:rPr>
              <a:t>指数日数据</a:t>
            </a:r>
          </a:p>
        </p:txBody>
      </p:sp>
      <p:sp>
        <p:nvSpPr>
          <p:cNvPr id="15" name="矩形 24"/>
          <p:cNvSpPr>
            <a:spLocks noChangeArrowheads="1"/>
          </p:cNvSpPr>
          <p:nvPr/>
        </p:nvSpPr>
        <p:spPr bwMode="auto">
          <a:xfrm>
            <a:off x="257648" y="2685613"/>
            <a:ext cx="281546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b="1" dirty="0">
                <a:latin typeface="Times New Roman" panose="02020603050405020304" pitchFamily="18" charset="0"/>
                <a:ea typeface="黑体" panose="02010609060101010101" pitchFamily="49" charset="-122"/>
                <a:cs typeface="Times New Roman" panose="02020603050405020304" pitchFamily="18" charset="0"/>
              </a:rPr>
              <a:t>1999.11-2020.05</a:t>
            </a:r>
            <a:r>
              <a:rPr lang="zh-CN" altLang="en-US" sz="1400" b="1" dirty="0">
                <a:latin typeface="Times New Roman" panose="02020603050405020304" pitchFamily="18" charset="0"/>
                <a:ea typeface="黑体" panose="02010609060101010101" pitchFamily="49" charset="-122"/>
                <a:cs typeface="Times New Roman" panose="02020603050405020304" pitchFamily="18" charset="0"/>
              </a:rPr>
              <a:t>的</a:t>
            </a:r>
            <a:r>
              <a:rPr lang="en-US" altLang="zh-CN" sz="1400" b="1" dirty="0">
                <a:latin typeface="Times New Roman" panose="02020603050405020304" pitchFamily="18" charset="0"/>
                <a:ea typeface="黑体" panose="02010609060101010101" pitchFamily="49" charset="-122"/>
                <a:cs typeface="Times New Roman" panose="02020603050405020304" pitchFamily="18" charset="0"/>
              </a:rPr>
              <a:t>BDI</a:t>
            </a:r>
            <a:r>
              <a:rPr lang="zh-CN" altLang="en-US" sz="1400" b="1" dirty="0">
                <a:latin typeface="Times New Roman" panose="02020603050405020304" pitchFamily="18" charset="0"/>
                <a:ea typeface="黑体" panose="02010609060101010101" pitchFamily="49" charset="-122"/>
                <a:cs typeface="Times New Roman" panose="02020603050405020304" pitchFamily="18" charset="0"/>
              </a:rPr>
              <a:t>指数日数据</a:t>
            </a:r>
          </a:p>
        </p:txBody>
      </p:sp>
      <p:sp>
        <p:nvSpPr>
          <p:cNvPr id="7" name="矩形 27"/>
          <p:cNvSpPr>
            <a:spLocks noChangeArrowheads="1"/>
          </p:cNvSpPr>
          <p:nvPr/>
        </p:nvSpPr>
        <p:spPr bwMode="auto">
          <a:xfrm>
            <a:off x="3745049" y="2685613"/>
            <a:ext cx="287771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b="1" dirty="0">
                <a:latin typeface="Times New Roman" panose="02020603050405020304" pitchFamily="18" charset="0"/>
                <a:ea typeface="黑体" panose="02010609060101010101" pitchFamily="49" charset="-122"/>
                <a:cs typeface="Times New Roman" panose="02020603050405020304" pitchFamily="18" charset="0"/>
              </a:rPr>
              <a:t>2018.01-2020.05</a:t>
            </a:r>
            <a:r>
              <a:rPr lang="zh-CN" altLang="en-US" sz="1400" b="1" dirty="0">
                <a:latin typeface="Times New Roman" panose="02020603050405020304" pitchFamily="18" charset="0"/>
                <a:ea typeface="黑体" panose="02010609060101010101" pitchFamily="49" charset="-122"/>
                <a:cs typeface="Times New Roman" panose="02020603050405020304" pitchFamily="18" charset="0"/>
              </a:rPr>
              <a:t>的</a:t>
            </a:r>
            <a:r>
              <a:rPr lang="en-US" altLang="zh-CN" sz="1400" b="1" dirty="0">
                <a:latin typeface="Times New Roman" panose="02020603050405020304" pitchFamily="18" charset="0"/>
                <a:ea typeface="黑体" panose="02010609060101010101" pitchFamily="49" charset="-122"/>
                <a:cs typeface="Times New Roman" panose="02020603050405020304" pitchFamily="18" charset="0"/>
              </a:rPr>
              <a:t>BCI</a:t>
            </a:r>
            <a:r>
              <a:rPr lang="zh-CN" altLang="en-US" sz="1400" b="1" dirty="0">
                <a:latin typeface="Times New Roman" panose="02020603050405020304" pitchFamily="18" charset="0"/>
                <a:ea typeface="黑体" panose="02010609060101010101" pitchFamily="49" charset="-122"/>
                <a:cs typeface="Times New Roman" panose="02020603050405020304" pitchFamily="18" charset="0"/>
              </a:rPr>
              <a:t>指数日数据</a:t>
            </a: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7648" y="1139067"/>
            <a:ext cx="2240730" cy="1492189"/>
          </a:xfrm>
          <a:prstGeom prst="rect">
            <a:avLst/>
          </a:prstGeom>
        </p:spPr>
      </p:pic>
      <p:sp>
        <p:nvSpPr>
          <p:cNvPr id="4" name="矩形标注 3"/>
          <p:cNvSpPr/>
          <p:nvPr/>
        </p:nvSpPr>
        <p:spPr>
          <a:xfrm>
            <a:off x="2129883" y="1253584"/>
            <a:ext cx="1406398" cy="969579"/>
          </a:xfrm>
          <a:prstGeom prst="wedgeRectCallout">
            <a:avLst/>
          </a:prstGeom>
          <a:blipFill dpi="0" rotWithShape="1">
            <a:blip r:embed="rId4" cstate="print">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16" name="图片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79514" y="791136"/>
            <a:ext cx="2664531" cy="1894477"/>
          </a:xfrm>
          <a:prstGeom prst="rect">
            <a:avLst/>
          </a:prstGeom>
        </p:spPr>
      </p:pic>
      <p:pic>
        <p:nvPicPr>
          <p:cNvPr id="17" name="图片 1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1430" y="2956565"/>
            <a:ext cx="2448272" cy="1532905"/>
          </a:xfrm>
          <a:prstGeom prst="rect">
            <a:avLst/>
          </a:prstGeom>
        </p:spPr>
      </p:pic>
      <p:sp>
        <p:nvSpPr>
          <p:cNvPr id="18" name="矩形标注 17"/>
          <p:cNvSpPr/>
          <p:nvPr/>
        </p:nvSpPr>
        <p:spPr>
          <a:xfrm>
            <a:off x="2263447" y="2956565"/>
            <a:ext cx="1425153" cy="939368"/>
          </a:xfrm>
          <a:prstGeom prst="wedgeRectCallout">
            <a:avLst/>
          </a:prstGeom>
          <a:blipFill dpi="0" rotWithShape="1">
            <a:blip r:embed="rId7" cstate="print">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19" name="图片 1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785745" y="2952204"/>
            <a:ext cx="2691990" cy="1484535"/>
          </a:xfrm>
          <a:prstGeom prst="rect">
            <a:avLst/>
          </a:prstGeom>
        </p:spPr>
      </p:pic>
      <p:sp>
        <p:nvSpPr>
          <p:cNvPr id="21" name="矩形 27"/>
          <p:cNvSpPr>
            <a:spLocks noChangeArrowheads="1"/>
          </p:cNvSpPr>
          <p:nvPr/>
        </p:nvSpPr>
        <p:spPr bwMode="auto">
          <a:xfrm>
            <a:off x="3669364" y="4426201"/>
            <a:ext cx="296748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b="1" dirty="0">
                <a:latin typeface="Times New Roman" panose="02020603050405020304" pitchFamily="18" charset="0"/>
                <a:ea typeface="黑体" panose="02010609060101010101" pitchFamily="49" charset="-122"/>
                <a:cs typeface="Times New Roman" panose="02020603050405020304" pitchFamily="18" charset="0"/>
              </a:rPr>
              <a:t>2018.01-2020.05</a:t>
            </a:r>
            <a:r>
              <a:rPr lang="zh-CN" altLang="en-US" sz="1400" b="1" dirty="0">
                <a:latin typeface="Times New Roman" panose="02020603050405020304" pitchFamily="18" charset="0"/>
                <a:ea typeface="黑体" panose="02010609060101010101" pitchFamily="49" charset="-122"/>
                <a:cs typeface="Times New Roman" panose="02020603050405020304" pitchFamily="18" charset="0"/>
              </a:rPr>
              <a:t>的</a:t>
            </a:r>
            <a:r>
              <a:rPr lang="en-US" altLang="zh-CN" sz="1400" b="1" dirty="0">
                <a:latin typeface="Times New Roman" panose="02020603050405020304" pitchFamily="18" charset="0"/>
                <a:ea typeface="黑体" panose="02010609060101010101" pitchFamily="49" charset="-122"/>
                <a:cs typeface="Times New Roman" panose="02020603050405020304" pitchFamily="18" charset="0"/>
              </a:rPr>
              <a:t>BDTI</a:t>
            </a:r>
            <a:r>
              <a:rPr lang="zh-CN" altLang="en-US" sz="1400" b="1" dirty="0">
                <a:latin typeface="Times New Roman" panose="02020603050405020304" pitchFamily="18" charset="0"/>
                <a:ea typeface="黑体" panose="02010609060101010101" pitchFamily="49" charset="-122"/>
                <a:cs typeface="Times New Roman" panose="02020603050405020304" pitchFamily="18" charset="0"/>
              </a:rPr>
              <a:t>指数日数据</a:t>
            </a:r>
          </a:p>
        </p:txBody>
      </p:sp>
    </p:spTree>
    <p:extLst>
      <p:ext uri="{BB962C8B-B14F-4D97-AF65-F5344CB8AC3E}">
        <p14:creationId xmlns:p14="http://schemas.microsoft.com/office/powerpoint/2010/main" val="39220514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1048613"/>
          <p:cNvSpPr txBox="1"/>
          <p:nvPr/>
        </p:nvSpPr>
        <p:spPr>
          <a:xfrm>
            <a:off x="257648" y="281691"/>
            <a:ext cx="2100191" cy="315279"/>
          </a:xfrm>
          <a:prstGeom prst="rect">
            <a:avLst/>
          </a:prstGeom>
          <a:noFill/>
          <a:ln>
            <a:noFill/>
          </a:ln>
        </p:spPr>
        <p:txBody>
          <a:bodyPr vert="horz" wrap="non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lvl="0" algn="l">
              <a:spcBef>
                <a:spcPct val="20000"/>
              </a:spcBef>
            </a:pPr>
            <a:r>
              <a:rPr lang="en-US" altLang="zh-CN"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2.2 </a:t>
            </a:r>
            <a:r>
              <a:rPr lang="zh-CN" altLang="en-US"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中国航运指数体系</a:t>
            </a:r>
          </a:p>
        </p:txBody>
      </p:sp>
      <p:pic>
        <p:nvPicPr>
          <p:cNvPr id="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7648" y="764406"/>
            <a:ext cx="6146661" cy="3841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文本框 1"/>
          <p:cNvSpPr txBox="1"/>
          <p:nvPr/>
        </p:nvSpPr>
        <p:spPr>
          <a:xfrm>
            <a:off x="2267347" y="4500168"/>
            <a:ext cx="2114681" cy="307777"/>
          </a:xfrm>
          <a:prstGeom prst="rect">
            <a:avLst/>
          </a:prstGeom>
          <a:noFill/>
        </p:spPr>
        <p:txBody>
          <a:bodyPr wrap="none" rtlCol="0">
            <a:spAutoFit/>
          </a:bodyPr>
          <a:lstStyle/>
          <a:p>
            <a:r>
              <a:rPr lang="zh-CN" altLang="en-US" sz="1400" b="1" dirty="0">
                <a:latin typeface="Times New Roman" panose="02020603050405020304" pitchFamily="18" charset="0"/>
                <a:ea typeface="黑体" panose="02010609060101010101" pitchFamily="49" charset="-122"/>
                <a:cs typeface="Times New Roman" panose="02020603050405020304" pitchFamily="18" charset="0"/>
              </a:rPr>
              <a:t>表</a:t>
            </a:r>
            <a:r>
              <a:rPr lang="en-US" altLang="zh-CN" sz="1400" b="1" dirty="0">
                <a:latin typeface="Times New Roman" panose="02020603050405020304" pitchFamily="18" charset="0"/>
                <a:ea typeface="黑体" panose="02010609060101010101" pitchFamily="49" charset="-122"/>
                <a:cs typeface="Times New Roman" panose="02020603050405020304" pitchFamily="18" charset="0"/>
              </a:rPr>
              <a:t>2.1  </a:t>
            </a:r>
            <a:r>
              <a:rPr lang="zh-CN" altLang="en-US" sz="1400" b="1" dirty="0">
                <a:latin typeface="Times New Roman" panose="02020603050405020304" pitchFamily="18" charset="0"/>
                <a:ea typeface="黑体" panose="02010609060101010101" pitchFamily="49" charset="-122"/>
                <a:cs typeface="Times New Roman" panose="02020603050405020304" pitchFamily="18" charset="0"/>
              </a:rPr>
              <a:t>中国航运指数体系</a:t>
            </a:r>
          </a:p>
        </p:txBody>
      </p:sp>
    </p:spTree>
    <p:extLst>
      <p:ext uri="{BB962C8B-B14F-4D97-AF65-F5344CB8AC3E}">
        <p14:creationId xmlns:p14="http://schemas.microsoft.com/office/powerpoint/2010/main" val="27932456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1048613"/>
          <p:cNvSpPr txBox="1"/>
          <p:nvPr/>
        </p:nvSpPr>
        <p:spPr>
          <a:xfrm>
            <a:off x="257648" y="281691"/>
            <a:ext cx="2100191" cy="315279"/>
          </a:xfrm>
          <a:prstGeom prst="rect">
            <a:avLst/>
          </a:prstGeom>
          <a:noFill/>
          <a:ln>
            <a:noFill/>
          </a:ln>
        </p:spPr>
        <p:txBody>
          <a:bodyPr vert="horz" wrap="non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lvl="0" algn="l">
              <a:spcBef>
                <a:spcPct val="20000"/>
              </a:spcBef>
            </a:pPr>
            <a:r>
              <a:rPr lang="en-US" altLang="zh-CN"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2.2 </a:t>
            </a:r>
            <a:r>
              <a:rPr lang="zh-CN" altLang="en-US"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中国航运指数体系</a:t>
            </a:r>
          </a:p>
        </p:txBody>
      </p:sp>
      <p:sp>
        <p:nvSpPr>
          <p:cNvPr id="4" name="文本框 3"/>
          <p:cNvSpPr txBox="1"/>
          <p:nvPr/>
        </p:nvSpPr>
        <p:spPr>
          <a:xfrm>
            <a:off x="179115" y="709911"/>
            <a:ext cx="5942166" cy="429156"/>
          </a:xfrm>
          <a:prstGeom prst="rect">
            <a:avLst/>
          </a:prstGeom>
          <a:noFill/>
          <a:ln>
            <a:noFill/>
          </a:ln>
        </p:spPr>
        <p:txBody>
          <a:bodyPr vert="horz" wrap="squar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marL="213995" indent="-213995">
              <a:lnSpc>
                <a:spcPct val="130000"/>
              </a:lnSpc>
              <a:spcBef>
                <a:spcPts val="450"/>
              </a:spcBef>
              <a:buFontTx/>
              <a:buChar char="•"/>
              <a:defRPr/>
            </a:pPr>
            <a:r>
              <a:rPr lang="zh-CN" altLang="en-US" b="1" dirty="0">
                <a:gradFill>
                  <a:gsLst>
                    <a:gs pos="0">
                      <a:srgbClr val="E30000"/>
                    </a:gs>
                    <a:gs pos="100000">
                      <a:srgbClr val="760303"/>
                    </a:gs>
                  </a:gsLst>
                  <a:lin scaled="0"/>
                </a:gradFill>
                <a:latin typeface="Times New Roman" panose="02020603050405020304" pitchFamily="18" charset="0"/>
                <a:ea typeface="黑体" panose="02010609060101010101" pitchFamily="49" charset="-122"/>
                <a:cs typeface="Times New Roman" panose="02020603050405020304" pitchFamily="18" charset="0"/>
              </a:rPr>
              <a:t>上海出口集装箱运价指数</a:t>
            </a:r>
            <a:r>
              <a:rPr lang="en-US" altLang="zh-CN" b="1" dirty="0">
                <a:gradFill>
                  <a:gsLst>
                    <a:gs pos="0">
                      <a:srgbClr val="E30000"/>
                    </a:gs>
                    <a:gs pos="100000">
                      <a:srgbClr val="760303"/>
                    </a:gs>
                  </a:gsLst>
                  <a:lin scaled="0"/>
                </a:gradFill>
                <a:latin typeface="Times New Roman" panose="02020603050405020304" pitchFamily="18" charset="0"/>
                <a:ea typeface="黑体" panose="02010609060101010101" pitchFamily="49" charset="-122"/>
                <a:cs typeface="Times New Roman" panose="02020603050405020304" pitchFamily="18" charset="0"/>
              </a:rPr>
              <a:t>(SCFI)</a:t>
            </a:r>
          </a:p>
        </p:txBody>
      </p:sp>
      <p:sp>
        <p:nvSpPr>
          <p:cNvPr id="6" name="矩形 5"/>
          <p:cNvSpPr/>
          <p:nvPr/>
        </p:nvSpPr>
        <p:spPr>
          <a:xfrm>
            <a:off x="257648" y="1212062"/>
            <a:ext cx="6330017" cy="1415580"/>
          </a:xfrm>
          <a:prstGeom prst="rect">
            <a:avLst/>
          </a:prstGeom>
          <a:noFill/>
          <a:ln>
            <a:noFill/>
          </a:ln>
        </p:spPr>
        <p:txBody>
          <a:bodyPr vert="horz" wrap="squar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indent="360045" algn="just" defTabSz="683895">
              <a:lnSpc>
                <a:spcPct val="125000"/>
              </a:lnSpc>
              <a:spcBef>
                <a:spcPts val="0"/>
              </a:spcBef>
              <a:spcAft>
                <a:spcPts val="0"/>
              </a:spcAft>
              <a:buFont typeface="+mj-lt"/>
              <a:defRPr/>
            </a:pPr>
            <a:r>
              <a:rPr lang="zh-CN" altLang="en-US" sz="14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sym typeface="+mn-ea"/>
              </a:rPr>
              <a:t>上海出口集装箱运价指数</a:t>
            </a:r>
            <a:r>
              <a:rPr lang="en-US" altLang="zh-CN" sz="14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sym typeface="+mn-ea"/>
              </a:rPr>
              <a:t>(</a:t>
            </a:r>
            <a:r>
              <a:rPr lang="en-US" altLang="zh-CN" sz="14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sym typeface="+mn-ea"/>
              </a:rPr>
              <a:t>SCFI</a:t>
            </a:r>
            <a:r>
              <a:rPr lang="en-US" altLang="zh-CN" sz="14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sym typeface="+mn-ea"/>
              </a:rPr>
              <a:t>)</a:t>
            </a:r>
            <a:r>
              <a:rPr lang="zh-CN" altLang="en-US" sz="14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sym typeface="+mn-ea"/>
              </a:rPr>
              <a:t>的前身可以认为是中国出口集装箱运价指数</a:t>
            </a:r>
            <a:r>
              <a:rPr lang="en-US" altLang="zh-CN" sz="14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sym typeface="+mn-ea"/>
              </a:rPr>
              <a:t>(</a:t>
            </a:r>
            <a:r>
              <a:rPr lang="en-US" altLang="zh-CN" sz="14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sym typeface="+mn-ea"/>
              </a:rPr>
              <a:t>CCFI</a:t>
            </a:r>
            <a:r>
              <a:rPr lang="en-US" altLang="zh-CN" sz="14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sym typeface="+mn-ea"/>
              </a:rPr>
              <a:t>)</a:t>
            </a:r>
            <a:r>
              <a:rPr lang="zh-CN" altLang="en-US" sz="14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sym typeface="+mn-ea"/>
              </a:rPr>
              <a:t>。</a:t>
            </a:r>
            <a:r>
              <a:rPr lang="en-US" altLang="zh-CN" sz="14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sym typeface="+mn-ea"/>
              </a:rPr>
              <a:t>CCFI</a:t>
            </a:r>
            <a:r>
              <a:rPr lang="zh-CN" altLang="en-US" sz="14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sym typeface="+mn-ea"/>
              </a:rPr>
              <a:t>指数由</a:t>
            </a:r>
            <a:r>
              <a:rPr lang="zh-CN" altLang="en-US" sz="14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sym typeface="+mn-ea"/>
              </a:rPr>
              <a:t>上海航运交易所</a:t>
            </a:r>
            <a:r>
              <a:rPr lang="zh-CN" altLang="en-US" sz="14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sym typeface="+mn-ea"/>
              </a:rPr>
              <a:t>于</a:t>
            </a:r>
            <a:r>
              <a:rPr lang="en-US" altLang="zh-CN" sz="14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sym typeface="+mn-ea"/>
              </a:rPr>
              <a:t>1998</a:t>
            </a:r>
            <a:r>
              <a:rPr lang="zh-CN" altLang="en-US" sz="14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sym typeface="+mn-ea"/>
              </a:rPr>
              <a:t>年</a:t>
            </a:r>
            <a:r>
              <a:rPr lang="en-US" altLang="zh-CN" sz="14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sym typeface="+mn-ea"/>
              </a:rPr>
              <a:t>4</a:t>
            </a:r>
            <a:r>
              <a:rPr lang="zh-CN" altLang="en-US" sz="14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sym typeface="+mn-ea"/>
              </a:rPr>
              <a:t>月</a:t>
            </a:r>
            <a:r>
              <a:rPr lang="en-US" altLang="zh-CN" sz="14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sym typeface="+mn-ea"/>
              </a:rPr>
              <a:t>13</a:t>
            </a:r>
            <a:r>
              <a:rPr lang="zh-CN" altLang="en-US" sz="14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sym typeface="+mn-ea"/>
              </a:rPr>
              <a:t>日推出，作为</a:t>
            </a:r>
            <a:r>
              <a:rPr lang="zh-CN" altLang="en-US" sz="14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sym typeface="+mn-ea"/>
              </a:rPr>
              <a:t>中国第一支航运运价指数</a:t>
            </a:r>
            <a:r>
              <a:rPr lang="zh-CN" altLang="en-US" sz="14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sym typeface="+mn-ea"/>
              </a:rPr>
              <a:t>受到了市场的广泛关注。该指数的发布使中国的航运指数体系从无到有地建立了起来，为国内航运业参与者提供了一个有益的市场指标，有效促进了行业的信息效率，推进了指数体系的健全和发展。</a:t>
            </a:r>
          </a:p>
        </p:txBody>
      </p:sp>
      <p:pic>
        <p:nvPicPr>
          <p:cNvPr id="7" name="Picture 5"/>
          <p:cNvPicPr>
            <a:picLocks noChangeAspect="1" noChangeArrowheads="1"/>
          </p:cNvPicPr>
          <p:nvPr/>
        </p:nvPicPr>
        <p:blipFill rotWithShape="1">
          <a:blip r:embed="rId3">
            <a:extLst>
              <a:ext uri="{28A0092B-C50C-407E-A947-70E740481C1C}">
                <a14:useLocalDpi xmlns:a14="http://schemas.microsoft.com/office/drawing/2010/main" val="0"/>
              </a:ext>
            </a:extLst>
          </a:blip>
          <a:srcRect t="13789"/>
          <a:stretch>
            <a:fillRect/>
          </a:stretch>
        </p:blipFill>
        <p:spPr bwMode="auto">
          <a:xfrm>
            <a:off x="195858" y="2712179"/>
            <a:ext cx="6486821" cy="17248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2"/>
          <p:cNvSpPr txBox="1">
            <a:spLocks noChangeArrowheads="1"/>
          </p:cNvSpPr>
          <p:nvPr/>
        </p:nvSpPr>
        <p:spPr bwMode="auto">
          <a:xfrm>
            <a:off x="2357839" y="4436994"/>
            <a:ext cx="341788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1400" b="1" dirty="0">
                <a:latin typeface="Times New Roman" panose="02020603050405020304" pitchFamily="18" charset="0"/>
                <a:ea typeface="黑体" panose="02010609060101010101" pitchFamily="49" charset="-122"/>
                <a:cs typeface="Times New Roman" panose="02020603050405020304" pitchFamily="18" charset="0"/>
              </a:rPr>
              <a:t>表</a:t>
            </a:r>
            <a:r>
              <a:rPr lang="en-US" altLang="zh-CN" sz="1400" b="1" dirty="0">
                <a:latin typeface="Times New Roman" panose="02020603050405020304" pitchFamily="18" charset="0"/>
                <a:ea typeface="黑体" panose="02010609060101010101" pitchFamily="49" charset="-122"/>
                <a:cs typeface="Times New Roman" panose="02020603050405020304" pitchFamily="18" charset="0"/>
              </a:rPr>
              <a:t>2.2 CCFI</a:t>
            </a:r>
            <a:r>
              <a:rPr lang="zh-CN" altLang="en-US" sz="1400" b="1" dirty="0">
                <a:latin typeface="Times New Roman" panose="02020603050405020304" pitchFamily="18" charset="0"/>
                <a:ea typeface="黑体" panose="02010609060101010101" pitchFamily="49" charset="-122"/>
                <a:cs typeface="Times New Roman" panose="02020603050405020304" pitchFamily="18" charset="0"/>
              </a:rPr>
              <a:t>指数的编制方法</a:t>
            </a:r>
          </a:p>
        </p:txBody>
      </p:sp>
    </p:spTree>
    <p:extLst>
      <p:ext uri="{BB962C8B-B14F-4D97-AF65-F5344CB8AC3E}">
        <p14:creationId xmlns:p14="http://schemas.microsoft.com/office/powerpoint/2010/main" val="9495474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1048613"/>
          <p:cNvSpPr txBox="1"/>
          <p:nvPr/>
        </p:nvSpPr>
        <p:spPr>
          <a:xfrm>
            <a:off x="257648" y="281691"/>
            <a:ext cx="2100191" cy="315279"/>
          </a:xfrm>
          <a:prstGeom prst="rect">
            <a:avLst/>
          </a:prstGeom>
          <a:noFill/>
          <a:ln>
            <a:noFill/>
          </a:ln>
        </p:spPr>
        <p:txBody>
          <a:bodyPr vert="horz" wrap="non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lvl="0" algn="l">
              <a:spcBef>
                <a:spcPct val="20000"/>
              </a:spcBef>
            </a:pPr>
            <a:r>
              <a:rPr lang="en-US" altLang="zh-CN"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2.2 </a:t>
            </a:r>
            <a:r>
              <a:rPr lang="zh-CN" altLang="en-US"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中国航运指数体系</a:t>
            </a:r>
          </a:p>
        </p:txBody>
      </p:sp>
      <p:sp>
        <p:nvSpPr>
          <p:cNvPr id="4" name="文本框 3"/>
          <p:cNvSpPr txBox="1"/>
          <p:nvPr/>
        </p:nvSpPr>
        <p:spPr>
          <a:xfrm>
            <a:off x="179115" y="709911"/>
            <a:ext cx="5942166" cy="389210"/>
          </a:xfrm>
          <a:prstGeom prst="rect">
            <a:avLst/>
          </a:prstGeom>
          <a:noFill/>
          <a:ln>
            <a:noFill/>
          </a:ln>
        </p:spPr>
        <p:txBody>
          <a:bodyPr vert="horz" wrap="squar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marL="213995" indent="-213995">
              <a:lnSpc>
                <a:spcPct val="130000"/>
              </a:lnSpc>
              <a:spcBef>
                <a:spcPts val="450"/>
              </a:spcBef>
              <a:buFontTx/>
              <a:buChar char="•"/>
              <a:defRPr/>
            </a:pPr>
            <a:r>
              <a:rPr lang="zh-CN" altLang="en-US" b="1" dirty="0">
                <a:gradFill>
                  <a:gsLst>
                    <a:gs pos="0">
                      <a:srgbClr val="E30000"/>
                    </a:gs>
                    <a:gs pos="100000">
                      <a:srgbClr val="760303"/>
                    </a:gs>
                  </a:gsLst>
                  <a:lin scaled="0"/>
                </a:gradFill>
                <a:latin typeface="Times New Roman" panose="02020603050405020304" pitchFamily="18" charset="0"/>
                <a:ea typeface="黑体" panose="02010609060101010101" pitchFamily="49" charset="-122"/>
                <a:cs typeface="Times New Roman" panose="02020603050405020304" pitchFamily="18" charset="0"/>
              </a:rPr>
              <a:t>上海出口集装箱运价指数</a:t>
            </a:r>
            <a:r>
              <a:rPr lang="en-US" altLang="zh-CN" b="1" dirty="0">
                <a:gradFill>
                  <a:gsLst>
                    <a:gs pos="0">
                      <a:srgbClr val="E30000"/>
                    </a:gs>
                    <a:gs pos="100000">
                      <a:srgbClr val="760303"/>
                    </a:gs>
                  </a:gsLst>
                  <a:lin scaled="0"/>
                </a:gradFill>
                <a:latin typeface="Times New Roman" panose="02020603050405020304" pitchFamily="18" charset="0"/>
                <a:ea typeface="黑体" panose="02010609060101010101" pitchFamily="49" charset="-122"/>
                <a:cs typeface="Times New Roman" panose="02020603050405020304" pitchFamily="18" charset="0"/>
              </a:rPr>
              <a:t>(SCFI)</a:t>
            </a:r>
          </a:p>
        </p:txBody>
      </p:sp>
      <p:sp>
        <p:nvSpPr>
          <p:cNvPr id="6" name="矩形 5"/>
          <p:cNvSpPr/>
          <p:nvPr/>
        </p:nvSpPr>
        <p:spPr>
          <a:xfrm>
            <a:off x="171576" y="1353013"/>
            <a:ext cx="1793675" cy="3031407"/>
          </a:xfrm>
          <a:prstGeom prst="rect">
            <a:avLst/>
          </a:prstGeom>
          <a:noFill/>
          <a:ln>
            <a:noFill/>
          </a:ln>
        </p:spPr>
        <p:txBody>
          <a:bodyPr vert="horz" wrap="squar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indent="360045" algn="just" defTabSz="683895">
              <a:lnSpc>
                <a:spcPct val="125000"/>
              </a:lnSpc>
              <a:spcBef>
                <a:spcPts val="0"/>
              </a:spcBef>
              <a:spcAft>
                <a:spcPts val="0"/>
              </a:spcAft>
              <a:buFont typeface="+mj-lt"/>
              <a:defRPr/>
            </a:pPr>
            <a:r>
              <a:rPr lang="zh-CN" altLang="en-US" sz="14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sym typeface="+mn-ea"/>
              </a:rPr>
              <a:t>在此背景下，</a:t>
            </a:r>
            <a:r>
              <a:rPr lang="zh-CN" altLang="en-US" sz="14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sym typeface="+mn-ea"/>
              </a:rPr>
              <a:t>上海航运交易所</a:t>
            </a:r>
            <a:r>
              <a:rPr lang="zh-CN" altLang="en-US" sz="14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sym typeface="+mn-ea"/>
              </a:rPr>
              <a:t>于</a:t>
            </a:r>
            <a:r>
              <a:rPr lang="en-US" altLang="zh-CN" sz="14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sym typeface="+mn-ea"/>
              </a:rPr>
              <a:t>2005</a:t>
            </a:r>
            <a:r>
              <a:rPr lang="zh-CN" altLang="en-US" sz="14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sym typeface="+mn-ea"/>
              </a:rPr>
              <a:t>年</a:t>
            </a:r>
            <a:r>
              <a:rPr lang="en-US" altLang="zh-CN" sz="14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sym typeface="+mn-ea"/>
              </a:rPr>
              <a:t>12</a:t>
            </a:r>
            <a:r>
              <a:rPr lang="zh-CN" altLang="en-US" sz="14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sym typeface="+mn-ea"/>
              </a:rPr>
              <a:t>月</a:t>
            </a:r>
            <a:r>
              <a:rPr lang="en-US" altLang="zh-CN" sz="14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sym typeface="+mn-ea"/>
              </a:rPr>
              <a:t>7</a:t>
            </a:r>
            <a:r>
              <a:rPr lang="zh-CN" altLang="en-US" sz="14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sym typeface="+mn-ea"/>
              </a:rPr>
              <a:t>日在</a:t>
            </a:r>
            <a:r>
              <a:rPr lang="en-US" altLang="zh-CN" sz="14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sym typeface="+mn-ea"/>
              </a:rPr>
              <a:t>CCFI</a:t>
            </a:r>
            <a:r>
              <a:rPr lang="zh-CN" altLang="en-US" sz="14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sym typeface="+mn-ea"/>
              </a:rPr>
              <a:t>的基础上有所改进和创新，研究发布了上海出口集装箱运价指数</a:t>
            </a:r>
            <a:r>
              <a:rPr lang="en-US" altLang="zh-CN" sz="14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sym typeface="+mn-ea"/>
              </a:rPr>
              <a:t>(</a:t>
            </a:r>
            <a:r>
              <a:rPr lang="en-US" altLang="zh-CN" sz="14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sym typeface="+mn-ea"/>
              </a:rPr>
              <a:t>SCFI</a:t>
            </a:r>
            <a:r>
              <a:rPr lang="en-US" altLang="zh-CN" sz="14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sym typeface="+mn-ea"/>
              </a:rPr>
              <a:t>)</a:t>
            </a:r>
            <a:r>
              <a:rPr lang="zh-CN" altLang="en-US" sz="14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sym typeface="+mn-ea"/>
              </a:rPr>
              <a:t>。经过几年的探索、发展，上海航运交易所于</a:t>
            </a:r>
            <a:r>
              <a:rPr lang="en-US" altLang="zh-CN" sz="14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sym typeface="+mn-ea"/>
              </a:rPr>
              <a:t>2009</a:t>
            </a:r>
            <a:r>
              <a:rPr lang="zh-CN" altLang="en-US" sz="14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sym typeface="+mn-ea"/>
              </a:rPr>
              <a:t>年</a:t>
            </a:r>
            <a:r>
              <a:rPr lang="en-US" altLang="zh-CN" sz="14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sym typeface="+mn-ea"/>
              </a:rPr>
              <a:t>10</a:t>
            </a:r>
            <a:r>
              <a:rPr lang="zh-CN" altLang="en-US" sz="14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sym typeface="+mn-ea"/>
              </a:rPr>
              <a:t>月</a:t>
            </a:r>
            <a:r>
              <a:rPr lang="en-US" altLang="zh-CN" sz="14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sym typeface="+mn-ea"/>
              </a:rPr>
              <a:t>16</a:t>
            </a:r>
            <a:r>
              <a:rPr lang="zh-CN" altLang="en-US" sz="14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sym typeface="+mn-ea"/>
              </a:rPr>
              <a:t>日</a:t>
            </a:r>
            <a:r>
              <a:rPr lang="zh-CN" altLang="en-US" sz="14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sym typeface="+mn-ea"/>
              </a:rPr>
              <a:t>更新改进并推出了新版的</a:t>
            </a:r>
            <a:r>
              <a:rPr lang="en-US" altLang="zh-CN" sz="14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sym typeface="+mn-ea"/>
              </a:rPr>
              <a:t>SCFI</a:t>
            </a:r>
            <a:r>
              <a:rPr lang="zh-CN" altLang="en-US" sz="14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sym typeface="+mn-ea"/>
              </a:rPr>
              <a:t>。</a:t>
            </a:r>
          </a:p>
        </p:txBody>
      </p:sp>
      <p:sp>
        <p:nvSpPr>
          <p:cNvPr id="7" name="TextBox 2"/>
          <p:cNvSpPr txBox="1">
            <a:spLocks noChangeArrowheads="1"/>
          </p:cNvSpPr>
          <p:nvPr/>
        </p:nvSpPr>
        <p:spPr bwMode="auto">
          <a:xfrm>
            <a:off x="3707507" y="4264100"/>
            <a:ext cx="180585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1400" b="1" dirty="0">
                <a:latin typeface="Times New Roman" panose="02020603050405020304" pitchFamily="18" charset="0"/>
                <a:ea typeface="黑体" panose="02010609060101010101" pitchFamily="49" charset="-122"/>
                <a:cs typeface="Times New Roman" panose="02020603050405020304" pitchFamily="18" charset="0"/>
              </a:rPr>
              <a:t>表</a:t>
            </a:r>
            <a:r>
              <a:rPr lang="en-US" altLang="zh-CN" sz="1400" b="1" dirty="0">
                <a:latin typeface="Times New Roman" panose="02020603050405020304" pitchFamily="18" charset="0"/>
                <a:ea typeface="黑体" panose="02010609060101010101" pitchFamily="49" charset="-122"/>
                <a:cs typeface="Times New Roman" panose="02020603050405020304" pitchFamily="18" charset="0"/>
              </a:rPr>
              <a:t>2.3 SCFI</a:t>
            </a:r>
            <a:r>
              <a:rPr lang="zh-CN" altLang="en-US" sz="1400" b="1" dirty="0">
                <a:latin typeface="Times New Roman" panose="02020603050405020304" pitchFamily="18" charset="0"/>
                <a:ea typeface="黑体" panose="02010609060101010101" pitchFamily="49" charset="-122"/>
                <a:cs typeface="Times New Roman" panose="02020603050405020304" pitchFamily="18" charset="0"/>
              </a:rPr>
              <a:t>相关信息</a:t>
            </a:r>
          </a:p>
        </p:txBody>
      </p:sp>
      <p:pic>
        <p:nvPicPr>
          <p:cNvPr id="3" name="图片 2">
            <a:extLst>
              <a:ext uri="{FF2B5EF4-FFF2-40B4-BE49-F238E27FC236}">
                <a16:creationId xmlns:a16="http://schemas.microsoft.com/office/drawing/2014/main" id="{A5FED80B-816C-B4C1-4BF6-741A31F4AE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84462" y="1212063"/>
            <a:ext cx="4954488" cy="3126236"/>
          </a:xfrm>
          <a:prstGeom prst="rect">
            <a:avLst/>
          </a:prstGeom>
        </p:spPr>
      </p:pic>
    </p:spTree>
    <p:extLst>
      <p:ext uri="{BB962C8B-B14F-4D97-AF65-F5344CB8AC3E}">
        <p14:creationId xmlns:p14="http://schemas.microsoft.com/office/powerpoint/2010/main" val="24743968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1048613"/>
          <p:cNvSpPr txBox="1"/>
          <p:nvPr/>
        </p:nvSpPr>
        <p:spPr>
          <a:xfrm>
            <a:off x="257648" y="281691"/>
            <a:ext cx="2100191" cy="315279"/>
          </a:xfrm>
          <a:prstGeom prst="rect">
            <a:avLst/>
          </a:prstGeom>
          <a:noFill/>
          <a:ln>
            <a:noFill/>
          </a:ln>
        </p:spPr>
        <p:txBody>
          <a:bodyPr vert="horz" wrap="non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lvl="0" algn="l">
              <a:spcBef>
                <a:spcPct val="20000"/>
              </a:spcBef>
            </a:pPr>
            <a:r>
              <a:rPr lang="en-US" altLang="zh-CN"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2.2 </a:t>
            </a:r>
            <a:r>
              <a:rPr lang="zh-CN" altLang="en-US"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中国航运指数体系</a:t>
            </a:r>
          </a:p>
        </p:txBody>
      </p:sp>
      <p:sp>
        <p:nvSpPr>
          <p:cNvPr id="4" name="文本框 3"/>
          <p:cNvSpPr txBox="1"/>
          <p:nvPr/>
        </p:nvSpPr>
        <p:spPr>
          <a:xfrm>
            <a:off x="179115" y="709911"/>
            <a:ext cx="5942166" cy="429156"/>
          </a:xfrm>
          <a:prstGeom prst="rect">
            <a:avLst/>
          </a:prstGeom>
          <a:noFill/>
          <a:ln>
            <a:noFill/>
          </a:ln>
        </p:spPr>
        <p:txBody>
          <a:bodyPr vert="horz" wrap="squar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marL="213995" indent="-213995">
              <a:lnSpc>
                <a:spcPct val="130000"/>
              </a:lnSpc>
              <a:spcBef>
                <a:spcPts val="450"/>
              </a:spcBef>
              <a:buFontTx/>
              <a:buChar char="•"/>
              <a:defRPr/>
            </a:pPr>
            <a:r>
              <a:rPr lang="zh-CN" altLang="en-US" b="1" dirty="0">
                <a:gradFill>
                  <a:gsLst>
                    <a:gs pos="0">
                      <a:srgbClr val="E30000"/>
                    </a:gs>
                    <a:gs pos="100000">
                      <a:srgbClr val="760303"/>
                    </a:gs>
                  </a:gsLst>
                  <a:lin scaled="0"/>
                </a:gradFill>
                <a:latin typeface="Times New Roman" panose="02020603050405020304" pitchFamily="18" charset="0"/>
                <a:ea typeface="黑体" panose="02010609060101010101" pitchFamily="49" charset="-122"/>
                <a:cs typeface="Times New Roman" panose="02020603050405020304" pitchFamily="18" charset="0"/>
              </a:rPr>
              <a:t>上海出口集装箱运价指数</a:t>
            </a:r>
            <a:r>
              <a:rPr lang="en-US" altLang="zh-CN" b="1" dirty="0">
                <a:gradFill>
                  <a:gsLst>
                    <a:gs pos="0">
                      <a:srgbClr val="E30000"/>
                    </a:gs>
                    <a:gs pos="100000">
                      <a:srgbClr val="760303"/>
                    </a:gs>
                  </a:gsLst>
                  <a:lin scaled="0"/>
                </a:gradFill>
                <a:latin typeface="Times New Roman" panose="02020603050405020304" pitchFamily="18" charset="0"/>
                <a:ea typeface="黑体" panose="02010609060101010101" pitchFamily="49" charset="-122"/>
                <a:cs typeface="Times New Roman" panose="02020603050405020304" pitchFamily="18" charset="0"/>
              </a:rPr>
              <a:t>(SCFI)</a:t>
            </a:r>
          </a:p>
        </p:txBody>
      </p:sp>
      <p:sp>
        <p:nvSpPr>
          <p:cNvPr id="6" name="矩形 5"/>
          <p:cNvSpPr/>
          <p:nvPr/>
        </p:nvSpPr>
        <p:spPr>
          <a:xfrm>
            <a:off x="253828" y="1124073"/>
            <a:ext cx="6402187" cy="1415580"/>
          </a:xfrm>
          <a:prstGeom prst="rect">
            <a:avLst/>
          </a:prstGeom>
          <a:noFill/>
          <a:ln>
            <a:noFill/>
          </a:ln>
        </p:spPr>
        <p:txBody>
          <a:bodyPr vert="horz" wrap="squar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indent="360045" algn="just" defTabSz="683895">
              <a:lnSpc>
                <a:spcPct val="125000"/>
              </a:lnSpc>
              <a:spcBef>
                <a:spcPts val="0"/>
              </a:spcBef>
              <a:spcAft>
                <a:spcPts val="0"/>
              </a:spcAft>
              <a:defRPr/>
            </a:pPr>
            <a:r>
              <a:rPr lang="en-US" altLang="en-US" sz="14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由表</a:t>
            </a:r>
            <a:r>
              <a:rPr lang="en-US" altLang="zh-CN" sz="14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1-9</a:t>
            </a:r>
            <a:r>
              <a:rPr lang="en-US" altLang="en-US" sz="14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可以看出，</a:t>
            </a:r>
            <a:r>
              <a:rPr lang="en-US" altLang="en-US" sz="14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CCFI</a:t>
            </a:r>
            <a:r>
              <a:rPr lang="en-US" altLang="en-US" sz="14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与新版</a:t>
            </a:r>
            <a:r>
              <a:rPr lang="en-US" altLang="en-US" sz="14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SCFI</a:t>
            </a:r>
            <a:r>
              <a:rPr lang="en-US" altLang="en-US" sz="14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主要在地域、反映时期、运价定义、编制规则等方面有所区别。而新版SCFI显然是更具有信息时效性、地域针对性、变动敏感性以及价格准确性，是对于CCFI的改进和发展，能够更好地反映特定航线即期市场的运价变化和波动，具有定价权威性，易于被市场广泛接受，进而为在此新版SCFI指数基础上开发航运金融衍生品打下良好基础。</a:t>
            </a:r>
            <a:endParaRPr lang="zh-CN" altLang="en-US" sz="14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sym typeface="+mn-ea"/>
            </a:endParaRPr>
          </a:p>
        </p:txBody>
      </p:sp>
      <p:pic>
        <p:nvPicPr>
          <p:cNvPr id="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9487" y="2518792"/>
            <a:ext cx="5650868" cy="19995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2"/>
          <p:cNvSpPr txBox="1">
            <a:spLocks noChangeArrowheads="1"/>
          </p:cNvSpPr>
          <p:nvPr/>
        </p:nvSpPr>
        <p:spPr bwMode="auto">
          <a:xfrm>
            <a:off x="2551993" y="4510003"/>
            <a:ext cx="201961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1400" b="1" dirty="0">
                <a:latin typeface="Times New Roman" panose="02020603050405020304" pitchFamily="18" charset="0"/>
                <a:ea typeface="黑体" panose="02010609060101010101" pitchFamily="49" charset="-122"/>
                <a:cs typeface="Times New Roman" panose="02020603050405020304" pitchFamily="18" charset="0"/>
              </a:rPr>
              <a:t>表</a:t>
            </a:r>
            <a:r>
              <a:rPr lang="en-US" altLang="zh-CN" sz="1400" b="1" dirty="0">
                <a:latin typeface="Times New Roman" panose="02020603050405020304" pitchFamily="18" charset="0"/>
                <a:ea typeface="黑体" panose="02010609060101010101" pitchFamily="49" charset="-122"/>
                <a:cs typeface="Times New Roman" panose="02020603050405020304" pitchFamily="18" charset="0"/>
              </a:rPr>
              <a:t>2.4 CCFI</a:t>
            </a:r>
            <a:r>
              <a:rPr lang="zh-CN" altLang="en-US" sz="1400" b="1" dirty="0">
                <a:latin typeface="Times New Roman" panose="02020603050405020304" pitchFamily="18" charset="0"/>
                <a:ea typeface="黑体" panose="02010609060101010101" pitchFamily="49" charset="-122"/>
                <a:cs typeface="Times New Roman" panose="02020603050405020304" pitchFamily="18" charset="0"/>
              </a:rPr>
              <a:t>与</a:t>
            </a:r>
            <a:r>
              <a:rPr lang="en-US" altLang="zh-CN" sz="1400" b="1" dirty="0">
                <a:latin typeface="Times New Roman" panose="02020603050405020304" pitchFamily="18" charset="0"/>
                <a:ea typeface="黑体" panose="02010609060101010101" pitchFamily="49" charset="-122"/>
                <a:cs typeface="Times New Roman" panose="02020603050405020304" pitchFamily="18" charset="0"/>
              </a:rPr>
              <a:t>SCFI</a:t>
            </a:r>
            <a:r>
              <a:rPr lang="zh-CN" altLang="en-US" sz="1400" b="1" dirty="0">
                <a:latin typeface="Times New Roman" panose="02020603050405020304" pitchFamily="18" charset="0"/>
                <a:ea typeface="黑体" panose="02010609060101010101" pitchFamily="49" charset="-122"/>
                <a:cs typeface="Times New Roman" panose="02020603050405020304" pitchFamily="18" charset="0"/>
              </a:rPr>
              <a:t>对比</a:t>
            </a:r>
          </a:p>
        </p:txBody>
      </p:sp>
    </p:spTree>
    <p:extLst>
      <p:ext uri="{BB962C8B-B14F-4D97-AF65-F5344CB8AC3E}">
        <p14:creationId xmlns:p14="http://schemas.microsoft.com/office/powerpoint/2010/main" val="28926418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1048613"/>
          <p:cNvSpPr txBox="1"/>
          <p:nvPr/>
        </p:nvSpPr>
        <p:spPr>
          <a:xfrm>
            <a:off x="178908" y="648721"/>
            <a:ext cx="1771650" cy="313055"/>
          </a:xfrm>
          <a:prstGeom prst="rect">
            <a:avLst/>
          </a:prstGeom>
          <a:noFill/>
          <a:ln>
            <a:noFill/>
          </a:ln>
        </p:spPr>
        <p:txBody>
          <a:bodyPr vert="horz" wrap="non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lvl="0">
              <a:spcBef>
                <a:spcPct val="20000"/>
              </a:spcBef>
            </a:pPr>
            <a:r>
              <a:rPr lang="zh-CN" altLang="en-US" sz="1600" b="1" dirty="0">
                <a:gradFill>
                  <a:gsLst>
                    <a:gs pos="0">
                      <a:srgbClr val="E30000"/>
                    </a:gs>
                    <a:gs pos="100000">
                      <a:srgbClr val="760303"/>
                    </a:gs>
                  </a:gsLst>
                  <a:lin scaled="0"/>
                </a:gradFill>
                <a:ea typeface="黑体" panose="02010609060101010101" pitchFamily="49" charset="-122"/>
                <a:cs typeface="Arial" panose="020B0604020202020204" pitchFamily="34" charset="0"/>
              </a:rPr>
              <a:t>航线的选择与变更</a:t>
            </a:r>
          </a:p>
        </p:txBody>
      </p:sp>
      <p:sp>
        <p:nvSpPr>
          <p:cNvPr id="3" name="矩形 2"/>
          <p:cNvSpPr/>
          <p:nvPr/>
        </p:nvSpPr>
        <p:spPr>
          <a:xfrm>
            <a:off x="179115" y="875030"/>
            <a:ext cx="6443811" cy="1198880"/>
          </a:xfrm>
          <a:prstGeom prst="rect">
            <a:avLst/>
          </a:prstGeom>
        </p:spPr>
        <p:txBody>
          <a:bodyPr wrap="square">
            <a:spAutoFit/>
          </a:bodyPr>
          <a:lstStyle/>
          <a:p>
            <a:pPr>
              <a:lnSpc>
                <a:spcPct val="150000"/>
              </a:lnSpc>
            </a:pPr>
            <a:r>
              <a:rPr lang="en-US" altLang="zh-CN" sz="1400" b="1" dirty="0">
                <a:latin typeface="黑体" panose="02010609060101010101" pitchFamily="49" charset="-122"/>
                <a:ea typeface="黑体" panose="02010609060101010101" pitchFamily="49" charset="-122"/>
              </a:rPr>
              <a:t>    </a:t>
            </a:r>
            <a:r>
              <a:rPr lang="zh-CN" altLang="en-US" sz="1600" b="1" dirty="0">
                <a:latin typeface="黑体" panose="02010609060101010101" pitchFamily="49" charset="-122"/>
                <a:ea typeface="黑体" panose="02010609060101010101" pitchFamily="49" charset="-122"/>
              </a:rPr>
              <a:t>航运市场是</a:t>
            </a:r>
            <a:r>
              <a:rPr lang="zh-CN" altLang="en-US" sz="1600" b="1" dirty="0">
                <a:solidFill>
                  <a:srgbClr val="C00000"/>
                </a:solidFill>
                <a:latin typeface="黑体" panose="02010609060101010101" pitchFamily="49" charset="-122"/>
                <a:ea typeface="黑体" panose="02010609060101010101" pitchFamily="49" charset="-122"/>
              </a:rPr>
              <a:t>不断变化</a:t>
            </a:r>
            <a:r>
              <a:rPr lang="zh-CN" altLang="en-US" sz="1600" b="1" dirty="0">
                <a:latin typeface="黑体" panose="02010609060101010101" pitchFamily="49" charset="-122"/>
                <a:ea typeface="黑体" panose="02010609060101010101" pitchFamily="49" charset="-122"/>
              </a:rPr>
              <a:t>的市场，定期更新航运市场航线反映</a:t>
            </a:r>
            <a:r>
              <a:rPr lang="zh-CN" altLang="en-US" sz="1600" b="1" dirty="0">
                <a:solidFill>
                  <a:srgbClr val="C00000"/>
                </a:solidFill>
                <a:latin typeface="黑体" panose="02010609060101010101" pitchFamily="49" charset="-122"/>
                <a:ea typeface="黑体" panose="02010609060101010101" pitchFamily="49" charset="-122"/>
              </a:rPr>
              <a:t>市场趋势</a:t>
            </a:r>
            <a:r>
              <a:rPr lang="zh-CN" altLang="en-US" sz="1600" b="1" dirty="0">
                <a:latin typeface="黑体" panose="02010609060101010101" pitchFamily="49" charset="-122"/>
                <a:ea typeface="黑体" panose="02010609060101010101" pitchFamily="49" charset="-122"/>
              </a:rPr>
              <a:t>。</a:t>
            </a:r>
            <a:endParaRPr lang="en-US" altLang="zh-CN" sz="900" dirty="0">
              <a:latin typeface="黑体" panose="02010609060101010101" pitchFamily="49" charset="-122"/>
              <a:ea typeface="黑体" panose="02010609060101010101" pitchFamily="49" charset="-122"/>
            </a:endParaRPr>
          </a:p>
          <a:p>
            <a:pPr>
              <a:lnSpc>
                <a:spcPct val="150000"/>
              </a:lnSpc>
            </a:pPr>
            <a:r>
              <a:rPr lang="zh-CN" altLang="en-US" sz="1600" b="1" dirty="0">
                <a:solidFill>
                  <a:srgbClr val="004289"/>
                </a:solidFill>
                <a:ea typeface="黑体" panose="02010609060101010101" pitchFamily="49" charset="-122"/>
                <a:cs typeface="Arial" panose="020B0604020202020204" pitchFamily="34" charset="0"/>
              </a:rPr>
              <a:t>     在选择航线方面，波罗的海交易所遵循以下</a:t>
            </a:r>
            <a:r>
              <a:rPr lang="en-US" altLang="zh-CN" sz="1600" b="1" dirty="0">
                <a:solidFill>
                  <a:srgbClr val="004289"/>
                </a:solidFill>
                <a:ea typeface="黑体" panose="02010609060101010101" pitchFamily="49" charset="-122"/>
                <a:cs typeface="Arial" panose="020B0604020202020204" pitchFamily="34" charset="0"/>
              </a:rPr>
              <a:t>3</a:t>
            </a:r>
            <a:r>
              <a:rPr lang="zh-CN" altLang="en-US" sz="1600" b="1" dirty="0">
                <a:solidFill>
                  <a:srgbClr val="004289"/>
                </a:solidFill>
                <a:ea typeface="黑体" panose="02010609060101010101" pitchFamily="49" charset="-122"/>
                <a:cs typeface="Arial" panose="020B0604020202020204" pitchFamily="34" charset="0"/>
              </a:rPr>
              <a:t>个原则：</a:t>
            </a:r>
            <a:endParaRPr lang="en-US" altLang="zh-CN" sz="1600" b="1" dirty="0">
              <a:solidFill>
                <a:srgbClr val="004289"/>
              </a:solidFill>
              <a:ea typeface="黑体" panose="02010609060101010101" pitchFamily="49" charset="-122"/>
              <a:cs typeface="Arial" panose="020B0604020202020204" pitchFamily="34" charset="0"/>
            </a:endParaRPr>
          </a:p>
        </p:txBody>
      </p:sp>
      <p:graphicFrame>
        <p:nvGraphicFramePr>
          <p:cNvPr id="7" name="图示 6"/>
          <p:cNvGraphicFramePr/>
          <p:nvPr/>
        </p:nvGraphicFramePr>
        <p:xfrm>
          <a:off x="287786" y="2204566"/>
          <a:ext cx="6192688" cy="201622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extBox 1048613"/>
          <p:cNvSpPr txBox="1"/>
          <p:nvPr/>
        </p:nvSpPr>
        <p:spPr>
          <a:xfrm>
            <a:off x="316068" y="274071"/>
            <a:ext cx="3709670" cy="313055"/>
          </a:xfrm>
          <a:prstGeom prst="rect">
            <a:avLst/>
          </a:prstGeom>
          <a:noFill/>
          <a:ln>
            <a:noFill/>
          </a:ln>
        </p:spPr>
        <p:txBody>
          <a:bodyPr vert="horz" wrap="non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lvl="0" algn="l">
              <a:spcBef>
                <a:spcPct val="20000"/>
              </a:spcBef>
            </a:pPr>
            <a:r>
              <a:rPr lang="en-US" altLang="zh-CN"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1.3 </a:t>
            </a:r>
            <a:r>
              <a:rPr lang="zh-CN" altLang="en-US" sz="1600" b="1" dirty="0">
                <a:solidFill>
                  <a:srgbClr val="004289"/>
                </a:solidFill>
                <a:ea typeface="黑体" panose="02010609060101010101" pitchFamily="49" charset="-122"/>
                <a:cs typeface="Arial" panose="020B0604020202020204" pitchFamily="34" charset="0"/>
              </a:rPr>
              <a:t>国际航运运费市场</a:t>
            </a:r>
            <a:r>
              <a:rPr lang="en-US" altLang="zh-CN" sz="1600" b="1" dirty="0">
                <a:solidFill>
                  <a:srgbClr val="004289"/>
                </a:solidFill>
                <a:ea typeface="黑体" panose="02010609060101010101" pitchFamily="49" charset="-122"/>
                <a:cs typeface="Arial" panose="020B0604020202020204" pitchFamily="34" charset="0"/>
                <a:sym typeface="+mn-ea"/>
              </a:rPr>
              <a:t>——</a:t>
            </a:r>
            <a:r>
              <a:rPr lang="zh-CN" altLang="en-US" sz="1600" b="1" dirty="0">
                <a:solidFill>
                  <a:srgbClr val="004289"/>
                </a:solidFill>
                <a:ea typeface="黑体" panose="02010609060101010101" pitchFamily="49" charset="-122"/>
                <a:cs typeface="Arial" panose="020B0604020202020204" pitchFamily="34" charset="0"/>
                <a:sym typeface="+mn-ea"/>
              </a:rPr>
              <a:t>航运指数计算</a:t>
            </a:r>
            <a:endParaRPr lang="zh-CN" altLang="en-US" sz="1600" b="1" dirty="0">
              <a:solidFill>
                <a:srgbClr val="004289"/>
              </a:solidFill>
              <a:ea typeface="黑体" panose="02010609060101010101" pitchFamily="49" charset="-122"/>
              <a:cs typeface="Arial" panose="020B0604020202020204" pitchFamily="34" charset="0"/>
            </a:endParaRPr>
          </a:p>
        </p:txBody>
      </p:sp>
    </p:spTree>
    <p:extLst>
      <p:ext uri="{BB962C8B-B14F-4D97-AF65-F5344CB8AC3E}">
        <p14:creationId xmlns:p14="http://schemas.microsoft.com/office/powerpoint/2010/main" val="5501917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1048613"/>
          <p:cNvSpPr txBox="1"/>
          <p:nvPr/>
        </p:nvSpPr>
        <p:spPr>
          <a:xfrm>
            <a:off x="257648" y="281691"/>
            <a:ext cx="2100191" cy="315279"/>
          </a:xfrm>
          <a:prstGeom prst="rect">
            <a:avLst/>
          </a:prstGeom>
          <a:noFill/>
          <a:ln>
            <a:noFill/>
          </a:ln>
        </p:spPr>
        <p:txBody>
          <a:bodyPr vert="horz" wrap="non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lvl="0" algn="l">
              <a:spcBef>
                <a:spcPct val="20000"/>
              </a:spcBef>
            </a:pPr>
            <a:r>
              <a:rPr lang="en-US" altLang="zh-CN"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2.2 </a:t>
            </a:r>
            <a:r>
              <a:rPr lang="zh-CN" altLang="en-US"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中国航运指数体系</a:t>
            </a:r>
          </a:p>
        </p:txBody>
      </p:sp>
      <p:sp>
        <p:nvSpPr>
          <p:cNvPr id="4" name="文本框 3"/>
          <p:cNvSpPr txBox="1"/>
          <p:nvPr/>
        </p:nvSpPr>
        <p:spPr>
          <a:xfrm>
            <a:off x="179115" y="709911"/>
            <a:ext cx="5942166" cy="390428"/>
          </a:xfrm>
          <a:prstGeom prst="rect">
            <a:avLst/>
          </a:prstGeom>
          <a:noFill/>
          <a:ln>
            <a:noFill/>
          </a:ln>
        </p:spPr>
        <p:txBody>
          <a:bodyPr vert="horz" wrap="squar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marL="213995" indent="-213995">
              <a:lnSpc>
                <a:spcPct val="130000"/>
              </a:lnSpc>
              <a:spcBef>
                <a:spcPts val="450"/>
              </a:spcBef>
              <a:buFontTx/>
              <a:buChar char="•"/>
              <a:defRPr/>
            </a:pPr>
            <a:r>
              <a:rPr lang="zh-CN" altLang="en-US" b="1" dirty="0">
                <a:gradFill>
                  <a:gsLst>
                    <a:gs pos="0">
                      <a:srgbClr val="E30000"/>
                    </a:gs>
                    <a:gs pos="100000">
                      <a:srgbClr val="760303"/>
                    </a:gs>
                  </a:gsLst>
                  <a:lin scaled="0"/>
                </a:gradFill>
                <a:latin typeface="Times New Roman" panose="02020603050405020304" pitchFamily="18" charset="0"/>
                <a:ea typeface="黑体" panose="02010609060101010101" pitchFamily="49" charset="-122"/>
                <a:cs typeface="Times New Roman" panose="02020603050405020304" pitchFamily="18" charset="0"/>
              </a:rPr>
              <a:t>中国沿海煤炭运价指数</a:t>
            </a:r>
            <a:r>
              <a:rPr lang="en-US" altLang="zh-CN" b="1" dirty="0">
                <a:gradFill>
                  <a:gsLst>
                    <a:gs pos="0">
                      <a:srgbClr val="E30000"/>
                    </a:gs>
                    <a:gs pos="100000">
                      <a:srgbClr val="760303"/>
                    </a:gs>
                  </a:gsLst>
                  <a:lin scaled="0"/>
                </a:gradFill>
                <a:latin typeface="Times New Roman" panose="02020603050405020304" pitchFamily="18" charset="0"/>
                <a:ea typeface="黑体" panose="02010609060101010101" pitchFamily="49" charset="-122"/>
                <a:cs typeface="Times New Roman" panose="02020603050405020304" pitchFamily="18" charset="0"/>
              </a:rPr>
              <a:t>(CBCFI)</a:t>
            </a:r>
          </a:p>
        </p:txBody>
      </p:sp>
      <p:sp>
        <p:nvSpPr>
          <p:cNvPr id="6" name="矩形 5"/>
          <p:cNvSpPr/>
          <p:nvPr/>
        </p:nvSpPr>
        <p:spPr>
          <a:xfrm>
            <a:off x="257673" y="1772518"/>
            <a:ext cx="2135457" cy="1684885"/>
          </a:xfrm>
          <a:prstGeom prst="rect">
            <a:avLst/>
          </a:prstGeom>
          <a:noFill/>
          <a:ln>
            <a:noFill/>
          </a:ln>
        </p:spPr>
        <p:txBody>
          <a:bodyPr vert="horz" wrap="squar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indent="360045" algn="just" defTabSz="683895">
              <a:lnSpc>
                <a:spcPct val="125000"/>
              </a:lnSpc>
              <a:spcBef>
                <a:spcPts val="0"/>
              </a:spcBef>
              <a:spcAft>
                <a:spcPts val="0"/>
              </a:spcAft>
              <a:defRPr/>
            </a:pPr>
            <a:r>
              <a:rPr lang="zh-CN" altLang="en-US" sz="14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与</a:t>
            </a:r>
            <a:r>
              <a:rPr lang="en-US" altLang="zh-CN" sz="14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SCFI</a:t>
            </a:r>
            <a:r>
              <a:rPr lang="zh-CN" altLang="en-US" sz="14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指数类似，在开发出中国沿海煤炭运价指数</a:t>
            </a:r>
            <a:r>
              <a:rPr lang="en-US" altLang="zh-CN" sz="14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14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CBCFI</a:t>
            </a:r>
            <a:r>
              <a:rPr lang="en-US" altLang="zh-CN" sz="14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14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之前，存在一个口径更广的指数体系，即中国沿海散货运价指数</a:t>
            </a:r>
            <a:r>
              <a:rPr lang="en-US" altLang="zh-CN" sz="14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14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CBFI</a:t>
            </a:r>
            <a:r>
              <a:rPr lang="en-US" altLang="zh-CN" sz="14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14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a:t>
            </a:r>
          </a:p>
        </p:txBody>
      </p:sp>
      <p:pic>
        <p:nvPicPr>
          <p:cNvPr id="8"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7387" y="1131295"/>
            <a:ext cx="3997756" cy="33286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矩形 6"/>
          <p:cNvSpPr/>
          <p:nvPr/>
        </p:nvSpPr>
        <p:spPr>
          <a:xfrm>
            <a:off x="3212159" y="4428983"/>
            <a:ext cx="2448272" cy="338362"/>
          </a:xfrm>
          <a:prstGeom prst="rect">
            <a:avLst/>
          </a:prstGeom>
          <a:noFill/>
          <a:ln>
            <a:noFill/>
          </a:ln>
        </p:spPr>
        <p:txBody>
          <a:bodyPr vert="horz" wrap="squar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indent="360045" algn="just" defTabSz="683895">
              <a:lnSpc>
                <a:spcPct val="125000"/>
              </a:lnSpc>
              <a:spcBef>
                <a:spcPts val="0"/>
              </a:spcBef>
              <a:spcAft>
                <a:spcPts val="0"/>
              </a:spcAft>
              <a:defRPr/>
            </a:pPr>
            <a:r>
              <a:rPr lang="zh-CN" altLang="en-US" sz="14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表</a:t>
            </a:r>
            <a:r>
              <a:rPr lang="en-US" altLang="zh-CN" sz="14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2.5   CBCFI</a:t>
            </a:r>
            <a:r>
              <a:rPr lang="zh-CN" altLang="en-US" sz="14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相关条款</a:t>
            </a:r>
          </a:p>
        </p:txBody>
      </p:sp>
    </p:spTree>
    <p:extLst>
      <p:ext uri="{BB962C8B-B14F-4D97-AF65-F5344CB8AC3E}">
        <p14:creationId xmlns:p14="http://schemas.microsoft.com/office/powerpoint/2010/main" val="39417961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1048613"/>
          <p:cNvSpPr txBox="1"/>
          <p:nvPr/>
        </p:nvSpPr>
        <p:spPr>
          <a:xfrm>
            <a:off x="257648" y="281691"/>
            <a:ext cx="2100191" cy="315279"/>
          </a:xfrm>
          <a:prstGeom prst="rect">
            <a:avLst/>
          </a:prstGeom>
          <a:noFill/>
          <a:ln>
            <a:noFill/>
          </a:ln>
        </p:spPr>
        <p:txBody>
          <a:bodyPr vert="horz" wrap="non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lvl="0" algn="l">
              <a:spcBef>
                <a:spcPct val="20000"/>
              </a:spcBef>
            </a:pPr>
            <a:r>
              <a:rPr lang="en-US" altLang="zh-CN"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2.2 </a:t>
            </a:r>
            <a:r>
              <a:rPr lang="zh-CN" altLang="en-US"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中国航运指数体系</a:t>
            </a:r>
          </a:p>
        </p:txBody>
      </p:sp>
      <p:sp>
        <p:nvSpPr>
          <p:cNvPr id="4" name="文本框 3"/>
          <p:cNvSpPr txBox="1"/>
          <p:nvPr/>
        </p:nvSpPr>
        <p:spPr>
          <a:xfrm>
            <a:off x="179115" y="709911"/>
            <a:ext cx="5942166" cy="390428"/>
          </a:xfrm>
          <a:prstGeom prst="rect">
            <a:avLst/>
          </a:prstGeom>
          <a:noFill/>
          <a:ln>
            <a:noFill/>
          </a:ln>
        </p:spPr>
        <p:txBody>
          <a:bodyPr vert="horz" wrap="squar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marL="213995" indent="-213995">
              <a:lnSpc>
                <a:spcPct val="130000"/>
              </a:lnSpc>
              <a:spcBef>
                <a:spcPts val="450"/>
              </a:spcBef>
              <a:buFontTx/>
              <a:buChar char="•"/>
              <a:defRPr/>
            </a:pPr>
            <a:r>
              <a:rPr lang="zh-CN" altLang="en-US" b="1" dirty="0">
                <a:gradFill>
                  <a:gsLst>
                    <a:gs pos="0">
                      <a:srgbClr val="E30000"/>
                    </a:gs>
                    <a:gs pos="100000">
                      <a:srgbClr val="760303"/>
                    </a:gs>
                  </a:gsLst>
                  <a:lin scaled="0"/>
                </a:gradFill>
                <a:latin typeface="Times New Roman" panose="02020603050405020304" pitchFamily="18" charset="0"/>
                <a:ea typeface="黑体" panose="02010609060101010101" pitchFamily="49" charset="-122"/>
                <a:cs typeface="Times New Roman" panose="02020603050405020304" pitchFamily="18" charset="0"/>
              </a:rPr>
              <a:t>中国沿海煤炭运价指数</a:t>
            </a:r>
            <a:r>
              <a:rPr lang="en-US" altLang="zh-CN" b="1" dirty="0">
                <a:gradFill>
                  <a:gsLst>
                    <a:gs pos="0">
                      <a:srgbClr val="E30000"/>
                    </a:gs>
                    <a:gs pos="100000">
                      <a:srgbClr val="760303"/>
                    </a:gs>
                  </a:gsLst>
                  <a:lin scaled="0"/>
                </a:gradFill>
                <a:latin typeface="Times New Roman" panose="02020603050405020304" pitchFamily="18" charset="0"/>
                <a:ea typeface="黑体" panose="02010609060101010101" pitchFamily="49" charset="-122"/>
                <a:cs typeface="Times New Roman" panose="02020603050405020304" pitchFamily="18" charset="0"/>
              </a:rPr>
              <a:t>(CBCFI)</a:t>
            </a:r>
          </a:p>
        </p:txBody>
      </p:sp>
      <p:pic>
        <p:nvPicPr>
          <p:cNvPr id="7"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559" y="1284080"/>
            <a:ext cx="6158731" cy="27916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p:cNvSpPr/>
          <p:nvPr/>
        </p:nvSpPr>
        <p:spPr>
          <a:xfrm>
            <a:off x="1691283" y="4099066"/>
            <a:ext cx="4320480" cy="338362"/>
          </a:xfrm>
          <a:prstGeom prst="rect">
            <a:avLst/>
          </a:prstGeom>
          <a:noFill/>
          <a:ln>
            <a:noFill/>
          </a:ln>
        </p:spPr>
        <p:txBody>
          <a:bodyPr vert="horz" wrap="squar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indent="360045" algn="just" defTabSz="683895">
              <a:lnSpc>
                <a:spcPct val="125000"/>
              </a:lnSpc>
              <a:spcBef>
                <a:spcPts val="0"/>
              </a:spcBef>
              <a:spcAft>
                <a:spcPts val="0"/>
              </a:spcAft>
              <a:defRPr/>
            </a:pPr>
            <a:r>
              <a:rPr lang="zh-CN" altLang="en-US" sz="14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表</a:t>
            </a:r>
            <a:r>
              <a:rPr lang="en-US" altLang="zh-CN" sz="14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2.6   CBCFI</a:t>
            </a:r>
            <a:r>
              <a:rPr lang="zh-CN" altLang="en-US" sz="14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与</a:t>
            </a:r>
            <a:r>
              <a:rPr lang="en-US" altLang="zh-CN" sz="14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CBFI</a:t>
            </a:r>
            <a:r>
              <a:rPr lang="zh-CN" altLang="en-US" sz="14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的区别对比</a:t>
            </a:r>
          </a:p>
        </p:txBody>
      </p:sp>
    </p:spTree>
    <p:extLst>
      <p:ext uri="{BB962C8B-B14F-4D97-AF65-F5344CB8AC3E}">
        <p14:creationId xmlns:p14="http://schemas.microsoft.com/office/powerpoint/2010/main" val="36753462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user\Desktop\图片1.jpg"/>
          <p:cNvPicPr>
            <a:picLocks noChangeAspect="1" noChangeArrowheads="1"/>
          </p:cNvPicPr>
          <p:nvPr/>
        </p:nvPicPr>
        <p:blipFill>
          <a:blip r:embed="rId3" cstate="print"/>
          <a:srcRect/>
          <a:stretch>
            <a:fillRect/>
          </a:stretch>
        </p:blipFill>
        <p:spPr bwMode="auto">
          <a:xfrm>
            <a:off x="0" y="891"/>
            <a:ext cx="6840139" cy="5128322"/>
          </a:xfrm>
          <a:prstGeom prst="rect">
            <a:avLst/>
          </a:prstGeom>
          <a:noFill/>
        </p:spPr>
      </p:pic>
      <p:sp>
        <p:nvSpPr>
          <p:cNvPr id="4" name="文本框 3"/>
          <p:cNvSpPr txBox="1"/>
          <p:nvPr/>
        </p:nvSpPr>
        <p:spPr>
          <a:xfrm>
            <a:off x="1181166" y="3134722"/>
            <a:ext cx="4326541" cy="338554"/>
          </a:xfrm>
          <a:prstGeom prst="rect">
            <a:avLst/>
          </a:prstGeom>
          <a:noFill/>
        </p:spPr>
        <p:txBody>
          <a:bodyPr wrap="square" rtlCol="0">
            <a:spAutoFit/>
          </a:bodyPr>
          <a:lstStyle/>
          <a:p>
            <a:endParaRPr lang="zh-CN" altLang="en-US" sz="1600" b="1" dirty="0">
              <a:solidFill>
                <a:schemeClr val="accent3">
                  <a:lumMod val="95000"/>
                </a:schemeClr>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5" name="文本框 4"/>
          <p:cNvSpPr txBox="1"/>
          <p:nvPr/>
        </p:nvSpPr>
        <p:spPr>
          <a:xfrm>
            <a:off x="611163" y="764406"/>
            <a:ext cx="4752528" cy="460375"/>
          </a:xfrm>
          <a:prstGeom prst="rect">
            <a:avLst/>
          </a:prstGeom>
          <a:noFill/>
        </p:spPr>
        <p:txBody>
          <a:bodyPr wrap="square" rtlCol="0">
            <a:spAutoFit/>
          </a:bodyPr>
          <a:lstStyle/>
          <a:p>
            <a:r>
              <a:rPr lang="zh-CN" altLang="en-US" sz="2400" b="1" dirty="0">
                <a:solidFill>
                  <a:schemeClr val="accent3">
                    <a:lumMod val="95000"/>
                  </a:schemeClr>
                </a:solidFill>
                <a:latin typeface="黑体" panose="02010609060101010101" pitchFamily="49" charset="-122"/>
                <a:ea typeface="黑体" panose="02010609060101010101" pitchFamily="49" charset="-122"/>
                <a:cs typeface="宋体" panose="02010600030101010101" pitchFamily="2" charset="-122"/>
              </a:rPr>
              <a:t>三、航运衍生品</a:t>
            </a:r>
          </a:p>
        </p:txBody>
      </p:sp>
      <p:sp>
        <p:nvSpPr>
          <p:cNvPr id="6" name="文本框 5"/>
          <p:cNvSpPr txBox="1"/>
          <p:nvPr/>
        </p:nvSpPr>
        <p:spPr>
          <a:xfrm>
            <a:off x="1403350" y="2571115"/>
            <a:ext cx="4248373" cy="1446550"/>
          </a:xfrm>
          <a:prstGeom prst="rect">
            <a:avLst/>
          </a:prstGeom>
          <a:noFill/>
        </p:spPr>
        <p:txBody>
          <a:bodyPr wrap="square" rtlCol="0">
            <a:spAutoFit/>
          </a:bodyPr>
          <a:lstStyle/>
          <a:p>
            <a:r>
              <a:rPr lang="en-US" altLang="zh-CN" sz="1600" b="1" dirty="0">
                <a:solidFill>
                  <a:schemeClr val="accent3">
                    <a:lumMod val="95000"/>
                  </a:schemeClr>
                </a:solidFill>
                <a:latin typeface="Times New Roman" panose="02020603050405020304" pitchFamily="18" charset="0"/>
                <a:ea typeface="黑体" panose="02010609060101010101" pitchFamily="49" charset="-122"/>
                <a:cs typeface="Times New Roman" panose="02020603050405020304" pitchFamily="18" charset="0"/>
              </a:rPr>
              <a:t> 3.1</a:t>
            </a:r>
            <a:r>
              <a:rPr lang="zh-CN" altLang="en-US" sz="1600" b="1" dirty="0">
                <a:solidFill>
                  <a:schemeClr val="accent3">
                    <a:lumMod val="95000"/>
                  </a:schemeClr>
                </a:solidFill>
                <a:latin typeface="Times New Roman" panose="02020603050405020304" pitchFamily="18" charset="0"/>
                <a:ea typeface="黑体" panose="02010609060101010101" pitchFamily="49" charset="-122"/>
                <a:cs typeface="Times New Roman" panose="02020603050405020304" pitchFamily="18" charset="0"/>
              </a:rPr>
              <a:t>航运运价指数期货</a:t>
            </a:r>
          </a:p>
          <a:p>
            <a:pPr>
              <a:lnSpc>
                <a:spcPct val="150000"/>
              </a:lnSpc>
            </a:pPr>
            <a:r>
              <a:rPr lang="en-US" altLang="zh-CN" sz="1600" b="1" dirty="0">
                <a:solidFill>
                  <a:schemeClr val="accent3">
                    <a:lumMod val="95000"/>
                  </a:schemeClr>
                </a:solidFill>
                <a:latin typeface="Times New Roman" panose="02020603050405020304" pitchFamily="18" charset="0"/>
                <a:ea typeface="黑体" panose="02010609060101010101" pitchFamily="49" charset="-122"/>
                <a:cs typeface="Times New Roman" panose="02020603050405020304" pitchFamily="18" charset="0"/>
              </a:rPr>
              <a:t> 3.2</a:t>
            </a:r>
            <a:r>
              <a:rPr lang="zh-CN" altLang="en-US" sz="1600" b="1" dirty="0">
                <a:solidFill>
                  <a:schemeClr val="accent3">
                    <a:lumMod val="95000"/>
                  </a:schemeClr>
                </a:solidFill>
                <a:latin typeface="Times New Roman" panose="02020603050405020304" pitchFamily="18" charset="0"/>
                <a:ea typeface="黑体" panose="02010609060101010101" pitchFamily="49" charset="-122"/>
                <a:cs typeface="Times New Roman" panose="02020603050405020304" pitchFamily="18" charset="0"/>
              </a:rPr>
              <a:t>运费期权</a:t>
            </a:r>
            <a:endParaRPr lang="en-US" altLang="zh-CN" sz="1600" b="1" dirty="0">
              <a:solidFill>
                <a:schemeClr val="accent3">
                  <a:lumMod val="95000"/>
                </a:schemeClr>
              </a:solidFill>
              <a:latin typeface="Times New Roman" panose="02020603050405020304" pitchFamily="18" charset="0"/>
              <a:ea typeface="黑体" panose="02010609060101010101" pitchFamily="49" charset="-122"/>
              <a:cs typeface="Times New Roman" panose="02020603050405020304" pitchFamily="18" charset="0"/>
            </a:endParaRPr>
          </a:p>
          <a:p>
            <a:pPr>
              <a:lnSpc>
                <a:spcPct val="150000"/>
              </a:lnSpc>
            </a:pPr>
            <a:r>
              <a:rPr lang="en-US" altLang="zh-CN" sz="1600" b="1" dirty="0">
                <a:solidFill>
                  <a:schemeClr val="accent3">
                    <a:lumMod val="95000"/>
                  </a:schemeClr>
                </a:solidFill>
                <a:latin typeface="Times New Roman" panose="02020603050405020304" pitchFamily="18" charset="0"/>
                <a:ea typeface="黑体" panose="02010609060101010101" pitchFamily="49" charset="-122"/>
                <a:cs typeface="Times New Roman" panose="02020603050405020304" pitchFamily="18" charset="0"/>
              </a:rPr>
              <a:t> 3.3</a:t>
            </a:r>
            <a:r>
              <a:rPr lang="zh-CN" altLang="en-US" sz="1600" b="1" dirty="0">
                <a:solidFill>
                  <a:schemeClr val="accent3">
                    <a:lumMod val="95000"/>
                  </a:schemeClr>
                </a:solidFill>
                <a:latin typeface="Times New Roman" panose="02020603050405020304" pitchFamily="18" charset="0"/>
                <a:ea typeface="黑体" panose="02010609060101010101" pitchFamily="49" charset="-122"/>
                <a:cs typeface="Times New Roman" panose="02020603050405020304" pitchFamily="18" charset="0"/>
              </a:rPr>
              <a:t>集装箱运费掉期协议</a:t>
            </a:r>
            <a:r>
              <a:rPr lang="en-US" altLang="zh-CN" sz="1600" b="1" dirty="0">
                <a:solidFill>
                  <a:schemeClr val="accent3">
                    <a:lumMod val="95000"/>
                  </a:schemeClr>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1600" b="1" dirty="0">
                <a:solidFill>
                  <a:schemeClr val="accent3">
                    <a:lumMod val="95000"/>
                  </a:schemeClr>
                </a:solidFill>
                <a:latin typeface="Times New Roman" panose="02020603050405020304" pitchFamily="18" charset="0"/>
                <a:ea typeface="黑体" panose="02010609060101010101" pitchFamily="49" charset="-122"/>
                <a:cs typeface="Times New Roman" panose="02020603050405020304" pitchFamily="18" charset="0"/>
              </a:rPr>
              <a:t>集装箱运价指数期货</a:t>
            </a:r>
            <a:endParaRPr lang="en-US" altLang="zh-CN" sz="1600" b="1" dirty="0">
              <a:solidFill>
                <a:schemeClr val="accent3">
                  <a:lumMod val="95000"/>
                </a:schemeClr>
              </a:solidFill>
              <a:latin typeface="Times New Roman" panose="02020603050405020304" pitchFamily="18" charset="0"/>
              <a:ea typeface="黑体" panose="02010609060101010101" pitchFamily="49" charset="-122"/>
              <a:cs typeface="Times New Roman" panose="02020603050405020304" pitchFamily="18" charset="0"/>
            </a:endParaRPr>
          </a:p>
          <a:p>
            <a:pPr>
              <a:lnSpc>
                <a:spcPct val="150000"/>
              </a:lnSpc>
            </a:pPr>
            <a:r>
              <a:rPr lang="en-US" altLang="zh-CN" sz="1600" b="1" dirty="0">
                <a:solidFill>
                  <a:schemeClr val="accent3">
                    <a:lumMod val="95000"/>
                  </a:schemeClr>
                </a:solidFill>
                <a:latin typeface="Times New Roman" panose="02020603050405020304" pitchFamily="18" charset="0"/>
                <a:ea typeface="黑体" panose="02010609060101010101" pitchFamily="49" charset="-122"/>
                <a:cs typeface="Times New Roman" panose="02020603050405020304" pitchFamily="18" charset="0"/>
              </a:rPr>
              <a:t> 3.4</a:t>
            </a:r>
            <a:r>
              <a:rPr lang="zh-CN" altLang="en-US" sz="1600" b="1" dirty="0">
                <a:solidFill>
                  <a:schemeClr val="accent3">
                    <a:lumMod val="95000"/>
                  </a:schemeClr>
                </a:solidFill>
                <a:latin typeface="Times New Roman" panose="02020603050405020304" pitchFamily="18" charset="0"/>
                <a:ea typeface="黑体" panose="02010609060101010101" pitchFamily="49" charset="-122"/>
                <a:cs typeface="Times New Roman" panose="02020603050405020304" pitchFamily="18" charset="0"/>
              </a:rPr>
              <a:t>大商所集装箱运力期货</a:t>
            </a:r>
          </a:p>
        </p:txBody>
      </p:sp>
    </p:spTree>
    <p:extLst>
      <p:ext uri="{BB962C8B-B14F-4D97-AF65-F5344CB8AC3E}">
        <p14:creationId xmlns:p14="http://schemas.microsoft.com/office/powerpoint/2010/main" val="20448779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1048613"/>
          <p:cNvSpPr txBox="1"/>
          <p:nvPr/>
        </p:nvSpPr>
        <p:spPr>
          <a:xfrm>
            <a:off x="257648" y="281691"/>
            <a:ext cx="2100191" cy="315279"/>
          </a:xfrm>
          <a:prstGeom prst="rect">
            <a:avLst/>
          </a:prstGeom>
          <a:noFill/>
          <a:ln>
            <a:noFill/>
          </a:ln>
        </p:spPr>
        <p:txBody>
          <a:bodyPr vert="horz" wrap="non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lvl="0" algn="l">
              <a:spcBef>
                <a:spcPct val="20000"/>
              </a:spcBef>
            </a:pPr>
            <a:r>
              <a:rPr lang="en-US" altLang="zh-CN"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3.1 </a:t>
            </a:r>
            <a:r>
              <a:rPr lang="zh-CN" altLang="en-US"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航运运价指数期货</a:t>
            </a:r>
          </a:p>
        </p:txBody>
      </p:sp>
      <p:sp>
        <p:nvSpPr>
          <p:cNvPr id="3" name="文本框 2"/>
          <p:cNvSpPr txBox="1"/>
          <p:nvPr/>
        </p:nvSpPr>
        <p:spPr>
          <a:xfrm>
            <a:off x="179115" y="1412478"/>
            <a:ext cx="6330179" cy="2908489"/>
          </a:xfrm>
          <a:prstGeom prst="rect">
            <a:avLst/>
          </a:prstGeom>
          <a:noFill/>
        </p:spPr>
        <p:txBody>
          <a:bodyPr wrap="square" rtlCol="0">
            <a:spAutoFit/>
          </a:bodyPr>
          <a:lstStyle/>
          <a:p>
            <a:pPr indent="360045">
              <a:spcBef>
                <a:spcPts val="600"/>
              </a:spcBef>
            </a:pPr>
            <a:r>
              <a:rPr lang="zh-CN" altLang="en-US" sz="1400" b="1" dirty="0">
                <a:latin typeface="Times New Roman" panose="02020603050405020304" pitchFamily="18" charset="0"/>
                <a:ea typeface="黑体" panose="02010609060101010101" pitchFamily="49" charset="-122"/>
                <a:cs typeface="Times New Roman" panose="02020603050405020304" pitchFamily="18" charset="0"/>
              </a:rPr>
              <a:t>由于市场</a:t>
            </a:r>
            <a:r>
              <a:rPr lang="zh-CN" altLang="en-US" sz="14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系统性风险和非系统性风险的</a:t>
            </a:r>
            <a:r>
              <a:rPr lang="zh-CN" altLang="en-US" sz="1400" b="1" dirty="0">
                <a:latin typeface="Times New Roman" panose="02020603050405020304" pitchFamily="18" charset="0"/>
                <a:ea typeface="黑体" panose="02010609060101010101" pitchFamily="49" charset="-122"/>
                <a:cs typeface="Times New Roman" panose="02020603050405020304" pitchFamily="18" charset="0"/>
              </a:rPr>
              <a:t>存在，运价指数</a:t>
            </a:r>
            <a:r>
              <a:rPr lang="zh-CN" altLang="en-US" sz="1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无法预测市场和规避风险</a:t>
            </a:r>
            <a:r>
              <a:rPr lang="zh-CN" altLang="en-US" sz="1400" b="1" dirty="0">
                <a:latin typeface="Times New Roman" panose="02020603050405020304" pitchFamily="18" charset="0"/>
                <a:ea typeface="黑体" panose="02010609060101010101" pitchFamily="49" charset="-122"/>
                <a:cs typeface="Times New Roman" panose="02020603050405020304" pitchFamily="18" charset="0"/>
              </a:rPr>
              <a:t>。由此人们引进了金融期货的操作方法，以</a:t>
            </a:r>
            <a:r>
              <a:rPr lang="zh-CN" altLang="en-US" sz="1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航运运价指数为基础</a:t>
            </a:r>
            <a:r>
              <a:rPr lang="zh-CN" altLang="en-US" sz="1400" b="1" dirty="0">
                <a:latin typeface="Times New Roman" panose="02020603050405020304" pitchFamily="18" charset="0"/>
                <a:ea typeface="黑体" panose="02010609060101010101" pitchFamily="49" charset="-122"/>
                <a:cs typeface="Times New Roman" panose="02020603050405020304" pitchFamily="18" charset="0"/>
              </a:rPr>
              <a:t>，开发了运价指数期货。</a:t>
            </a:r>
            <a:endParaRPr lang="en-US" altLang="zh-CN" sz="1400" b="1" dirty="0">
              <a:latin typeface="Times New Roman" panose="02020603050405020304" pitchFamily="18" charset="0"/>
              <a:ea typeface="黑体" panose="02010609060101010101" pitchFamily="49" charset="-122"/>
              <a:cs typeface="Times New Roman" panose="02020603050405020304" pitchFamily="18" charset="0"/>
            </a:endParaRPr>
          </a:p>
          <a:p>
            <a:pPr indent="360045" algn="just" eaLnBrk="1" hangingPunct="1">
              <a:spcBef>
                <a:spcPts val="600"/>
              </a:spcBef>
            </a:pPr>
            <a:r>
              <a:rPr lang="zh-CN" altLang="en-US" sz="14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波罗的海国际运价期货市场</a:t>
            </a:r>
            <a:r>
              <a:rPr lang="en-US" altLang="zh-CN" sz="1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(BIFFEX)</a:t>
            </a:r>
            <a:r>
              <a:rPr lang="zh-CN" altLang="en-US" sz="1400" b="1" dirty="0">
                <a:latin typeface="Times New Roman" panose="02020603050405020304" pitchFamily="18" charset="0"/>
                <a:ea typeface="黑体" panose="02010609060101010101" pitchFamily="49" charset="-122"/>
                <a:cs typeface="Times New Roman" panose="02020603050405020304" pitchFamily="18" charset="0"/>
              </a:rPr>
              <a:t>于</a:t>
            </a:r>
            <a:r>
              <a:rPr lang="en-US" altLang="zh-CN" sz="1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1985</a:t>
            </a:r>
            <a:r>
              <a:rPr lang="zh-CN" altLang="en-US" sz="1400" b="1" dirty="0">
                <a:latin typeface="Times New Roman" panose="02020603050405020304" pitchFamily="18" charset="0"/>
                <a:ea typeface="黑体" panose="02010609060101010101" pitchFamily="49" charset="-122"/>
                <a:cs typeface="Times New Roman" panose="02020603050405020304" pitchFamily="18" charset="0"/>
              </a:rPr>
              <a:t>年在</a:t>
            </a:r>
            <a:r>
              <a:rPr lang="zh-CN" altLang="en-US" sz="1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波罗的海航交所</a:t>
            </a:r>
            <a:r>
              <a:rPr lang="zh-CN" altLang="en-US" sz="1400" b="1" dirty="0">
                <a:latin typeface="Times New Roman" panose="02020603050405020304" pitchFamily="18" charset="0"/>
                <a:ea typeface="黑体" panose="02010609060101010101" pitchFamily="49" charset="-122"/>
                <a:cs typeface="Times New Roman" panose="02020603050405020304" pitchFamily="18" charset="0"/>
              </a:rPr>
              <a:t>开设，自此，开始了波罗的海运费指数期货交易，成为了干散货船运输市场运价指数期货，其</a:t>
            </a:r>
            <a:r>
              <a:rPr lang="zh-CN" altLang="en-US" sz="1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标的</a:t>
            </a:r>
            <a:r>
              <a:rPr lang="zh-CN" altLang="en-US" sz="1400" b="1" dirty="0">
                <a:latin typeface="Times New Roman" panose="02020603050405020304" pitchFamily="18" charset="0"/>
                <a:ea typeface="黑体" panose="02010609060101010101" pitchFamily="49" charset="-122"/>
                <a:cs typeface="Times New Roman" panose="02020603050405020304" pitchFamily="18" charset="0"/>
              </a:rPr>
              <a:t>为</a:t>
            </a:r>
            <a:r>
              <a:rPr lang="zh-CN" altLang="en-US" sz="1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波罗的海运费指数</a:t>
            </a:r>
            <a:r>
              <a:rPr lang="en-US" altLang="zh-CN" sz="1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(BFI)</a:t>
            </a:r>
            <a:r>
              <a:rPr lang="zh-CN" altLang="en-US" sz="1400" b="1" dirty="0">
                <a:latin typeface="Times New Roman" panose="02020603050405020304" pitchFamily="18" charset="0"/>
                <a:ea typeface="黑体" panose="02010609060101010101" pitchFamily="49" charset="-122"/>
                <a:cs typeface="Times New Roman" panose="02020603050405020304" pitchFamily="18" charset="0"/>
              </a:rPr>
              <a:t>。</a:t>
            </a:r>
            <a:endParaRPr lang="en-US" altLang="zh-CN" sz="1400" b="1" dirty="0">
              <a:latin typeface="Times New Roman" panose="02020603050405020304" pitchFamily="18" charset="0"/>
              <a:ea typeface="黑体" panose="02010609060101010101" pitchFamily="49" charset="-122"/>
              <a:cs typeface="Times New Roman" panose="02020603050405020304" pitchFamily="18" charset="0"/>
            </a:endParaRPr>
          </a:p>
          <a:p>
            <a:pPr indent="360045" algn="just">
              <a:spcBef>
                <a:spcPts val="600"/>
              </a:spcBef>
            </a:pPr>
            <a:r>
              <a:rPr lang="zh-CN" altLang="en-US" sz="1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参与者</a:t>
            </a:r>
            <a:r>
              <a:rPr lang="zh-CN" altLang="en-US" sz="1400" b="1" dirty="0">
                <a:latin typeface="Times New Roman" panose="02020603050405020304" pitchFamily="18" charset="0"/>
                <a:ea typeface="黑体" panose="02010609060101010101" pitchFamily="49" charset="-122"/>
                <a:cs typeface="Times New Roman" panose="02020603050405020304" pitchFamily="18" charset="0"/>
              </a:rPr>
              <a:t>使用</a:t>
            </a:r>
            <a:r>
              <a:rPr lang="en-US" altLang="zh-CN" sz="1400" b="1" dirty="0">
                <a:latin typeface="Times New Roman" panose="02020603050405020304" pitchFamily="18" charset="0"/>
                <a:ea typeface="黑体" panose="02010609060101010101" pitchFamily="49" charset="-122"/>
                <a:cs typeface="Times New Roman" panose="02020603050405020304" pitchFamily="18" charset="0"/>
              </a:rPr>
              <a:t>BIFFEX</a:t>
            </a:r>
            <a:r>
              <a:rPr lang="zh-CN" altLang="en-US" sz="1400" b="1" dirty="0">
                <a:latin typeface="Times New Roman" panose="02020603050405020304" pitchFamily="18" charset="0"/>
                <a:ea typeface="黑体" panose="02010609060101010101" pitchFamily="49" charset="-122"/>
                <a:cs typeface="Times New Roman" panose="02020603050405020304" pitchFamily="18" charset="0"/>
              </a:rPr>
              <a:t>提供的</a:t>
            </a:r>
            <a:r>
              <a:rPr lang="zh-CN" altLang="en-US" sz="1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标准格式合约</a:t>
            </a:r>
            <a:r>
              <a:rPr lang="zh-CN" altLang="en-US" sz="1400" b="1" dirty="0">
                <a:latin typeface="Times New Roman" panose="02020603050405020304" pitchFamily="18" charset="0"/>
                <a:ea typeface="黑体" panose="02010609060101010101" pitchFamily="49" charset="-122"/>
                <a:cs typeface="Times New Roman" panose="02020603050405020304" pitchFamily="18" charset="0"/>
              </a:rPr>
              <a:t>，利用</a:t>
            </a:r>
            <a:r>
              <a:rPr lang="zh-CN" altLang="en-US" sz="1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波罗的海运费指数</a:t>
            </a:r>
            <a:r>
              <a:rPr lang="zh-CN" altLang="en-US" sz="1400" b="1" dirty="0">
                <a:latin typeface="Times New Roman" panose="02020603050405020304" pitchFamily="18" charset="0"/>
                <a:ea typeface="黑体" panose="02010609060101010101" pitchFamily="49" charset="-122"/>
                <a:cs typeface="Times New Roman" panose="02020603050405020304" pitchFamily="18" charset="0"/>
              </a:rPr>
              <a:t>进行</a:t>
            </a:r>
            <a:r>
              <a:rPr lang="zh-CN" altLang="en-US" sz="1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套期保值</a:t>
            </a:r>
            <a:r>
              <a:rPr lang="zh-CN" altLang="en-US" sz="1400" b="1" dirty="0">
                <a:latin typeface="Times New Roman" panose="02020603050405020304" pitchFamily="18" charset="0"/>
                <a:ea typeface="黑体" panose="02010609060101010101" pitchFamily="49" charset="-122"/>
                <a:cs typeface="Times New Roman" panose="02020603050405020304" pitchFamily="18" charset="0"/>
              </a:rPr>
              <a:t>。</a:t>
            </a:r>
            <a:r>
              <a:rPr lang="zh-CN" altLang="en-US" sz="1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船东</a:t>
            </a:r>
            <a:r>
              <a:rPr lang="en-US" altLang="zh-CN" sz="1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1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或租家</a:t>
            </a:r>
            <a:r>
              <a:rPr lang="en-US" altLang="zh-CN" sz="1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1400" b="1" dirty="0">
                <a:latin typeface="Times New Roman" panose="02020603050405020304" pitchFamily="18" charset="0"/>
                <a:ea typeface="黑体" panose="02010609060101010101" pitchFamily="49" charset="-122"/>
                <a:cs typeface="Times New Roman" panose="02020603050405020304" pitchFamily="18" charset="0"/>
              </a:rPr>
              <a:t>可以通过对</a:t>
            </a:r>
            <a:r>
              <a:rPr lang="en-US" altLang="zh-CN" sz="1400" b="1" dirty="0">
                <a:latin typeface="Times New Roman" panose="02020603050405020304" pitchFamily="18" charset="0"/>
                <a:ea typeface="黑体" panose="02010609060101010101" pitchFamily="49" charset="-122"/>
                <a:cs typeface="Times New Roman" panose="02020603050405020304" pitchFamily="18" charset="0"/>
              </a:rPr>
              <a:t>BIFFEX</a:t>
            </a:r>
            <a:r>
              <a:rPr lang="zh-CN" altLang="en-US" sz="1400" b="1" dirty="0">
                <a:latin typeface="Times New Roman" panose="02020603050405020304" pitchFamily="18" charset="0"/>
                <a:ea typeface="黑体" panose="02010609060101010101" pitchFamily="49" charset="-122"/>
                <a:cs typeface="Times New Roman" panose="02020603050405020304" pitchFamily="18" charset="0"/>
              </a:rPr>
              <a:t>合约的</a:t>
            </a:r>
            <a:r>
              <a:rPr lang="zh-CN" altLang="en-US" sz="1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买入</a:t>
            </a:r>
            <a:r>
              <a:rPr lang="en-US" altLang="zh-CN" sz="1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1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或卖出</a:t>
            </a:r>
            <a:r>
              <a:rPr lang="en-US" altLang="zh-CN" sz="1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1400" b="1" dirty="0">
                <a:latin typeface="Times New Roman" panose="02020603050405020304" pitchFamily="18" charset="0"/>
                <a:ea typeface="黑体" panose="02010609060101010101" pitchFamily="49" charset="-122"/>
                <a:cs typeface="Times New Roman" panose="02020603050405020304" pitchFamily="18" charset="0"/>
              </a:rPr>
              <a:t>反向操作来</a:t>
            </a:r>
            <a:r>
              <a:rPr lang="zh-CN" altLang="en-US" sz="1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保护</a:t>
            </a:r>
            <a:r>
              <a:rPr lang="zh-CN" altLang="en-US" sz="1400" b="1" dirty="0">
                <a:latin typeface="Times New Roman" panose="02020603050405020304" pitchFamily="18" charset="0"/>
                <a:ea typeface="黑体" panose="02010609060101010101" pitchFamily="49" charset="-122"/>
                <a:cs typeface="Times New Roman" panose="02020603050405020304" pitchFamily="18" charset="0"/>
              </a:rPr>
              <a:t>他们的</a:t>
            </a:r>
            <a:r>
              <a:rPr lang="zh-CN" altLang="en-US" sz="1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运费收入</a:t>
            </a:r>
            <a:r>
              <a:rPr lang="en-US" altLang="zh-CN" sz="1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1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或运费支出</a:t>
            </a:r>
            <a:r>
              <a:rPr lang="en-US" altLang="zh-CN" sz="1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1400" b="1" dirty="0">
                <a:latin typeface="Times New Roman" panose="02020603050405020304" pitchFamily="18" charset="0"/>
                <a:ea typeface="黑体" panose="02010609060101010101" pitchFamily="49" charset="-122"/>
                <a:cs typeface="Times New Roman" panose="02020603050405020304" pitchFamily="18" charset="0"/>
              </a:rPr>
              <a:t>。</a:t>
            </a:r>
            <a:endParaRPr lang="en-US" altLang="zh-CN" sz="1400" b="1" dirty="0">
              <a:latin typeface="Times New Roman" panose="02020603050405020304" pitchFamily="18" charset="0"/>
              <a:ea typeface="黑体" panose="02010609060101010101" pitchFamily="49" charset="-122"/>
              <a:cs typeface="Times New Roman" panose="02020603050405020304" pitchFamily="18" charset="0"/>
            </a:endParaRPr>
          </a:p>
          <a:p>
            <a:pPr indent="360045" algn="just" eaLnBrk="1" hangingPunct="1">
              <a:spcBef>
                <a:spcPts val="600"/>
              </a:spcBef>
            </a:pPr>
            <a:r>
              <a:rPr lang="zh-CN" altLang="en-US" sz="1400" b="1" dirty="0">
                <a:latin typeface="Times New Roman" panose="02020603050405020304" pitchFamily="18" charset="0"/>
                <a:ea typeface="黑体" panose="02010609060101010101" pitchFamily="49" charset="-122"/>
                <a:cs typeface="Times New Roman" panose="02020603050405020304" pitchFamily="18" charset="0"/>
              </a:rPr>
              <a:t>同一般的期货产品一样，</a:t>
            </a:r>
            <a:r>
              <a:rPr lang="en-US" altLang="zh-CN" sz="1400" b="1" dirty="0">
                <a:latin typeface="Times New Roman" panose="02020603050405020304" pitchFamily="18" charset="0"/>
                <a:ea typeface="黑体" panose="02010609060101010101" pitchFamily="49" charset="-122"/>
                <a:cs typeface="Times New Roman" panose="02020603050405020304" pitchFamily="18" charset="0"/>
              </a:rPr>
              <a:t>BIFFEX</a:t>
            </a:r>
            <a:r>
              <a:rPr lang="zh-CN" altLang="en-US" sz="1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作用</a:t>
            </a:r>
            <a:r>
              <a:rPr lang="zh-CN" altLang="en-US" sz="1400" b="1" dirty="0">
                <a:latin typeface="Times New Roman" panose="02020603050405020304" pitchFamily="18" charset="0"/>
                <a:ea typeface="黑体" panose="02010609060101010101" pitchFamily="49" charset="-122"/>
                <a:cs typeface="Times New Roman" panose="02020603050405020304" pitchFamily="18" charset="0"/>
              </a:rPr>
              <a:t>是</a:t>
            </a:r>
            <a:r>
              <a:rPr lang="zh-CN" altLang="en-US" sz="1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套期保值</a:t>
            </a:r>
            <a:r>
              <a:rPr lang="zh-CN" altLang="en-US" sz="1400" b="1" dirty="0">
                <a:latin typeface="Times New Roman" panose="02020603050405020304" pitchFamily="18" charset="0"/>
                <a:ea typeface="黑体" panose="02010609060101010101" pitchFamily="49" charset="-122"/>
                <a:cs typeface="Times New Roman" panose="02020603050405020304" pitchFamily="18" charset="0"/>
              </a:rPr>
              <a:t>和</a:t>
            </a:r>
            <a:r>
              <a:rPr lang="zh-CN" altLang="en-US" sz="1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价格发现</a:t>
            </a:r>
            <a:r>
              <a:rPr lang="zh-CN" altLang="en-US" sz="1400" b="1" dirty="0">
                <a:latin typeface="Times New Roman" panose="02020603050405020304" pitchFamily="18" charset="0"/>
                <a:ea typeface="黑体" panose="02010609060101010101" pitchFamily="49" charset="-122"/>
                <a:cs typeface="Times New Roman" panose="02020603050405020304" pitchFamily="18" charset="0"/>
              </a:rPr>
              <a:t>，为参与者们提供了一个灵活方便的规避风险的方式，明显体现出了强于传统期船市场的优越性。</a:t>
            </a:r>
            <a:endParaRPr lang="en-US" altLang="zh-CN" sz="1400" b="1"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4" name="文本框 3"/>
          <p:cNvSpPr txBox="1"/>
          <p:nvPr/>
        </p:nvSpPr>
        <p:spPr>
          <a:xfrm>
            <a:off x="179115" y="709911"/>
            <a:ext cx="5942166" cy="390428"/>
          </a:xfrm>
          <a:prstGeom prst="rect">
            <a:avLst/>
          </a:prstGeom>
          <a:noFill/>
          <a:ln>
            <a:noFill/>
          </a:ln>
        </p:spPr>
        <p:txBody>
          <a:bodyPr vert="horz" wrap="squar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marL="213995" indent="-213995">
              <a:lnSpc>
                <a:spcPct val="130000"/>
              </a:lnSpc>
              <a:spcBef>
                <a:spcPts val="450"/>
              </a:spcBef>
              <a:buFontTx/>
              <a:buChar char="•"/>
              <a:defRPr/>
            </a:pPr>
            <a:r>
              <a:rPr lang="zh-CN" altLang="en-US" b="1" dirty="0">
                <a:gradFill>
                  <a:gsLst>
                    <a:gs pos="0">
                      <a:srgbClr val="E30000"/>
                    </a:gs>
                    <a:gs pos="100000">
                      <a:srgbClr val="760303"/>
                    </a:gs>
                  </a:gsLst>
                  <a:lin scaled="0"/>
                </a:gradFill>
                <a:latin typeface="Times New Roman" panose="02020603050405020304" pitchFamily="18" charset="0"/>
                <a:ea typeface="黑体" panose="02010609060101010101" pitchFamily="49" charset="-122"/>
                <a:cs typeface="Times New Roman" panose="02020603050405020304" pitchFamily="18" charset="0"/>
              </a:rPr>
              <a:t>航运运价指数期货</a:t>
            </a:r>
            <a:r>
              <a:rPr lang="en-US" altLang="zh-CN" b="1" dirty="0">
                <a:gradFill>
                  <a:gsLst>
                    <a:gs pos="0">
                      <a:srgbClr val="E30000"/>
                    </a:gs>
                    <a:gs pos="100000">
                      <a:srgbClr val="760303"/>
                    </a:gs>
                  </a:gsLst>
                  <a:lin scaled="0"/>
                </a:gradFill>
                <a:latin typeface="Times New Roman" panose="02020603050405020304" pitchFamily="18" charset="0"/>
                <a:ea typeface="黑体" panose="02010609060101010101" pitchFamily="49" charset="-122"/>
                <a:cs typeface="Times New Roman" panose="02020603050405020304" pitchFamily="18" charset="0"/>
              </a:rPr>
              <a:t>(BIFFEX)</a:t>
            </a:r>
            <a:r>
              <a:rPr lang="zh-CN" altLang="en-US" b="1" dirty="0">
                <a:gradFill>
                  <a:gsLst>
                    <a:gs pos="0">
                      <a:srgbClr val="E30000"/>
                    </a:gs>
                    <a:gs pos="100000">
                      <a:srgbClr val="760303"/>
                    </a:gs>
                  </a:gsLst>
                  <a:lin scaled="0"/>
                </a:gradFill>
                <a:latin typeface="Times New Roman" panose="02020603050405020304" pitchFamily="18" charset="0"/>
                <a:ea typeface="黑体" panose="02010609060101010101" pitchFamily="49" charset="-122"/>
                <a:cs typeface="Times New Roman" panose="02020603050405020304" pitchFamily="18" charset="0"/>
              </a:rPr>
              <a:t>的产生背景与发展</a:t>
            </a:r>
            <a:endParaRPr lang="en-US" altLang="zh-CN" b="1" dirty="0">
              <a:gradFill>
                <a:gsLst>
                  <a:gs pos="0">
                    <a:srgbClr val="E30000"/>
                  </a:gs>
                  <a:gs pos="100000">
                    <a:srgbClr val="760303"/>
                  </a:gs>
                </a:gsLst>
                <a:lin scaled="0"/>
              </a:gradFill>
              <a:latin typeface="Times New Roman" panose="02020603050405020304" pitchFamily="18" charset="0"/>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27003790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1048613"/>
          <p:cNvSpPr txBox="1"/>
          <p:nvPr/>
        </p:nvSpPr>
        <p:spPr>
          <a:xfrm>
            <a:off x="257648" y="281691"/>
            <a:ext cx="2100191" cy="315279"/>
          </a:xfrm>
          <a:prstGeom prst="rect">
            <a:avLst/>
          </a:prstGeom>
          <a:noFill/>
          <a:ln>
            <a:noFill/>
          </a:ln>
        </p:spPr>
        <p:txBody>
          <a:bodyPr vert="horz" wrap="non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lvl="0" algn="l">
              <a:spcBef>
                <a:spcPct val="20000"/>
              </a:spcBef>
            </a:pPr>
            <a:r>
              <a:rPr lang="en-US" altLang="zh-CN"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3.1 </a:t>
            </a:r>
            <a:r>
              <a:rPr lang="zh-CN" altLang="en-US"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航运运价指数期货</a:t>
            </a:r>
          </a:p>
        </p:txBody>
      </p:sp>
      <p:sp>
        <p:nvSpPr>
          <p:cNvPr id="4" name="文本框 3"/>
          <p:cNvSpPr txBox="1"/>
          <p:nvPr/>
        </p:nvSpPr>
        <p:spPr>
          <a:xfrm>
            <a:off x="179115" y="709911"/>
            <a:ext cx="5942166" cy="390428"/>
          </a:xfrm>
          <a:prstGeom prst="rect">
            <a:avLst/>
          </a:prstGeom>
          <a:noFill/>
          <a:ln>
            <a:noFill/>
          </a:ln>
        </p:spPr>
        <p:txBody>
          <a:bodyPr vert="horz" wrap="squar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marL="213995" indent="-213995">
              <a:lnSpc>
                <a:spcPct val="130000"/>
              </a:lnSpc>
              <a:spcBef>
                <a:spcPts val="450"/>
              </a:spcBef>
              <a:buFontTx/>
              <a:buChar char="•"/>
              <a:defRPr/>
            </a:pPr>
            <a:r>
              <a:rPr lang="en-US" altLang="zh-CN" b="1" dirty="0">
                <a:gradFill>
                  <a:gsLst>
                    <a:gs pos="0">
                      <a:srgbClr val="E30000"/>
                    </a:gs>
                    <a:gs pos="100000">
                      <a:srgbClr val="760303"/>
                    </a:gs>
                  </a:gsLst>
                  <a:lin scaled="0"/>
                </a:gradFill>
                <a:latin typeface="Times New Roman" panose="02020603050405020304" pitchFamily="18" charset="0"/>
                <a:ea typeface="黑体" panose="02010609060101010101" pitchFamily="49" charset="-122"/>
                <a:cs typeface="Times New Roman" panose="02020603050405020304" pitchFamily="18" charset="0"/>
              </a:rPr>
              <a:t>BIFFEX</a:t>
            </a:r>
            <a:r>
              <a:rPr lang="zh-CN" altLang="en-US" b="1" dirty="0">
                <a:gradFill>
                  <a:gsLst>
                    <a:gs pos="0">
                      <a:srgbClr val="E30000"/>
                    </a:gs>
                    <a:gs pos="100000">
                      <a:srgbClr val="760303"/>
                    </a:gs>
                  </a:gsLst>
                  <a:lin scaled="0"/>
                </a:gradFill>
                <a:latin typeface="Times New Roman" panose="02020603050405020304" pitchFamily="18" charset="0"/>
                <a:ea typeface="黑体" panose="02010609060101010101" pitchFamily="49" charset="-122"/>
                <a:cs typeface="Times New Roman" panose="02020603050405020304" pitchFamily="18" charset="0"/>
              </a:rPr>
              <a:t>期货合约发展趋势</a:t>
            </a:r>
            <a:endParaRPr lang="en-US" altLang="zh-CN" b="1" dirty="0">
              <a:gradFill>
                <a:gsLst>
                  <a:gs pos="0">
                    <a:srgbClr val="E30000"/>
                  </a:gs>
                  <a:gs pos="100000">
                    <a:srgbClr val="760303"/>
                  </a:gs>
                </a:gsLst>
                <a:lin scaled="0"/>
              </a:gradFill>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6"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9235" y="1137653"/>
            <a:ext cx="4475336" cy="21532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1"/>
          <p:cNvSpPr txBox="1">
            <a:spLocks noChangeArrowheads="1"/>
          </p:cNvSpPr>
          <p:nvPr/>
        </p:nvSpPr>
        <p:spPr bwMode="auto">
          <a:xfrm>
            <a:off x="1514969" y="3290936"/>
            <a:ext cx="396386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1400" b="1" dirty="0">
                <a:latin typeface="Times New Roman" panose="02020603050405020304" pitchFamily="18" charset="0"/>
                <a:ea typeface="黑体" panose="02010609060101010101" pitchFamily="49" charset="-122"/>
                <a:cs typeface="Times New Roman" panose="02020603050405020304" pitchFamily="18" charset="0"/>
              </a:rPr>
              <a:t>图</a:t>
            </a:r>
            <a:r>
              <a:rPr lang="en-US" altLang="zh-CN" sz="1400" b="1" dirty="0">
                <a:latin typeface="Times New Roman" panose="02020603050405020304" pitchFamily="18" charset="0"/>
                <a:ea typeface="黑体" panose="02010609060101010101" pitchFamily="49" charset="-122"/>
                <a:cs typeface="Times New Roman" panose="02020603050405020304" pitchFamily="18" charset="0"/>
              </a:rPr>
              <a:t>3-1 BIFFEX</a:t>
            </a:r>
            <a:r>
              <a:rPr lang="zh-CN" altLang="en-US" sz="1400" b="1" dirty="0">
                <a:latin typeface="Times New Roman" panose="02020603050405020304" pitchFamily="18" charset="0"/>
                <a:ea typeface="黑体" panose="02010609060101010101" pitchFamily="49" charset="-122"/>
                <a:cs typeface="Times New Roman" panose="02020603050405020304" pitchFamily="18" charset="0"/>
              </a:rPr>
              <a:t>合约从</a:t>
            </a:r>
            <a:r>
              <a:rPr lang="en-US" altLang="zh-CN" sz="1400" b="1" dirty="0">
                <a:latin typeface="Times New Roman" panose="02020603050405020304" pitchFamily="18" charset="0"/>
                <a:ea typeface="黑体" panose="02010609060101010101" pitchFamily="49" charset="-122"/>
                <a:cs typeface="Times New Roman" panose="02020603050405020304" pitchFamily="18" charset="0"/>
              </a:rPr>
              <a:t>1985</a:t>
            </a:r>
            <a:r>
              <a:rPr lang="zh-CN" altLang="en-US" sz="1400" b="1" dirty="0">
                <a:latin typeface="Times New Roman" panose="02020603050405020304" pitchFamily="18" charset="0"/>
                <a:ea typeface="黑体" panose="02010609060101010101" pitchFamily="49" charset="-122"/>
                <a:cs typeface="Times New Roman" panose="02020603050405020304" pitchFamily="18" charset="0"/>
              </a:rPr>
              <a:t>年到</a:t>
            </a:r>
            <a:r>
              <a:rPr lang="en-US" altLang="zh-CN" sz="1400" b="1" dirty="0">
                <a:latin typeface="Times New Roman" panose="02020603050405020304" pitchFamily="18" charset="0"/>
                <a:ea typeface="黑体" panose="02010609060101010101" pitchFamily="49" charset="-122"/>
                <a:cs typeface="Times New Roman" panose="02020603050405020304" pitchFamily="18" charset="0"/>
              </a:rPr>
              <a:t>2002</a:t>
            </a:r>
            <a:r>
              <a:rPr lang="zh-CN" altLang="en-US" sz="1400" b="1" dirty="0">
                <a:latin typeface="Times New Roman" panose="02020603050405020304" pitchFamily="18" charset="0"/>
                <a:ea typeface="黑体" panose="02010609060101010101" pitchFamily="49" charset="-122"/>
                <a:cs typeface="Times New Roman" panose="02020603050405020304" pitchFamily="18" charset="0"/>
              </a:rPr>
              <a:t>年的年成交量</a:t>
            </a:r>
          </a:p>
        </p:txBody>
      </p:sp>
      <p:sp>
        <p:nvSpPr>
          <p:cNvPr id="8" name="TextBox 2"/>
          <p:cNvSpPr txBox="1">
            <a:spLocks noChangeArrowheads="1"/>
          </p:cNvSpPr>
          <p:nvPr/>
        </p:nvSpPr>
        <p:spPr bwMode="auto">
          <a:xfrm>
            <a:off x="491021" y="3716256"/>
            <a:ext cx="6011763"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096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indent="360045" algn="just" eaLnBrk="1" hangingPunct="1">
              <a:spcBef>
                <a:spcPts val="600"/>
              </a:spcBef>
            </a:pPr>
            <a:r>
              <a:rPr lang="zh-CN" altLang="zh-CN" sz="1400" b="1" dirty="0">
                <a:latin typeface="Times New Roman" panose="02020603050405020304" pitchFamily="18" charset="0"/>
                <a:ea typeface="黑体" panose="02010609060101010101" pitchFamily="49" charset="-122"/>
                <a:cs typeface="Times New Roman" panose="02020603050405020304" pitchFamily="18" charset="0"/>
              </a:rPr>
              <a:t>作为</a:t>
            </a:r>
            <a:r>
              <a:rPr lang="zh-CN" altLang="zh-CN" sz="1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第一支</a:t>
            </a:r>
            <a:r>
              <a:rPr lang="zh-CN" altLang="zh-CN" sz="1400" b="1" dirty="0">
                <a:latin typeface="Times New Roman" panose="02020603050405020304" pitchFamily="18" charset="0"/>
                <a:ea typeface="黑体" panose="02010609060101010101" pitchFamily="49" charset="-122"/>
                <a:cs typeface="Times New Roman" panose="02020603050405020304" pitchFamily="18" charset="0"/>
              </a:rPr>
              <a:t>航运金融衍生品</a:t>
            </a:r>
            <a:r>
              <a:rPr lang="zh-CN" altLang="en-US" sz="1400" b="1" dirty="0">
                <a:latin typeface="Times New Roman" panose="02020603050405020304" pitchFamily="18" charset="0"/>
                <a:ea typeface="黑体" panose="02010609060101010101" pitchFamily="49" charset="-122"/>
                <a:cs typeface="Times New Roman" panose="02020603050405020304" pitchFamily="18" charset="0"/>
              </a:rPr>
              <a:t>，</a:t>
            </a:r>
            <a:r>
              <a:rPr lang="en-US" altLang="zh-CN" sz="1400" b="1" dirty="0">
                <a:latin typeface="Times New Roman" panose="02020603050405020304" pitchFamily="18" charset="0"/>
                <a:ea typeface="黑体" panose="02010609060101010101" pitchFamily="49" charset="-122"/>
                <a:cs typeface="Times New Roman" panose="02020603050405020304" pitchFamily="18" charset="0"/>
              </a:rPr>
              <a:t>BIFFEX</a:t>
            </a:r>
            <a:r>
              <a:rPr lang="zh-CN" altLang="zh-CN" sz="1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期货合约</a:t>
            </a:r>
            <a:r>
              <a:rPr lang="zh-CN" altLang="zh-CN" sz="1400" b="1" dirty="0">
                <a:latin typeface="Times New Roman" panose="02020603050405020304" pitchFamily="18" charset="0"/>
                <a:ea typeface="黑体" panose="02010609060101010101" pitchFamily="49" charset="-122"/>
                <a:cs typeface="Times New Roman" panose="02020603050405020304" pitchFamily="18" charset="0"/>
              </a:rPr>
              <a:t>一经推出就</a:t>
            </a:r>
            <a:r>
              <a:rPr lang="zh-CN" altLang="zh-CN" sz="1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受到了</a:t>
            </a:r>
            <a:r>
              <a:rPr lang="zh-CN" altLang="zh-CN" sz="1400" b="1" dirty="0">
                <a:latin typeface="Times New Roman" panose="02020603050405020304" pitchFamily="18" charset="0"/>
                <a:ea typeface="黑体" panose="02010609060101010101" pitchFamily="49" charset="-122"/>
                <a:cs typeface="Times New Roman" panose="02020603050405020304" pitchFamily="18" charset="0"/>
              </a:rPr>
              <a:t>市场的</a:t>
            </a:r>
            <a:r>
              <a:rPr lang="zh-CN" altLang="zh-CN" sz="1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广泛关注</a:t>
            </a:r>
            <a:r>
              <a:rPr lang="zh-CN" altLang="en-US" sz="1400" b="1" dirty="0">
                <a:latin typeface="Times New Roman" panose="02020603050405020304" pitchFamily="18" charset="0"/>
                <a:ea typeface="黑体" panose="02010609060101010101" pitchFamily="49" charset="-122"/>
                <a:cs typeface="Times New Roman" panose="02020603050405020304" pitchFamily="18" charset="0"/>
              </a:rPr>
              <a:t>，</a:t>
            </a:r>
            <a:r>
              <a:rPr lang="zh-CN" altLang="zh-CN" sz="1400" b="1" dirty="0">
                <a:latin typeface="Times New Roman" panose="02020603050405020304" pitchFamily="18" charset="0"/>
                <a:ea typeface="黑体" panose="02010609060101010101" pitchFamily="49" charset="-122"/>
                <a:cs typeface="Times New Roman" panose="02020603050405020304" pitchFamily="18" charset="0"/>
              </a:rPr>
              <a:t>由图</a:t>
            </a:r>
            <a:r>
              <a:rPr lang="en-US" altLang="zh-CN" sz="1400" b="1" dirty="0">
                <a:latin typeface="Times New Roman" panose="02020603050405020304" pitchFamily="18" charset="0"/>
                <a:ea typeface="黑体" panose="02010609060101010101" pitchFamily="49" charset="-122"/>
                <a:cs typeface="Times New Roman" panose="02020603050405020304" pitchFamily="18" charset="0"/>
              </a:rPr>
              <a:t>3-1</a:t>
            </a:r>
            <a:r>
              <a:rPr lang="zh-CN" altLang="zh-CN" sz="1400" b="1" dirty="0">
                <a:latin typeface="Times New Roman" panose="02020603050405020304" pitchFamily="18" charset="0"/>
                <a:ea typeface="黑体" panose="02010609060101010101" pitchFamily="49" charset="-122"/>
                <a:cs typeface="Times New Roman" panose="02020603050405020304" pitchFamily="18" charset="0"/>
              </a:rPr>
              <a:t>所示</a:t>
            </a:r>
            <a:r>
              <a:rPr lang="zh-CN" altLang="en-US" sz="1400" b="1" dirty="0">
                <a:latin typeface="Times New Roman" panose="02020603050405020304" pitchFamily="18" charset="0"/>
                <a:ea typeface="黑体" panose="02010609060101010101" pitchFamily="49" charset="-122"/>
                <a:cs typeface="Times New Roman" panose="02020603050405020304" pitchFamily="18" charset="0"/>
              </a:rPr>
              <a:t>，</a:t>
            </a:r>
            <a:r>
              <a:rPr lang="en-US" altLang="zh-CN" sz="1400" b="1" dirty="0">
                <a:latin typeface="Times New Roman" panose="02020603050405020304" pitchFamily="18" charset="0"/>
                <a:ea typeface="黑体" panose="02010609060101010101" pitchFamily="49" charset="-122"/>
                <a:cs typeface="Times New Roman" panose="02020603050405020304" pitchFamily="18" charset="0"/>
              </a:rPr>
              <a:t>BIFFEX</a:t>
            </a:r>
            <a:r>
              <a:rPr lang="zh-CN" altLang="zh-CN" sz="1400" b="1" dirty="0">
                <a:latin typeface="Times New Roman" panose="02020603050405020304" pitchFamily="18" charset="0"/>
                <a:ea typeface="黑体" panose="02010609060101010101" pitchFamily="49" charset="-122"/>
                <a:cs typeface="Times New Roman" panose="02020603050405020304" pitchFamily="18" charset="0"/>
              </a:rPr>
              <a:t>期货合约出现的前几年</a:t>
            </a:r>
            <a:r>
              <a:rPr lang="zh-CN" altLang="en-US" sz="1400" b="1" dirty="0">
                <a:latin typeface="Times New Roman" panose="02020603050405020304" pitchFamily="18" charset="0"/>
                <a:ea typeface="黑体" panose="02010609060101010101" pitchFamily="49" charset="-122"/>
                <a:cs typeface="Times New Roman" panose="02020603050405020304" pitchFamily="18" charset="0"/>
              </a:rPr>
              <a:t>，</a:t>
            </a:r>
            <a:r>
              <a:rPr lang="zh-CN" altLang="zh-CN" sz="1400" b="1" dirty="0">
                <a:latin typeface="Times New Roman" panose="02020603050405020304" pitchFamily="18" charset="0"/>
                <a:ea typeface="黑体" panose="02010609060101010101" pitchFamily="49" charset="-122"/>
                <a:cs typeface="Times New Roman" panose="02020603050405020304" pitchFamily="18" charset="0"/>
              </a:rPr>
              <a:t>市场交易量迅速增加</a:t>
            </a:r>
            <a:r>
              <a:rPr lang="zh-CN" altLang="en-US" sz="1400" b="1" dirty="0">
                <a:latin typeface="Times New Roman" panose="02020603050405020304" pitchFamily="18" charset="0"/>
                <a:ea typeface="黑体" panose="02010609060101010101" pitchFamily="49" charset="-122"/>
                <a:cs typeface="Times New Roman" panose="02020603050405020304" pitchFamily="18" charset="0"/>
              </a:rPr>
              <a:t>，</a:t>
            </a:r>
            <a:r>
              <a:rPr lang="zh-CN" altLang="zh-CN" sz="1400" b="1" dirty="0">
                <a:latin typeface="Times New Roman" panose="02020603050405020304" pitchFamily="18" charset="0"/>
                <a:ea typeface="黑体" panose="02010609060101010101" pitchFamily="49" charset="-122"/>
                <a:cs typeface="Times New Roman" panose="02020603050405020304" pitchFamily="18" charset="0"/>
              </a:rPr>
              <a:t>在</a:t>
            </a:r>
            <a:r>
              <a:rPr lang="en-US" altLang="zh-CN" sz="1400" b="1" dirty="0">
                <a:latin typeface="Times New Roman" panose="02020603050405020304" pitchFamily="18" charset="0"/>
                <a:ea typeface="黑体" panose="02010609060101010101" pitchFamily="49" charset="-122"/>
                <a:cs typeface="Times New Roman" panose="02020603050405020304" pitchFamily="18" charset="0"/>
              </a:rPr>
              <a:t>1988</a:t>
            </a:r>
            <a:r>
              <a:rPr lang="zh-CN" altLang="zh-CN" sz="1400" b="1" dirty="0">
                <a:latin typeface="Times New Roman" panose="02020603050405020304" pitchFamily="18" charset="0"/>
                <a:ea typeface="黑体" panose="02010609060101010101" pitchFamily="49" charset="-122"/>
                <a:cs typeface="Times New Roman" panose="02020603050405020304" pitchFamily="18" charset="0"/>
              </a:rPr>
              <a:t>年达到历史最高。</a:t>
            </a:r>
          </a:p>
        </p:txBody>
      </p:sp>
    </p:spTree>
    <p:extLst>
      <p:ext uri="{BB962C8B-B14F-4D97-AF65-F5344CB8AC3E}">
        <p14:creationId xmlns:p14="http://schemas.microsoft.com/office/powerpoint/2010/main" val="4914103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1048613"/>
          <p:cNvSpPr txBox="1"/>
          <p:nvPr/>
        </p:nvSpPr>
        <p:spPr>
          <a:xfrm>
            <a:off x="257648" y="281691"/>
            <a:ext cx="2100191" cy="315279"/>
          </a:xfrm>
          <a:prstGeom prst="rect">
            <a:avLst/>
          </a:prstGeom>
          <a:noFill/>
          <a:ln>
            <a:noFill/>
          </a:ln>
        </p:spPr>
        <p:txBody>
          <a:bodyPr vert="horz" wrap="non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lvl="0" algn="l">
              <a:spcBef>
                <a:spcPct val="20000"/>
              </a:spcBef>
            </a:pPr>
            <a:r>
              <a:rPr lang="en-US" altLang="zh-CN"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3.1 </a:t>
            </a:r>
            <a:r>
              <a:rPr lang="zh-CN" altLang="en-US"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航运运价指数期货</a:t>
            </a:r>
          </a:p>
        </p:txBody>
      </p:sp>
      <p:sp>
        <p:nvSpPr>
          <p:cNvPr id="4" name="文本框 3"/>
          <p:cNvSpPr txBox="1"/>
          <p:nvPr/>
        </p:nvSpPr>
        <p:spPr>
          <a:xfrm>
            <a:off x="179115" y="709911"/>
            <a:ext cx="5942166" cy="390428"/>
          </a:xfrm>
          <a:prstGeom prst="rect">
            <a:avLst/>
          </a:prstGeom>
          <a:noFill/>
          <a:ln>
            <a:noFill/>
          </a:ln>
        </p:spPr>
        <p:txBody>
          <a:bodyPr vert="horz" wrap="squar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marL="213995" indent="-213995">
              <a:lnSpc>
                <a:spcPct val="130000"/>
              </a:lnSpc>
              <a:spcBef>
                <a:spcPts val="450"/>
              </a:spcBef>
              <a:buFontTx/>
              <a:buChar char="•"/>
              <a:defRPr/>
            </a:pPr>
            <a:r>
              <a:rPr lang="en-US" altLang="zh-CN" b="1" dirty="0">
                <a:gradFill>
                  <a:gsLst>
                    <a:gs pos="0">
                      <a:srgbClr val="E30000"/>
                    </a:gs>
                    <a:gs pos="100000">
                      <a:srgbClr val="760303"/>
                    </a:gs>
                  </a:gsLst>
                  <a:lin scaled="0"/>
                </a:gradFill>
                <a:latin typeface="Times New Roman" panose="02020603050405020304" pitchFamily="18" charset="0"/>
                <a:ea typeface="黑体" panose="02010609060101010101" pitchFamily="49" charset="-122"/>
                <a:cs typeface="Times New Roman" panose="02020603050405020304" pitchFamily="18" charset="0"/>
              </a:rPr>
              <a:t>BIFFEX</a:t>
            </a:r>
            <a:r>
              <a:rPr lang="zh-CN" altLang="en-US" b="1" dirty="0">
                <a:gradFill>
                  <a:gsLst>
                    <a:gs pos="0">
                      <a:srgbClr val="E30000"/>
                    </a:gs>
                    <a:gs pos="100000">
                      <a:srgbClr val="760303"/>
                    </a:gs>
                  </a:gsLst>
                  <a:lin scaled="0"/>
                </a:gradFill>
                <a:latin typeface="Times New Roman" panose="02020603050405020304" pitchFamily="18" charset="0"/>
                <a:ea typeface="黑体" panose="02010609060101010101" pitchFamily="49" charset="-122"/>
                <a:cs typeface="Times New Roman" panose="02020603050405020304" pitchFamily="18" charset="0"/>
              </a:rPr>
              <a:t>期货合约条款</a:t>
            </a:r>
            <a:endParaRPr lang="en-US" altLang="zh-CN" b="1" dirty="0">
              <a:gradFill>
                <a:gsLst>
                  <a:gs pos="0">
                    <a:srgbClr val="E30000"/>
                  </a:gs>
                  <a:gs pos="100000">
                    <a:srgbClr val="760303"/>
                  </a:gs>
                </a:gsLst>
                <a:lin scaled="0"/>
              </a:gradFill>
              <a:latin typeface="Times New Roman" panose="02020603050405020304" pitchFamily="18" charset="0"/>
              <a:ea typeface="黑体" panose="02010609060101010101" pitchFamily="49" charset="-122"/>
              <a:cs typeface="Times New Roman" panose="02020603050405020304" pitchFamily="18" charset="0"/>
            </a:endParaRPr>
          </a:p>
        </p:txBody>
      </p:sp>
      <p:graphicFrame>
        <p:nvGraphicFramePr>
          <p:cNvPr id="6" name="表格 5"/>
          <p:cNvGraphicFramePr>
            <a:graphicFrameLocks noGrp="1"/>
          </p:cNvGraphicFramePr>
          <p:nvPr/>
        </p:nvGraphicFramePr>
        <p:xfrm>
          <a:off x="179115" y="1268462"/>
          <a:ext cx="6512399" cy="3320036"/>
        </p:xfrm>
        <a:graphic>
          <a:graphicData uri="http://schemas.openxmlformats.org/drawingml/2006/table">
            <a:tbl>
              <a:tblPr firstRow="1" bandRow="1">
                <a:tableStyleId>{5C22544A-7EE6-4342-B048-85BDC9FD1C3A}</a:tableStyleId>
              </a:tblPr>
              <a:tblGrid>
                <a:gridCol w="1751231">
                  <a:extLst>
                    <a:ext uri="{9D8B030D-6E8A-4147-A177-3AD203B41FA5}">
                      <a16:colId xmlns:a16="http://schemas.microsoft.com/office/drawing/2014/main" val="20000"/>
                    </a:ext>
                  </a:extLst>
                </a:gridCol>
                <a:gridCol w="4761168">
                  <a:extLst>
                    <a:ext uri="{9D8B030D-6E8A-4147-A177-3AD203B41FA5}">
                      <a16:colId xmlns:a16="http://schemas.microsoft.com/office/drawing/2014/main" val="20001"/>
                    </a:ext>
                  </a:extLst>
                </a:gridCol>
              </a:tblGrid>
              <a:tr h="292321">
                <a:tc>
                  <a:txBody>
                    <a:bodyPr/>
                    <a:lstStyle/>
                    <a:p>
                      <a:pPr algn="ctr"/>
                      <a:r>
                        <a:rPr lang="zh-CN" altLang="en-US" sz="1400" b="1" kern="1200" baseline="0"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交易所</a:t>
                      </a:r>
                    </a:p>
                  </a:txBody>
                  <a:tcPr marL="91444" marR="91444" marT="45705" marB="45705" anchor="ctr">
                    <a:solidFill>
                      <a:srgbClr val="0D4B8E"/>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400" b="1" kern="1200" baseline="0"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伦敦国际金融期货交易所</a:t>
                      </a:r>
                    </a:p>
                  </a:txBody>
                  <a:tcPr marL="91444" marR="91444" marT="45705" marB="45705" anchor="ctr">
                    <a:solidFill>
                      <a:srgbClr val="0D4B8E"/>
                    </a:solidFill>
                  </a:tcPr>
                </a:tc>
                <a:extLst>
                  <a:ext uri="{0D108BD9-81ED-4DB2-BD59-A6C34878D82A}">
                    <a16:rowId xmlns:a16="http://schemas.microsoft.com/office/drawing/2014/main" val="10000"/>
                  </a:ext>
                </a:extLst>
              </a:tr>
              <a:tr h="496966">
                <a:tc>
                  <a:txBody>
                    <a:bodyPr/>
                    <a:lstStyle/>
                    <a:p>
                      <a:pPr algn="l"/>
                      <a:r>
                        <a:rPr lang="zh-CN" altLang="en-US" sz="1400" b="1" baseline="0" dirty="0">
                          <a:latin typeface="Times New Roman" panose="02020603050405020304" pitchFamily="18" charset="0"/>
                          <a:ea typeface="黑体" panose="02010609060101010101" pitchFamily="49" charset="-122"/>
                          <a:cs typeface="Times New Roman" panose="02020603050405020304" pitchFamily="18" charset="0"/>
                        </a:rPr>
                        <a:t>合约单位</a:t>
                      </a:r>
                      <a:r>
                        <a:rPr lang="en-US" altLang="zh-CN" sz="1400" b="1" baseline="0" dirty="0">
                          <a:latin typeface="Times New Roman" panose="02020603050405020304" pitchFamily="18" charset="0"/>
                          <a:ea typeface="黑体" panose="02010609060101010101" pitchFamily="49" charset="-122"/>
                          <a:cs typeface="Times New Roman" panose="02020603050405020304" pitchFamily="18" charset="0"/>
                        </a:rPr>
                        <a:t>/</a:t>
                      </a:r>
                      <a:r>
                        <a:rPr lang="zh-CN" altLang="en-US" sz="1400" b="1" baseline="0" dirty="0">
                          <a:latin typeface="Times New Roman" panose="02020603050405020304" pitchFamily="18" charset="0"/>
                          <a:ea typeface="黑体" panose="02010609060101010101" pitchFamily="49" charset="-122"/>
                          <a:cs typeface="Times New Roman" panose="02020603050405020304" pitchFamily="18" charset="0"/>
                        </a:rPr>
                        <a:t>价格基础</a:t>
                      </a:r>
                    </a:p>
                  </a:txBody>
                  <a:tcPr marL="91444" marR="91444" marT="45705" marB="45705" anchor="ctr"/>
                </a:tc>
                <a:tc>
                  <a:txBody>
                    <a:bodyPr/>
                    <a:lstStyle/>
                    <a:p>
                      <a:pPr algn="l"/>
                      <a:r>
                        <a:rPr lang="zh-CN" altLang="en-US" sz="1400" b="1" baseline="0" dirty="0">
                          <a:latin typeface="Times New Roman" panose="02020603050405020304" pitchFamily="18" charset="0"/>
                          <a:ea typeface="黑体" panose="02010609060101010101" pitchFamily="49" charset="-122"/>
                          <a:cs typeface="Times New Roman" panose="02020603050405020304" pitchFamily="18" charset="0"/>
                        </a:rPr>
                        <a:t>反映干散货船费率的波罗的海运价指数，每个工作日发布，</a:t>
                      </a:r>
                      <a:r>
                        <a:rPr lang="zh-CN" altLang="en-US" sz="1400" b="1" baseline="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每个指数点</a:t>
                      </a:r>
                      <a:r>
                        <a:rPr lang="en-US" altLang="zh-CN" sz="1400" b="1" baseline="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10</a:t>
                      </a:r>
                      <a:r>
                        <a:rPr lang="zh-CN" altLang="en-US" sz="1400" b="1" baseline="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美元</a:t>
                      </a:r>
                      <a:endParaRPr lang="en-US" altLang="zh-CN" sz="1400" b="1" baseline="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endParaRPr>
                    </a:p>
                  </a:txBody>
                  <a:tcPr marL="91444" marR="91444" marT="45705" marB="45705" anchor="ctr"/>
                </a:tc>
                <a:extLst>
                  <a:ext uri="{0D108BD9-81ED-4DB2-BD59-A6C34878D82A}">
                    <a16:rowId xmlns:a16="http://schemas.microsoft.com/office/drawing/2014/main" val="10001"/>
                  </a:ext>
                </a:extLst>
              </a:tr>
              <a:tr h="373826">
                <a:tc>
                  <a:txBody>
                    <a:bodyPr/>
                    <a:lstStyle/>
                    <a:p>
                      <a:pPr algn="l"/>
                      <a:r>
                        <a:rPr lang="zh-CN" altLang="en-US" sz="1400" b="1" baseline="0" dirty="0">
                          <a:latin typeface="Times New Roman" panose="02020603050405020304" pitchFamily="18" charset="0"/>
                          <a:ea typeface="黑体" panose="02010609060101010101" pitchFamily="49" charset="-122"/>
                          <a:cs typeface="Times New Roman" panose="02020603050405020304" pitchFamily="18" charset="0"/>
                        </a:rPr>
                        <a:t>最小变动点数</a:t>
                      </a:r>
                    </a:p>
                  </a:txBody>
                  <a:tcPr marL="91444" marR="91444" marT="45705" marB="45705" anchor="ctr"/>
                </a:tc>
                <a:tc>
                  <a:txBody>
                    <a:bodyPr/>
                    <a:lstStyle/>
                    <a:p>
                      <a:pPr algn="l"/>
                      <a:r>
                        <a:rPr lang="en-US" altLang="zh-CN" sz="1400" b="1" baseline="0" dirty="0">
                          <a:latin typeface="Times New Roman" panose="02020603050405020304" pitchFamily="18" charset="0"/>
                          <a:ea typeface="黑体" panose="02010609060101010101" pitchFamily="49" charset="-122"/>
                          <a:cs typeface="Times New Roman" panose="02020603050405020304" pitchFamily="18" charset="0"/>
                        </a:rPr>
                        <a:t>1</a:t>
                      </a:r>
                      <a:r>
                        <a:rPr lang="zh-CN" altLang="en-US" sz="1400" b="1" baseline="0" dirty="0">
                          <a:latin typeface="Times New Roman" panose="02020603050405020304" pitchFamily="18" charset="0"/>
                          <a:ea typeface="黑体" panose="02010609060101010101" pitchFamily="49" charset="-122"/>
                          <a:cs typeface="Times New Roman" panose="02020603050405020304" pitchFamily="18" charset="0"/>
                        </a:rPr>
                        <a:t>个指数点，相当于</a:t>
                      </a:r>
                      <a:r>
                        <a:rPr lang="en-US" altLang="zh-CN" sz="1400" b="1" baseline="0" dirty="0">
                          <a:latin typeface="Times New Roman" panose="02020603050405020304" pitchFamily="18" charset="0"/>
                          <a:ea typeface="黑体" panose="02010609060101010101" pitchFamily="49" charset="-122"/>
                          <a:cs typeface="Times New Roman" panose="02020603050405020304" pitchFamily="18" charset="0"/>
                        </a:rPr>
                        <a:t>10</a:t>
                      </a:r>
                      <a:r>
                        <a:rPr lang="zh-CN" altLang="en-US" sz="1400" b="1" baseline="0" dirty="0">
                          <a:latin typeface="Times New Roman" panose="02020603050405020304" pitchFamily="18" charset="0"/>
                          <a:ea typeface="黑体" panose="02010609060101010101" pitchFamily="49" charset="-122"/>
                          <a:cs typeface="Times New Roman" panose="02020603050405020304" pitchFamily="18" charset="0"/>
                        </a:rPr>
                        <a:t>美元</a:t>
                      </a:r>
                    </a:p>
                  </a:txBody>
                  <a:tcPr marL="91444" marR="91444" marT="45705" marB="45705" anchor="ctr"/>
                </a:tc>
                <a:extLst>
                  <a:ext uri="{0D108BD9-81ED-4DB2-BD59-A6C34878D82A}">
                    <a16:rowId xmlns:a16="http://schemas.microsoft.com/office/drawing/2014/main" val="10002"/>
                  </a:ext>
                </a:extLst>
              </a:tr>
              <a:tr h="496966">
                <a:tc>
                  <a:txBody>
                    <a:bodyPr/>
                    <a:lstStyle/>
                    <a:p>
                      <a:pPr algn="l"/>
                      <a:r>
                        <a:rPr lang="zh-CN" altLang="en-US" sz="1400" b="1" baseline="0" dirty="0">
                          <a:latin typeface="Times New Roman" panose="02020603050405020304" pitchFamily="18" charset="0"/>
                          <a:ea typeface="黑体" panose="02010609060101010101" pitchFamily="49" charset="-122"/>
                          <a:cs typeface="Times New Roman" panose="02020603050405020304" pitchFamily="18" charset="0"/>
                        </a:rPr>
                        <a:t>合约交割月份</a:t>
                      </a:r>
                    </a:p>
                  </a:txBody>
                  <a:tcPr marL="91444" marR="91444" marT="45705" marB="45705" anchor="ct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1400" b="1" baseline="0" dirty="0">
                          <a:latin typeface="Times New Roman" panose="02020603050405020304" pitchFamily="18" charset="0"/>
                          <a:ea typeface="黑体" panose="02010609060101010101" pitchFamily="49" charset="-122"/>
                          <a:cs typeface="Times New Roman" panose="02020603050405020304" pitchFamily="18" charset="0"/>
                        </a:rPr>
                        <a:t>当月、随后的两个月以及未来</a:t>
                      </a:r>
                      <a:r>
                        <a:rPr lang="en-US" altLang="zh-CN" sz="1400" b="1" baseline="0" dirty="0">
                          <a:latin typeface="Times New Roman" panose="02020603050405020304" pitchFamily="18" charset="0"/>
                          <a:ea typeface="黑体" panose="02010609060101010101" pitchFamily="49" charset="-122"/>
                          <a:cs typeface="Times New Roman" panose="02020603050405020304" pitchFamily="18" charset="0"/>
                        </a:rPr>
                        <a:t>18</a:t>
                      </a:r>
                      <a:r>
                        <a:rPr lang="zh-CN" altLang="en-US" sz="1400" b="1" baseline="0" dirty="0">
                          <a:latin typeface="Times New Roman" panose="02020603050405020304" pitchFamily="18" charset="0"/>
                          <a:ea typeface="黑体" panose="02010609060101010101" pitchFamily="49" charset="-122"/>
                          <a:cs typeface="Times New Roman" panose="02020603050405020304" pitchFamily="18" charset="0"/>
                        </a:rPr>
                        <a:t>个月内的</a:t>
                      </a:r>
                      <a:r>
                        <a:rPr lang="en-US" altLang="zh-CN" sz="1400" b="1" baseline="0" dirty="0">
                          <a:latin typeface="Times New Roman" panose="02020603050405020304" pitchFamily="18" charset="0"/>
                          <a:ea typeface="黑体" panose="02010609060101010101" pitchFamily="49" charset="-122"/>
                          <a:cs typeface="Times New Roman" panose="02020603050405020304" pitchFamily="18" charset="0"/>
                        </a:rPr>
                        <a:t>1</a:t>
                      </a:r>
                      <a:r>
                        <a:rPr lang="zh-CN" altLang="en-US" sz="1400" b="1" baseline="0" dirty="0">
                          <a:latin typeface="Times New Roman" panose="02020603050405020304" pitchFamily="18" charset="0"/>
                          <a:ea typeface="黑体" panose="02010609060101010101" pitchFamily="49" charset="-122"/>
                          <a:cs typeface="Times New Roman" panose="02020603050405020304" pitchFamily="18" charset="0"/>
                        </a:rPr>
                        <a:t>月份、</a:t>
                      </a:r>
                      <a:r>
                        <a:rPr lang="en-US" altLang="zh-CN" sz="1400" b="1" baseline="0" dirty="0">
                          <a:latin typeface="Times New Roman" panose="02020603050405020304" pitchFamily="18" charset="0"/>
                          <a:ea typeface="黑体" panose="02010609060101010101" pitchFamily="49" charset="-122"/>
                          <a:cs typeface="Times New Roman" panose="02020603050405020304" pitchFamily="18" charset="0"/>
                        </a:rPr>
                        <a:t>4</a:t>
                      </a:r>
                      <a:r>
                        <a:rPr lang="zh-CN" altLang="en-US" sz="1400" b="1" baseline="0" dirty="0">
                          <a:latin typeface="Times New Roman" panose="02020603050405020304" pitchFamily="18" charset="0"/>
                          <a:ea typeface="黑体" panose="02010609060101010101" pitchFamily="49" charset="-122"/>
                          <a:cs typeface="Times New Roman" panose="02020603050405020304" pitchFamily="18" charset="0"/>
                        </a:rPr>
                        <a:t>月份、</a:t>
                      </a:r>
                      <a:r>
                        <a:rPr lang="en-US" altLang="zh-CN" sz="1400" b="1" baseline="0" dirty="0">
                          <a:latin typeface="Times New Roman" panose="02020603050405020304" pitchFamily="18" charset="0"/>
                          <a:ea typeface="黑体" panose="02010609060101010101" pitchFamily="49" charset="-122"/>
                          <a:cs typeface="Times New Roman" panose="02020603050405020304" pitchFamily="18" charset="0"/>
                        </a:rPr>
                        <a:t>7</a:t>
                      </a:r>
                      <a:r>
                        <a:rPr lang="zh-CN" altLang="en-US" sz="1400" b="1" baseline="0" dirty="0">
                          <a:latin typeface="Times New Roman" panose="02020603050405020304" pitchFamily="18" charset="0"/>
                          <a:ea typeface="黑体" panose="02010609060101010101" pitchFamily="49" charset="-122"/>
                          <a:cs typeface="Times New Roman" panose="02020603050405020304" pitchFamily="18" charset="0"/>
                        </a:rPr>
                        <a:t>月份、</a:t>
                      </a:r>
                      <a:r>
                        <a:rPr lang="en-US" altLang="zh-CN" sz="1400" b="1" baseline="0" dirty="0">
                          <a:latin typeface="Times New Roman" panose="02020603050405020304" pitchFamily="18" charset="0"/>
                          <a:ea typeface="黑体" panose="02010609060101010101" pitchFamily="49" charset="-122"/>
                          <a:cs typeface="Times New Roman" panose="02020603050405020304" pitchFamily="18" charset="0"/>
                        </a:rPr>
                        <a:t>10</a:t>
                      </a:r>
                      <a:r>
                        <a:rPr lang="zh-CN" altLang="en-US" sz="1400" b="1" baseline="0" dirty="0">
                          <a:latin typeface="Times New Roman" panose="02020603050405020304" pitchFamily="18" charset="0"/>
                          <a:ea typeface="黑体" panose="02010609060101010101" pitchFamily="49" charset="-122"/>
                          <a:cs typeface="Times New Roman" panose="02020603050405020304" pitchFamily="18" charset="0"/>
                        </a:rPr>
                        <a:t>月份</a:t>
                      </a:r>
                    </a:p>
                  </a:txBody>
                  <a:tcPr marL="91444" marR="91444" marT="45705" marB="45705" anchor="ctr"/>
                </a:tc>
                <a:extLst>
                  <a:ext uri="{0D108BD9-81ED-4DB2-BD59-A6C34878D82A}">
                    <a16:rowId xmlns:a16="http://schemas.microsoft.com/office/drawing/2014/main" val="10003"/>
                  </a:ext>
                </a:extLst>
              </a:tr>
              <a:tr h="536366">
                <a:tc>
                  <a:txBody>
                    <a:bodyPr/>
                    <a:lstStyle/>
                    <a:p>
                      <a:pPr algn="l"/>
                      <a:r>
                        <a:rPr lang="zh-CN" altLang="en-US" sz="1400" b="1" baseline="0" dirty="0">
                          <a:latin typeface="Times New Roman" panose="02020603050405020304" pitchFamily="18" charset="0"/>
                          <a:ea typeface="黑体" panose="02010609060101010101" pitchFamily="49" charset="-122"/>
                          <a:cs typeface="Times New Roman" panose="02020603050405020304" pitchFamily="18" charset="0"/>
                        </a:rPr>
                        <a:t>最后交易日</a:t>
                      </a:r>
                    </a:p>
                  </a:txBody>
                  <a:tcPr marL="91444" marR="91444" marT="45705" marB="45705" anchor="ctr"/>
                </a:tc>
                <a:tc>
                  <a:txBody>
                    <a:bodyPr/>
                    <a:lstStyle/>
                    <a:p>
                      <a:pPr algn="l"/>
                      <a:r>
                        <a:rPr lang="zh-CN" altLang="en-US" sz="1400" b="1" baseline="0" dirty="0">
                          <a:latin typeface="Times New Roman" panose="02020603050405020304" pitchFamily="18" charset="0"/>
                          <a:ea typeface="黑体" panose="02010609060101010101" pitchFamily="49" charset="-122"/>
                          <a:cs typeface="Times New Roman" panose="02020603050405020304" pitchFamily="18" charset="0"/>
                        </a:rPr>
                        <a:t>合约交易月的最后一个工作日</a:t>
                      </a:r>
                      <a:r>
                        <a:rPr lang="en-US" altLang="zh-CN" sz="1400" b="1" baseline="0" dirty="0">
                          <a:latin typeface="Times New Roman" panose="02020603050405020304" pitchFamily="18" charset="0"/>
                          <a:ea typeface="黑体" panose="02010609060101010101" pitchFamily="49" charset="-122"/>
                          <a:cs typeface="Times New Roman" panose="02020603050405020304" pitchFamily="18" charset="0"/>
                        </a:rPr>
                        <a:t>(12</a:t>
                      </a:r>
                      <a:r>
                        <a:rPr lang="zh-CN" altLang="en-US" sz="1400" b="1" baseline="0" dirty="0">
                          <a:latin typeface="Times New Roman" panose="02020603050405020304" pitchFamily="18" charset="0"/>
                          <a:ea typeface="黑体" panose="02010609060101010101" pitchFamily="49" charset="-122"/>
                          <a:cs typeface="Times New Roman" panose="02020603050405020304" pitchFamily="18" charset="0"/>
                        </a:rPr>
                        <a:t>月最后交易日为</a:t>
                      </a:r>
                      <a:r>
                        <a:rPr lang="en-US" altLang="zh-CN" sz="1400" b="1" baseline="0" dirty="0">
                          <a:latin typeface="Times New Roman" panose="02020603050405020304" pitchFamily="18" charset="0"/>
                          <a:ea typeface="黑体" panose="02010609060101010101" pitchFamily="49" charset="-122"/>
                          <a:cs typeface="Times New Roman" panose="02020603050405020304" pitchFamily="18" charset="0"/>
                        </a:rPr>
                        <a:t>12</a:t>
                      </a:r>
                      <a:r>
                        <a:rPr lang="zh-CN" altLang="en-US" sz="1400" b="1" baseline="0" dirty="0">
                          <a:latin typeface="Times New Roman" panose="02020603050405020304" pitchFamily="18" charset="0"/>
                          <a:ea typeface="黑体" panose="02010609060101010101" pitchFamily="49" charset="-122"/>
                          <a:cs typeface="Times New Roman" panose="02020603050405020304" pitchFamily="18" charset="0"/>
                        </a:rPr>
                        <a:t>月</a:t>
                      </a:r>
                      <a:r>
                        <a:rPr lang="en-US" altLang="zh-CN" sz="1400" b="1" baseline="0" dirty="0">
                          <a:latin typeface="Times New Roman" panose="02020603050405020304" pitchFamily="18" charset="0"/>
                          <a:ea typeface="黑体" panose="02010609060101010101" pitchFamily="49" charset="-122"/>
                          <a:cs typeface="Times New Roman" panose="02020603050405020304" pitchFamily="18" charset="0"/>
                        </a:rPr>
                        <a:t>20</a:t>
                      </a:r>
                      <a:r>
                        <a:rPr lang="zh-CN" altLang="en-US" sz="1400" b="1" baseline="0" dirty="0">
                          <a:latin typeface="Times New Roman" panose="02020603050405020304" pitchFamily="18" charset="0"/>
                          <a:ea typeface="黑体" panose="02010609060101010101" pitchFamily="49" charset="-122"/>
                          <a:cs typeface="Times New Roman" panose="02020603050405020304" pitchFamily="18" charset="0"/>
                        </a:rPr>
                        <a:t>日</a:t>
                      </a:r>
                      <a:r>
                        <a:rPr lang="en-US" altLang="zh-CN" sz="1400" b="1" baseline="0" dirty="0">
                          <a:latin typeface="Times New Roman" panose="02020603050405020304" pitchFamily="18" charset="0"/>
                          <a:ea typeface="黑体" panose="02010609060101010101" pitchFamily="49" charset="-122"/>
                          <a:cs typeface="Times New Roman" panose="02020603050405020304" pitchFamily="18" charset="0"/>
                        </a:rPr>
                        <a:t>)12</a:t>
                      </a:r>
                      <a:r>
                        <a:rPr lang="zh-CN" altLang="en-US" sz="1400" b="1" baseline="0" dirty="0">
                          <a:latin typeface="Times New Roman" panose="02020603050405020304" pitchFamily="18" charset="0"/>
                          <a:ea typeface="黑体" panose="02010609060101010101" pitchFamily="49" charset="-122"/>
                          <a:cs typeface="Times New Roman" panose="02020603050405020304" pitchFamily="18" charset="0"/>
                        </a:rPr>
                        <a:t>：</a:t>
                      </a:r>
                      <a:r>
                        <a:rPr lang="en-US" altLang="zh-CN" sz="1400" b="1" baseline="0" dirty="0">
                          <a:latin typeface="Times New Roman" panose="02020603050405020304" pitchFamily="18" charset="0"/>
                          <a:ea typeface="黑体" panose="02010609060101010101" pitchFamily="49" charset="-122"/>
                          <a:cs typeface="Times New Roman" panose="02020603050405020304" pitchFamily="18" charset="0"/>
                        </a:rPr>
                        <a:t>00</a:t>
                      </a:r>
                      <a:r>
                        <a:rPr lang="zh-CN" altLang="en-US" sz="1400" b="1" baseline="0" dirty="0">
                          <a:latin typeface="Times New Roman" panose="02020603050405020304" pitchFamily="18" charset="0"/>
                          <a:ea typeface="黑体" panose="02010609060101010101" pitchFamily="49" charset="-122"/>
                          <a:cs typeface="Times New Roman" panose="02020603050405020304" pitchFamily="18" charset="0"/>
                        </a:rPr>
                        <a:t>之前</a:t>
                      </a:r>
                      <a:r>
                        <a:rPr lang="en-US" altLang="zh-CN" sz="1400" b="1" baseline="0" dirty="0">
                          <a:latin typeface="Times New Roman" panose="02020603050405020304" pitchFamily="18" charset="0"/>
                          <a:ea typeface="黑体" panose="02010609060101010101" pitchFamily="49" charset="-122"/>
                          <a:cs typeface="Times New Roman" panose="02020603050405020304" pitchFamily="18" charset="0"/>
                        </a:rPr>
                        <a:t>(</a:t>
                      </a:r>
                      <a:r>
                        <a:rPr lang="zh-CN" altLang="en-US" sz="1400" b="1" baseline="0" dirty="0">
                          <a:latin typeface="Times New Roman" panose="02020603050405020304" pitchFamily="18" charset="0"/>
                          <a:ea typeface="黑体" panose="02010609060101010101" pitchFamily="49" charset="-122"/>
                          <a:cs typeface="Times New Roman" panose="02020603050405020304" pitchFamily="18" charset="0"/>
                        </a:rPr>
                        <a:t>伦敦时间</a:t>
                      </a:r>
                      <a:r>
                        <a:rPr lang="en-US" altLang="zh-CN" sz="1400" b="1" baseline="0" dirty="0">
                          <a:latin typeface="Times New Roman" panose="02020603050405020304" pitchFamily="18" charset="0"/>
                          <a:ea typeface="黑体" panose="02010609060101010101" pitchFamily="49" charset="-122"/>
                          <a:cs typeface="Times New Roman" panose="02020603050405020304" pitchFamily="18" charset="0"/>
                        </a:rPr>
                        <a:t>)</a:t>
                      </a:r>
                      <a:endParaRPr lang="zh-CN" altLang="en-US" sz="1400" b="1" baseline="0" dirty="0">
                        <a:latin typeface="Times New Roman" panose="02020603050405020304" pitchFamily="18" charset="0"/>
                        <a:ea typeface="黑体" panose="02010609060101010101" pitchFamily="49" charset="-122"/>
                        <a:cs typeface="Times New Roman" panose="02020603050405020304" pitchFamily="18" charset="0"/>
                      </a:endParaRPr>
                    </a:p>
                  </a:txBody>
                  <a:tcPr marL="91444" marR="91444" marT="45705" marB="45705" anchor="ctr"/>
                </a:tc>
                <a:extLst>
                  <a:ext uri="{0D108BD9-81ED-4DB2-BD59-A6C34878D82A}">
                    <a16:rowId xmlns:a16="http://schemas.microsoft.com/office/drawing/2014/main" val="10004"/>
                  </a:ext>
                </a:extLst>
              </a:tr>
              <a:tr h="292321">
                <a:tc>
                  <a:txBody>
                    <a:bodyPr/>
                    <a:lstStyle/>
                    <a:p>
                      <a:pPr algn="l"/>
                      <a:r>
                        <a:rPr lang="zh-CN" altLang="en-US" sz="1400" b="1" baseline="0" dirty="0">
                          <a:latin typeface="Times New Roman" panose="02020603050405020304" pitchFamily="18" charset="0"/>
                          <a:ea typeface="黑体" panose="02010609060101010101" pitchFamily="49" charset="-122"/>
                          <a:cs typeface="Times New Roman" panose="02020603050405020304" pitchFamily="18" charset="0"/>
                        </a:rPr>
                        <a:t>结算日</a:t>
                      </a:r>
                    </a:p>
                  </a:txBody>
                  <a:tcPr marL="91444" marR="91444" marT="45705" marB="45705" anchor="ctr"/>
                </a:tc>
                <a:tc>
                  <a:txBody>
                    <a:bodyPr/>
                    <a:lstStyle/>
                    <a:p>
                      <a:pPr algn="l"/>
                      <a:r>
                        <a:rPr lang="zh-CN" altLang="en-US" sz="1400" b="1" baseline="0" dirty="0">
                          <a:latin typeface="Times New Roman" panose="02020603050405020304" pitchFamily="18" charset="0"/>
                          <a:ea typeface="黑体" panose="02010609060101010101" pitchFamily="49" charset="-122"/>
                          <a:cs typeface="Times New Roman" panose="02020603050405020304" pitchFamily="18" charset="0"/>
                        </a:rPr>
                        <a:t>合约最后交易日之后的第一个工作日</a:t>
                      </a:r>
                    </a:p>
                  </a:txBody>
                  <a:tcPr marL="91444" marR="91444" marT="45705" marB="45705" anchor="ctr"/>
                </a:tc>
                <a:extLst>
                  <a:ext uri="{0D108BD9-81ED-4DB2-BD59-A6C34878D82A}">
                    <a16:rowId xmlns:a16="http://schemas.microsoft.com/office/drawing/2014/main" val="10005"/>
                  </a:ext>
                </a:extLst>
              </a:tr>
              <a:tr h="459274">
                <a:tc>
                  <a:txBody>
                    <a:bodyPr/>
                    <a:lstStyle/>
                    <a:p>
                      <a:pPr algn="l"/>
                      <a:r>
                        <a:rPr lang="zh-CN" altLang="en-US" sz="1400" b="1" baseline="0" dirty="0">
                          <a:latin typeface="Times New Roman" panose="02020603050405020304" pitchFamily="18" charset="0"/>
                          <a:ea typeface="黑体" panose="02010609060101010101" pitchFamily="49" charset="-122"/>
                          <a:cs typeface="Times New Roman" panose="02020603050405020304" pitchFamily="18" charset="0"/>
                        </a:rPr>
                        <a:t>结算价格</a:t>
                      </a:r>
                    </a:p>
                  </a:txBody>
                  <a:tcPr marL="91444" marR="91444" marT="45705" marB="45705" anchor="ctr"/>
                </a:tc>
                <a:tc>
                  <a:txBody>
                    <a:bodyPr/>
                    <a:lstStyle/>
                    <a:p>
                      <a:pPr algn="l"/>
                      <a:r>
                        <a:rPr lang="zh-CN" altLang="en-US" sz="1400" b="1" baseline="0" dirty="0">
                          <a:latin typeface="Times New Roman" panose="02020603050405020304" pitchFamily="18" charset="0"/>
                          <a:ea typeface="黑体" panose="02010609060101010101" pitchFamily="49" charset="-122"/>
                          <a:cs typeface="Times New Roman" panose="02020603050405020304" pitchFamily="18" charset="0"/>
                        </a:rPr>
                        <a:t>合约最后交易日及其之前的四个交易日的指数平均值</a:t>
                      </a:r>
                    </a:p>
                  </a:txBody>
                  <a:tcPr marL="91444" marR="91444" marT="45705" marB="45705" anchor="ctr"/>
                </a:tc>
                <a:extLst>
                  <a:ext uri="{0D108BD9-81ED-4DB2-BD59-A6C34878D82A}">
                    <a16:rowId xmlns:a16="http://schemas.microsoft.com/office/drawing/2014/main" val="10006"/>
                  </a:ext>
                </a:extLst>
              </a:tr>
              <a:tr h="292321">
                <a:tc>
                  <a:txBody>
                    <a:bodyPr/>
                    <a:lstStyle/>
                    <a:p>
                      <a:pPr algn="l"/>
                      <a:r>
                        <a:rPr lang="zh-CN" altLang="en-US" sz="1400" b="1" baseline="0" dirty="0">
                          <a:latin typeface="Times New Roman" panose="02020603050405020304" pitchFamily="18" charset="0"/>
                          <a:ea typeface="黑体" panose="02010609060101010101" pitchFamily="49" charset="-122"/>
                          <a:cs typeface="Times New Roman" panose="02020603050405020304" pitchFamily="18" charset="0"/>
                        </a:rPr>
                        <a:t>交易时间</a:t>
                      </a:r>
                    </a:p>
                  </a:txBody>
                  <a:tcPr marL="91444" marR="91444" marT="45705" marB="45705" anchor="ctr"/>
                </a:tc>
                <a:tc>
                  <a:txBody>
                    <a:bodyPr/>
                    <a:lstStyle/>
                    <a:p>
                      <a:pPr algn="l"/>
                      <a:r>
                        <a:rPr lang="en-US" altLang="zh-CN" sz="1400" b="1" baseline="0" dirty="0">
                          <a:latin typeface="Times New Roman" panose="02020603050405020304" pitchFamily="18" charset="0"/>
                          <a:ea typeface="黑体" panose="02010609060101010101" pitchFamily="49" charset="-122"/>
                          <a:cs typeface="Times New Roman" panose="02020603050405020304" pitchFamily="18" charset="0"/>
                        </a:rPr>
                        <a:t>10:15</a:t>
                      </a:r>
                      <a:r>
                        <a:rPr lang="zh-CN" altLang="en-US" sz="1400" b="1" baseline="0" dirty="0">
                          <a:latin typeface="Times New Roman" panose="02020603050405020304" pitchFamily="18" charset="0"/>
                          <a:ea typeface="黑体" panose="02010609060101010101" pitchFamily="49" charset="-122"/>
                          <a:cs typeface="Times New Roman" panose="02020603050405020304" pitchFamily="18" charset="0"/>
                        </a:rPr>
                        <a:t>至</a:t>
                      </a:r>
                      <a:r>
                        <a:rPr lang="en-US" altLang="zh-CN" sz="1400" b="1" baseline="0" dirty="0">
                          <a:latin typeface="Times New Roman" panose="02020603050405020304" pitchFamily="18" charset="0"/>
                          <a:ea typeface="黑体" panose="02010609060101010101" pitchFamily="49" charset="-122"/>
                          <a:cs typeface="Times New Roman" panose="02020603050405020304" pitchFamily="18" charset="0"/>
                        </a:rPr>
                        <a:t>12:30</a:t>
                      </a:r>
                      <a:r>
                        <a:rPr lang="zh-CN" altLang="en-US" sz="1400" b="1" baseline="0" dirty="0">
                          <a:latin typeface="Times New Roman" panose="02020603050405020304" pitchFamily="18" charset="0"/>
                          <a:ea typeface="黑体" panose="02010609060101010101" pitchFamily="49" charset="-122"/>
                          <a:cs typeface="Times New Roman" panose="02020603050405020304" pitchFamily="18" charset="0"/>
                        </a:rPr>
                        <a:t>，</a:t>
                      </a:r>
                      <a:r>
                        <a:rPr lang="en-US" altLang="zh-CN" sz="1400" b="1" baseline="0" dirty="0">
                          <a:latin typeface="Times New Roman" panose="02020603050405020304" pitchFamily="18" charset="0"/>
                          <a:ea typeface="黑体" panose="02010609060101010101" pitchFamily="49" charset="-122"/>
                          <a:cs typeface="Times New Roman" panose="02020603050405020304" pitchFamily="18" charset="0"/>
                        </a:rPr>
                        <a:t>14:30</a:t>
                      </a:r>
                      <a:r>
                        <a:rPr lang="zh-CN" altLang="en-US" sz="1400" b="1" baseline="0" dirty="0">
                          <a:latin typeface="Times New Roman" panose="02020603050405020304" pitchFamily="18" charset="0"/>
                          <a:ea typeface="黑体" panose="02010609060101010101" pitchFamily="49" charset="-122"/>
                          <a:cs typeface="Times New Roman" panose="02020603050405020304" pitchFamily="18" charset="0"/>
                        </a:rPr>
                        <a:t>至</a:t>
                      </a:r>
                      <a:r>
                        <a:rPr lang="en-US" altLang="zh-CN" sz="1400" b="1" baseline="0" dirty="0">
                          <a:latin typeface="Times New Roman" panose="02020603050405020304" pitchFamily="18" charset="0"/>
                          <a:ea typeface="黑体" panose="02010609060101010101" pitchFamily="49" charset="-122"/>
                          <a:cs typeface="Times New Roman" panose="02020603050405020304" pitchFamily="18" charset="0"/>
                        </a:rPr>
                        <a:t>16:40(</a:t>
                      </a:r>
                      <a:r>
                        <a:rPr lang="zh-CN" altLang="en-US" sz="1400" b="1" baseline="0" dirty="0">
                          <a:latin typeface="Times New Roman" panose="02020603050405020304" pitchFamily="18" charset="0"/>
                          <a:ea typeface="黑体" panose="02010609060101010101" pitchFamily="49" charset="-122"/>
                          <a:cs typeface="Times New Roman" panose="02020603050405020304" pitchFamily="18" charset="0"/>
                        </a:rPr>
                        <a:t>伦敦时间</a:t>
                      </a:r>
                      <a:r>
                        <a:rPr lang="en-US" altLang="zh-CN" sz="1400" b="1" baseline="0" dirty="0">
                          <a:latin typeface="Times New Roman" panose="02020603050405020304" pitchFamily="18" charset="0"/>
                          <a:ea typeface="黑体" panose="02010609060101010101" pitchFamily="49" charset="-122"/>
                          <a:cs typeface="Times New Roman" panose="02020603050405020304" pitchFamily="18" charset="0"/>
                        </a:rPr>
                        <a:t>)</a:t>
                      </a:r>
                    </a:p>
                  </a:txBody>
                  <a:tcPr marL="91444" marR="91444" marT="45705" marB="45705" anchor="ct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22474037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1048613"/>
          <p:cNvSpPr txBox="1"/>
          <p:nvPr/>
        </p:nvSpPr>
        <p:spPr>
          <a:xfrm>
            <a:off x="257648" y="281691"/>
            <a:ext cx="2100191" cy="315279"/>
          </a:xfrm>
          <a:prstGeom prst="rect">
            <a:avLst/>
          </a:prstGeom>
          <a:noFill/>
          <a:ln>
            <a:noFill/>
          </a:ln>
        </p:spPr>
        <p:txBody>
          <a:bodyPr vert="horz" wrap="non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lvl="0" algn="l">
              <a:spcBef>
                <a:spcPct val="20000"/>
              </a:spcBef>
            </a:pPr>
            <a:r>
              <a:rPr lang="en-US" altLang="zh-CN"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3.1 </a:t>
            </a:r>
            <a:r>
              <a:rPr lang="zh-CN" altLang="en-US"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航运运价指数期货</a:t>
            </a:r>
          </a:p>
        </p:txBody>
      </p:sp>
      <p:sp>
        <p:nvSpPr>
          <p:cNvPr id="3" name="文本框 2"/>
          <p:cNvSpPr txBox="1"/>
          <p:nvPr/>
        </p:nvSpPr>
        <p:spPr>
          <a:xfrm>
            <a:off x="176436" y="1208021"/>
            <a:ext cx="6330179" cy="3370153"/>
          </a:xfrm>
          <a:prstGeom prst="rect">
            <a:avLst/>
          </a:prstGeom>
          <a:noFill/>
        </p:spPr>
        <p:txBody>
          <a:bodyPr wrap="square" rtlCol="0">
            <a:spAutoFit/>
          </a:bodyPr>
          <a:lstStyle/>
          <a:p>
            <a:pPr marL="285750" indent="-285750">
              <a:spcBef>
                <a:spcPts val="600"/>
              </a:spcBef>
              <a:buFont typeface="Wingdings" panose="05000000000000000000" pitchFamily="2" charset="2"/>
              <a:buChar char="u"/>
            </a:pPr>
            <a:r>
              <a:rPr lang="zh-CN" altLang="en-US" sz="16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价格发现</a:t>
            </a:r>
            <a:endParaRPr lang="en-US" altLang="zh-CN" sz="16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p>
            <a:pPr>
              <a:spcBef>
                <a:spcPts val="600"/>
              </a:spcBef>
            </a:pPr>
            <a:r>
              <a:rPr lang="en-US" altLang="zh-CN" sz="14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        </a:t>
            </a:r>
            <a:r>
              <a:rPr lang="zh-CN" altLang="zh-CN" sz="14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参与交易者大多熟悉干散货行业的</a:t>
            </a:r>
            <a:r>
              <a:rPr lang="zh-CN" altLang="zh-CN" sz="1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市场行情</a:t>
            </a:r>
            <a:r>
              <a:rPr lang="zh-CN" altLang="en-US" sz="14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4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他们把各自的信息、经验、方法和对行情的判断带到市场来。而这种判断就反映在</a:t>
            </a:r>
            <a:r>
              <a:rPr lang="en-US" altLang="zh-CN" sz="14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BIFFEX</a:t>
            </a:r>
            <a:r>
              <a:rPr lang="zh-CN" altLang="zh-CN" sz="1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合约的价格</a:t>
            </a:r>
            <a:r>
              <a:rPr lang="zh-CN" altLang="zh-CN" sz="14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上。这种通过竞价得到的交易价格</a:t>
            </a:r>
            <a:r>
              <a:rPr lang="zh-CN" altLang="en-US" sz="14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4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反映了市场上大多数人的预测</a:t>
            </a:r>
            <a:r>
              <a:rPr lang="zh-CN" altLang="en-US" sz="14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，透明度极高的指数期货交易</a:t>
            </a:r>
            <a:r>
              <a:rPr lang="zh-CN" altLang="zh-CN" sz="14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真实地再现了</a:t>
            </a:r>
            <a:r>
              <a:rPr lang="zh-CN" altLang="zh-CN" sz="1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未来一定时期的价格水平</a:t>
            </a:r>
            <a:r>
              <a:rPr lang="zh-CN" altLang="zh-CN" sz="14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a:t>
            </a:r>
            <a:endParaRPr lang="en-US" altLang="zh-CN" sz="14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p>
            <a:pPr marL="285750" indent="-285750">
              <a:spcBef>
                <a:spcPts val="600"/>
              </a:spcBef>
              <a:buFont typeface="Wingdings" panose="05000000000000000000" pitchFamily="2" charset="2"/>
              <a:buChar char="u"/>
            </a:pPr>
            <a:r>
              <a:rPr lang="zh-CN" altLang="en-US" sz="16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规避风险</a:t>
            </a:r>
            <a:endParaRPr lang="en-US" altLang="zh-CN" sz="16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p>
            <a:pPr>
              <a:spcBef>
                <a:spcPts val="600"/>
              </a:spcBef>
            </a:pPr>
            <a:r>
              <a:rPr lang="en-US" altLang="zh-CN" sz="14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        </a:t>
            </a:r>
            <a:r>
              <a:rPr lang="zh-CN" altLang="zh-CN" sz="14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规避风险实际上就是把</a:t>
            </a:r>
            <a:r>
              <a:rPr lang="zh-CN" altLang="zh-CN" sz="1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成本</a:t>
            </a:r>
            <a:r>
              <a:rPr lang="en-US" altLang="zh-CN" sz="1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利润</a:t>
            </a:r>
            <a:r>
              <a:rPr lang="zh-CN" altLang="zh-CN" sz="14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锁定在一个</a:t>
            </a:r>
            <a:r>
              <a:rPr lang="zh-CN" altLang="zh-CN" sz="1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固定的水平</a:t>
            </a:r>
            <a:r>
              <a:rPr lang="zh-CN" altLang="zh-CN" sz="14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上</a:t>
            </a:r>
            <a:r>
              <a:rPr lang="zh-CN" altLang="en-US" sz="14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4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通常我们称之为套期保值。</a:t>
            </a:r>
            <a:r>
              <a:rPr lang="zh-CN" altLang="en-US" sz="14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例如：对船东来讲运价的波动影响其运费收入，因此船东套期保值的目标是锁定其运费收入。</a:t>
            </a:r>
            <a:endParaRPr lang="en-US" altLang="zh-CN" sz="1400" b="1" dirty="0">
              <a:latin typeface="Times New Roman" panose="02020603050405020304" pitchFamily="18" charset="0"/>
              <a:ea typeface="黑体" panose="02010609060101010101" pitchFamily="49" charset="-122"/>
              <a:cs typeface="Times New Roman" panose="02020603050405020304" pitchFamily="18" charset="0"/>
            </a:endParaRPr>
          </a:p>
          <a:p>
            <a:pPr marL="285750" indent="-285750">
              <a:spcBef>
                <a:spcPts val="600"/>
              </a:spcBef>
              <a:buFont typeface="Wingdings" panose="05000000000000000000" pitchFamily="2" charset="2"/>
              <a:buChar char="u"/>
            </a:pPr>
            <a:r>
              <a:rPr lang="zh-CN" altLang="en-US" sz="1600" b="1" dirty="0">
                <a:latin typeface="Times New Roman" panose="02020603050405020304" pitchFamily="18" charset="0"/>
                <a:ea typeface="黑体" panose="02010609060101010101" pitchFamily="49" charset="-122"/>
                <a:cs typeface="Times New Roman" panose="02020603050405020304" pitchFamily="18" charset="0"/>
              </a:rPr>
              <a:t>市场资源配置  </a:t>
            </a:r>
            <a:endParaRPr lang="en-US" altLang="zh-CN" sz="1600" b="1" dirty="0">
              <a:latin typeface="Times New Roman" panose="02020603050405020304" pitchFamily="18" charset="0"/>
              <a:ea typeface="黑体" panose="02010609060101010101" pitchFamily="49" charset="-122"/>
              <a:cs typeface="Times New Roman" panose="02020603050405020304" pitchFamily="18" charset="0"/>
            </a:endParaRPr>
          </a:p>
          <a:p>
            <a:pPr>
              <a:spcBef>
                <a:spcPts val="600"/>
              </a:spcBef>
            </a:pPr>
            <a:r>
              <a:rPr lang="en-US" altLang="zh-CN" sz="14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        BIFFEX</a:t>
            </a:r>
            <a:r>
              <a:rPr lang="zh-CN" altLang="zh-CN" sz="14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期货的交易活动</a:t>
            </a:r>
            <a:r>
              <a:rPr lang="zh-CN" altLang="en-US" sz="14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4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都是在交易所进行的。作为期货的一种</a:t>
            </a:r>
            <a:r>
              <a:rPr lang="zh-CN" altLang="en-US" sz="14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4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它不仅为干散货运价市场提供了套期保值功能</a:t>
            </a:r>
            <a:r>
              <a:rPr lang="zh-CN" altLang="en-US" sz="14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4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而且由于投机者的加入</a:t>
            </a:r>
            <a:r>
              <a:rPr lang="zh-CN" altLang="en-US" sz="14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4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活跃了</a:t>
            </a:r>
            <a:r>
              <a:rPr lang="zh-CN" altLang="zh-CN" sz="1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资本市场的流动性</a:t>
            </a:r>
            <a:r>
              <a:rPr lang="zh-CN" altLang="en-US" sz="14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4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扩大了</a:t>
            </a:r>
            <a:r>
              <a:rPr lang="zh-CN" altLang="zh-CN" sz="1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金融交易量</a:t>
            </a:r>
            <a:r>
              <a:rPr lang="zh-CN" altLang="zh-CN" sz="14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14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 </a:t>
            </a:r>
            <a:endParaRPr lang="en-US" altLang="zh-CN" sz="14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4" name="文本框 3"/>
          <p:cNvSpPr txBox="1"/>
          <p:nvPr/>
        </p:nvSpPr>
        <p:spPr>
          <a:xfrm>
            <a:off x="179115" y="709911"/>
            <a:ext cx="5942166" cy="390428"/>
          </a:xfrm>
          <a:prstGeom prst="rect">
            <a:avLst/>
          </a:prstGeom>
          <a:noFill/>
          <a:ln>
            <a:noFill/>
          </a:ln>
        </p:spPr>
        <p:txBody>
          <a:bodyPr vert="horz" wrap="squar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marL="213995" indent="-213995">
              <a:lnSpc>
                <a:spcPct val="130000"/>
              </a:lnSpc>
              <a:spcBef>
                <a:spcPts val="450"/>
              </a:spcBef>
              <a:buFontTx/>
              <a:buChar char="•"/>
              <a:defRPr/>
            </a:pPr>
            <a:r>
              <a:rPr lang="zh-CN" altLang="en-US" b="1" dirty="0">
                <a:gradFill>
                  <a:gsLst>
                    <a:gs pos="0">
                      <a:srgbClr val="E30000"/>
                    </a:gs>
                    <a:gs pos="100000">
                      <a:srgbClr val="760303"/>
                    </a:gs>
                  </a:gsLst>
                  <a:lin scaled="0"/>
                </a:gradFill>
                <a:latin typeface="Times New Roman" panose="02020603050405020304" pitchFamily="18" charset="0"/>
                <a:ea typeface="黑体" panose="02010609060101010101" pitchFamily="49" charset="-122"/>
                <a:cs typeface="Times New Roman" panose="02020603050405020304" pitchFamily="18" charset="0"/>
              </a:rPr>
              <a:t>航运运价指数期货</a:t>
            </a:r>
            <a:r>
              <a:rPr lang="en-US" altLang="zh-CN" b="1" dirty="0">
                <a:gradFill>
                  <a:gsLst>
                    <a:gs pos="0">
                      <a:srgbClr val="E30000"/>
                    </a:gs>
                    <a:gs pos="100000">
                      <a:srgbClr val="760303"/>
                    </a:gs>
                  </a:gsLst>
                  <a:lin scaled="0"/>
                </a:gradFill>
                <a:latin typeface="Times New Roman" panose="02020603050405020304" pitchFamily="18" charset="0"/>
                <a:ea typeface="黑体" panose="02010609060101010101" pitchFamily="49" charset="-122"/>
                <a:cs typeface="Times New Roman" panose="02020603050405020304" pitchFamily="18" charset="0"/>
              </a:rPr>
              <a:t>(BIFFEX)</a:t>
            </a:r>
            <a:r>
              <a:rPr lang="zh-CN" altLang="en-US" b="1" dirty="0">
                <a:gradFill>
                  <a:gsLst>
                    <a:gs pos="0">
                      <a:srgbClr val="E30000"/>
                    </a:gs>
                    <a:gs pos="100000">
                      <a:srgbClr val="760303"/>
                    </a:gs>
                  </a:gsLst>
                  <a:lin scaled="0"/>
                </a:gradFill>
                <a:latin typeface="Times New Roman" panose="02020603050405020304" pitchFamily="18" charset="0"/>
                <a:ea typeface="黑体" panose="02010609060101010101" pitchFamily="49" charset="-122"/>
                <a:cs typeface="Times New Roman" panose="02020603050405020304" pitchFamily="18" charset="0"/>
              </a:rPr>
              <a:t>合约功能</a:t>
            </a:r>
            <a:endParaRPr lang="en-US" altLang="zh-CN" b="1" dirty="0">
              <a:gradFill>
                <a:gsLst>
                  <a:gs pos="0">
                    <a:srgbClr val="E30000"/>
                  </a:gs>
                  <a:gs pos="100000">
                    <a:srgbClr val="760303"/>
                  </a:gs>
                </a:gsLst>
                <a:lin scaled="0"/>
              </a:gradFill>
              <a:latin typeface="Times New Roman" panose="02020603050405020304" pitchFamily="18" charset="0"/>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11065883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1048613"/>
          <p:cNvSpPr txBox="1"/>
          <p:nvPr/>
        </p:nvSpPr>
        <p:spPr>
          <a:xfrm>
            <a:off x="257648" y="281691"/>
            <a:ext cx="2100191" cy="315279"/>
          </a:xfrm>
          <a:prstGeom prst="rect">
            <a:avLst/>
          </a:prstGeom>
          <a:noFill/>
          <a:ln>
            <a:noFill/>
          </a:ln>
        </p:spPr>
        <p:txBody>
          <a:bodyPr vert="horz" wrap="non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lvl="0" algn="l">
              <a:spcBef>
                <a:spcPct val="20000"/>
              </a:spcBef>
            </a:pPr>
            <a:r>
              <a:rPr lang="en-US" altLang="zh-CN"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3.1 </a:t>
            </a:r>
            <a:r>
              <a:rPr lang="zh-CN" altLang="en-US"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航运运价指数期货</a:t>
            </a:r>
          </a:p>
        </p:txBody>
      </p:sp>
      <p:sp>
        <p:nvSpPr>
          <p:cNvPr id="4" name="文本框 3"/>
          <p:cNvSpPr txBox="1"/>
          <p:nvPr/>
        </p:nvSpPr>
        <p:spPr>
          <a:xfrm>
            <a:off x="179115" y="709911"/>
            <a:ext cx="5942166" cy="429156"/>
          </a:xfrm>
          <a:prstGeom prst="rect">
            <a:avLst/>
          </a:prstGeom>
          <a:noFill/>
          <a:ln>
            <a:noFill/>
          </a:ln>
        </p:spPr>
        <p:txBody>
          <a:bodyPr vert="horz" wrap="squar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marL="213995" indent="-213995">
              <a:lnSpc>
                <a:spcPct val="130000"/>
              </a:lnSpc>
              <a:spcBef>
                <a:spcPts val="450"/>
              </a:spcBef>
              <a:buFontTx/>
              <a:buChar char="•"/>
              <a:defRPr/>
            </a:pPr>
            <a:r>
              <a:rPr lang="zh-CN" altLang="en-US" b="1" dirty="0">
                <a:gradFill>
                  <a:gsLst>
                    <a:gs pos="0">
                      <a:srgbClr val="E30000"/>
                    </a:gs>
                    <a:gs pos="100000">
                      <a:srgbClr val="760303"/>
                    </a:gs>
                  </a:gsLst>
                  <a:lin scaled="0"/>
                </a:gradFill>
                <a:latin typeface="Times New Roman" panose="02020603050405020304" pitchFamily="18" charset="0"/>
                <a:ea typeface="黑体" panose="02010609060101010101" pitchFamily="49" charset="-122"/>
                <a:cs typeface="Times New Roman" panose="02020603050405020304" pitchFamily="18" charset="0"/>
              </a:rPr>
              <a:t>航运运价指数期货</a:t>
            </a:r>
            <a:r>
              <a:rPr lang="en-US" altLang="zh-CN" b="1" dirty="0">
                <a:gradFill>
                  <a:gsLst>
                    <a:gs pos="0">
                      <a:srgbClr val="E30000"/>
                    </a:gs>
                    <a:gs pos="100000">
                      <a:srgbClr val="760303"/>
                    </a:gs>
                  </a:gsLst>
                  <a:lin scaled="0"/>
                </a:gradFill>
                <a:latin typeface="Times New Roman" panose="02020603050405020304" pitchFamily="18" charset="0"/>
                <a:ea typeface="黑体" panose="02010609060101010101" pitchFamily="49" charset="-122"/>
                <a:cs typeface="Times New Roman" panose="02020603050405020304" pitchFamily="18" charset="0"/>
              </a:rPr>
              <a:t>(BIFFEX)</a:t>
            </a:r>
            <a:r>
              <a:rPr lang="zh-CN" altLang="en-US" b="1" dirty="0">
                <a:gradFill>
                  <a:gsLst>
                    <a:gs pos="0">
                      <a:srgbClr val="E30000"/>
                    </a:gs>
                    <a:gs pos="100000">
                      <a:srgbClr val="760303"/>
                    </a:gs>
                  </a:gsLst>
                  <a:lin scaled="0"/>
                </a:gradFill>
                <a:latin typeface="Times New Roman" panose="02020603050405020304" pitchFamily="18" charset="0"/>
                <a:ea typeface="黑体" panose="02010609060101010101" pitchFamily="49" charset="-122"/>
                <a:cs typeface="Times New Roman" panose="02020603050405020304" pitchFamily="18" charset="0"/>
              </a:rPr>
              <a:t>案例分析</a:t>
            </a:r>
            <a:endParaRPr lang="en-US" altLang="zh-CN" b="1" dirty="0">
              <a:gradFill>
                <a:gsLst>
                  <a:gs pos="0">
                    <a:srgbClr val="E30000"/>
                  </a:gs>
                  <a:gs pos="100000">
                    <a:srgbClr val="760303"/>
                  </a:gs>
                </a:gsLst>
                <a:lin scaled="0"/>
              </a:gradFill>
              <a:latin typeface="Times New Roman" panose="02020603050405020304" pitchFamily="18" charset="0"/>
              <a:ea typeface="黑体" panose="02010609060101010101" pitchFamily="49" charset="-122"/>
              <a:cs typeface="Times New Roman" panose="02020603050405020304" pitchFamily="18" charset="0"/>
            </a:endParaRPr>
          </a:p>
        </p:txBody>
      </p:sp>
      <p:graphicFrame>
        <p:nvGraphicFramePr>
          <p:cNvPr id="2" name="表格 1"/>
          <p:cNvGraphicFramePr>
            <a:graphicFrameLocks noGrp="1"/>
          </p:cNvGraphicFramePr>
          <p:nvPr/>
        </p:nvGraphicFramePr>
        <p:xfrm>
          <a:off x="386468" y="1521080"/>
          <a:ext cx="6258169" cy="3168348"/>
        </p:xfrm>
        <a:graphic>
          <a:graphicData uri="http://schemas.openxmlformats.org/drawingml/2006/table">
            <a:tbl>
              <a:tblPr firstRow="1" bandRow="1">
                <a:tableStyleId>{5C22544A-7EE6-4342-B048-85BDC9FD1C3A}</a:tableStyleId>
              </a:tblPr>
              <a:tblGrid>
                <a:gridCol w="497531">
                  <a:extLst>
                    <a:ext uri="{9D8B030D-6E8A-4147-A177-3AD203B41FA5}">
                      <a16:colId xmlns:a16="http://schemas.microsoft.com/office/drawing/2014/main" val="20000"/>
                    </a:ext>
                  </a:extLst>
                </a:gridCol>
                <a:gridCol w="1217149">
                  <a:extLst>
                    <a:ext uri="{9D8B030D-6E8A-4147-A177-3AD203B41FA5}">
                      <a16:colId xmlns:a16="http://schemas.microsoft.com/office/drawing/2014/main" val="20001"/>
                    </a:ext>
                  </a:extLst>
                </a:gridCol>
                <a:gridCol w="1951203">
                  <a:extLst>
                    <a:ext uri="{9D8B030D-6E8A-4147-A177-3AD203B41FA5}">
                      <a16:colId xmlns:a16="http://schemas.microsoft.com/office/drawing/2014/main" val="20002"/>
                    </a:ext>
                  </a:extLst>
                </a:gridCol>
                <a:gridCol w="2301208">
                  <a:extLst>
                    <a:ext uri="{9D8B030D-6E8A-4147-A177-3AD203B41FA5}">
                      <a16:colId xmlns:a16="http://schemas.microsoft.com/office/drawing/2014/main" val="20003"/>
                    </a:ext>
                  </a:extLst>
                </a:gridCol>
                <a:gridCol w="291078">
                  <a:extLst>
                    <a:ext uri="{9D8B030D-6E8A-4147-A177-3AD203B41FA5}">
                      <a16:colId xmlns:a16="http://schemas.microsoft.com/office/drawing/2014/main" val="20004"/>
                    </a:ext>
                  </a:extLst>
                </a:gridCol>
              </a:tblGrid>
              <a:tr h="331797">
                <a:tc>
                  <a:txBody>
                    <a:bodyPr/>
                    <a:lstStyle/>
                    <a:p>
                      <a:pPr algn="ctr"/>
                      <a:endParaRPr lang="zh-CN" altLang="en-US" sz="1400" b="1" dirty="0">
                        <a:latin typeface="Times New Roman" panose="02020603050405020304" pitchFamily="18" charset="0"/>
                        <a:ea typeface="黑体" panose="02010609060101010101" pitchFamily="49" charset="-122"/>
                        <a:cs typeface="Times New Roman" panose="02020603050405020304" pitchFamily="18" charset="0"/>
                      </a:endParaRPr>
                    </a:p>
                  </a:txBody>
                  <a:tcPr anchor="ctr">
                    <a:solidFill>
                      <a:srgbClr val="0D4B8E"/>
                    </a:solidFill>
                  </a:tcPr>
                </a:tc>
                <a:tc>
                  <a:txBody>
                    <a:bodyPr/>
                    <a:lstStyle/>
                    <a:p>
                      <a:pPr algn="ctr"/>
                      <a:endParaRPr lang="zh-CN" altLang="en-US" sz="1400" b="1" dirty="0">
                        <a:latin typeface="Times New Roman" panose="02020603050405020304" pitchFamily="18" charset="0"/>
                        <a:ea typeface="黑体" panose="02010609060101010101" pitchFamily="49" charset="-122"/>
                        <a:cs typeface="Times New Roman" panose="02020603050405020304" pitchFamily="18" charset="0"/>
                      </a:endParaRPr>
                    </a:p>
                  </a:txBody>
                  <a:tcPr anchor="ctr">
                    <a:solidFill>
                      <a:srgbClr val="0D4B8E"/>
                    </a:solidFill>
                  </a:tcPr>
                </a:tc>
                <a:tc>
                  <a:txBody>
                    <a:bodyPr/>
                    <a:lstStyle/>
                    <a:p>
                      <a:pPr algn="ctr"/>
                      <a:r>
                        <a:rPr lang="zh-CN" altLang="en-US" sz="1400" b="1" dirty="0">
                          <a:latin typeface="Times New Roman" panose="02020603050405020304" pitchFamily="18" charset="0"/>
                          <a:ea typeface="黑体" panose="02010609060101010101" pitchFamily="49" charset="-122"/>
                          <a:cs typeface="Times New Roman" panose="02020603050405020304" pitchFamily="18" charset="0"/>
                        </a:rPr>
                        <a:t>现货</a:t>
                      </a:r>
                    </a:p>
                  </a:txBody>
                  <a:tcPr anchor="ctr">
                    <a:solidFill>
                      <a:srgbClr val="0D4B8E"/>
                    </a:solidFill>
                  </a:tcPr>
                </a:tc>
                <a:tc>
                  <a:txBody>
                    <a:bodyPr/>
                    <a:lstStyle/>
                    <a:p>
                      <a:pPr algn="ctr"/>
                      <a:r>
                        <a:rPr lang="zh-CN" altLang="en-US" sz="1400" b="1" dirty="0">
                          <a:latin typeface="Times New Roman" panose="02020603050405020304" pitchFamily="18" charset="0"/>
                          <a:ea typeface="黑体" panose="02010609060101010101" pitchFamily="49" charset="-122"/>
                          <a:cs typeface="Times New Roman" panose="02020603050405020304" pitchFamily="18" charset="0"/>
                        </a:rPr>
                        <a:t>期货</a:t>
                      </a:r>
                    </a:p>
                  </a:txBody>
                  <a:tcPr anchor="ctr">
                    <a:solidFill>
                      <a:srgbClr val="0D4B8E"/>
                    </a:solidFill>
                  </a:tcPr>
                </a:tc>
                <a:tc>
                  <a:txBody>
                    <a:bodyPr/>
                    <a:lstStyle/>
                    <a:p>
                      <a:pPr algn="ctr"/>
                      <a:endParaRPr lang="zh-CN" altLang="en-US" sz="1400" b="1" dirty="0">
                        <a:latin typeface="Times New Roman" panose="02020603050405020304" pitchFamily="18" charset="0"/>
                        <a:ea typeface="黑体" panose="02010609060101010101" pitchFamily="49" charset="-122"/>
                        <a:cs typeface="Times New Roman" panose="02020603050405020304" pitchFamily="18" charset="0"/>
                      </a:endParaRPr>
                    </a:p>
                  </a:txBody>
                  <a:tcPr anchor="ctr">
                    <a:solidFill>
                      <a:srgbClr val="0D4B8E"/>
                    </a:solidFill>
                  </a:tcPr>
                </a:tc>
                <a:extLst>
                  <a:ext uri="{0D108BD9-81ED-4DB2-BD59-A6C34878D82A}">
                    <a16:rowId xmlns:a16="http://schemas.microsoft.com/office/drawing/2014/main" val="10000"/>
                  </a:ext>
                </a:extLst>
              </a:tr>
              <a:tr h="331797">
                <a:tc rowSpan="3">
                  <a:txBody>
                    <a:bodyPr/>
                    <a:lstStyle/>
                    <a:p>
                      <a:pPr algn="ctr"/>
                      <a:r>
                        <a:rPr lang="en-US" altLang="zh-CN" sz="1400" b="1" dirty="0">
                          <a:latin typeface="Times New Roman" panose="02020603050405020304" pitchFamily="18" charset="0"/>
                          <a:ea typeface="黑体" panose="02010609060101010101" pitchFamily="49" charset="-122"/>
                          <a:cs typeface="Times New Roman" panose="02020603050405020304" pitchFamily="18" charset="0"/>
                        </a:rPr>
                        <a:t>3</a:t>
                      </a:r>
                      <a:r>
                        <a:rPr lang="zh-CN" altLang="en-US" sz="1400" b="1" dirty="0">
                          <a:latin typeface="Times New Roman" panose="02020603050405020304" pitchFamily="18" charset="0"/>
                          <a:ea typeface="黑体" panose="02010609060101010101" pitchFamily="49" charset="-122"/>
                          <a:cs typeface="Times New Roman" panose="02020603050405020304" pitchFamily="18" charset="0"/>
                        </a:rPr>
                        <a:t>月</a:t>
                      </a:r>
                    </a:p>
                  </a:txBody>
                  <a:tcPr anchor="ctr"/>
                </a:tc>
                <a:tc>
                  <a:txBody>
                    <a:bodyPr/>
                    <a:lstStyle/>
                    <a:p>
                      <a:pPr algn="ctr"/>
                      <a:r>
                        <a:rPr lang="en-US" altLang="zh-CN" sz="1400" b="1" dirty="0">
                          <a:latin typeface="Times New Roman" panose="02020603050405020304" pitchFamily="18" charset="0"/>
                          <a:ea typeface="黑体" panose="02010609060101010101" pitchFamily="49" charset="-122"/>
                          <a:cs typeface="Times New Roman" panose="02020603050405020304" pitchFamily="18" charset="0"/>
                        </a:rPr>
                        <a:t>3</a:t>
                      </a:r>
                      <a:r>
                        <a:rPr lang="zh-CN" altLang="en-US" sz="1400" b="1" dirty="0">
                          <a:latin typeface="Times New Roman" panose="02020603050405020304" pitchFamily="18" charset="0"/>
                          <a:ea typeface="黑体" panose="02010609060101010101" pitchFamily="49" charset="-122"/>
                          <a:cs typeface="Times New Roman" panose="02020603050405020304" pitchFamily="18" charset="0"/>
                        </a:rPr>
                        <a:t>月</a:t>
                      </a:r>
                    </a:p>
                  </a:txBody>
                  <a:tcPr anchor="ctr"/>
                </a:tc>
                <a:tc>
                  <a:txBody>
                    <a:bodyPr/>
                    <a:lstStyle/>
                    <a:p>
                      <a:pPr algn="ctr"/>
                      <a:r>
                        <a:rPr lang="en-US" altLang="zh-CN" sz="1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6.90</a:t>
                      </a:r>
                      <a:r>
                        <a:rPr lang="zh-CN" altLang="zh-CN" sz="1400" b="1" dirty="0">
                          <a:latin typeface="Times New Roman" panose="02020603050405020304" pitchFamily="18" charset="0"/>
                          <a:ea typeface="黑体" panose="02010609060101010101" pitchFamily="49" charset="-122"/>
                          <a:cs typeface="Times New Roman" panose="02020603050405020304" pitchFamily="18" charset="0"/>
                        </a:rPr>
                        <a:t>美元</a:t>
                      </a:r>
                      <a:r>
                        <a:rPr lang="en-US" altLang="zh-CN" sz="1400" b="1" dirty="0">
                          <a:latin typeface="Times New Roman" panose="02020603050405020304" pitchFamily="18" charset="0"/>
                          <a:ea typeface="黑体" panose="02010609060101010101" pitchFamily="49" charset="-122"/>
                          <a:cs typeface="Times New Roman" panose="02020603050405020304" pitchFamily="18" charset="0"/>
                        </a:rPr>
                        <a:t>/</a:t>
                      </a:r>
                      <a:r>
                        <a:rPr lang="zh-CN" altLang="en-US" sz="1400" b="1" dirty="0">
                          <a:latin typeface="Times New Roman" panose="02020603050405020304" pitchFamily="18" charset="0"/>
                          <a:ea typeface="黑体" panose="02010609060101010101" pitchFamily="49" charset="-122"/>
                          <a:cs typeface="Times New Roman" panose="02020603050405020304" pitchFamily="18" charset="0"/>
                        </a:rPr>
                        <a:t>吨</a:t>
                      </a:r>
                    </a:p>
                  </a:txBody>
                  <a:tcPr anchor="ctr"/>
                </a:tc>
                <a:tc>
                  <a:txBody>
                    <a:bodyPr/>
                    <a:lstStyle/>
                    <a:p>
                      <a:pPr algn="ctr"/>
                      <a:r>
                        <a:rPr lang="en-US" altLang="zh-CN" sz="1400" b="1" dirty="0">
                          <a:latin typeface="Times New Roman" panose="02020603050405020304" pitchFamily="18" charset="0"/>
                          <a:ea typeface="黑体" panose="02010609060101010101" pitchFamily="49" charset="-122"/>
                          <a:cs typeface="Times New Roman" panose="02020603050405020304" pitchFamily="18" charset="0"/>
                        </a:rPr>
                        <a:t>1583</a:t>
                      </a:r>
                      <a:endParaRPr lang="zh-CN" altLang="en-US" sz="1400" b="1" dirty="0">
                        <a:latin typeface="Times New Roman" panose="02020603050405020304" pitchFamily="18" charset="0"/>
                        <a:ea typeface="黑体" panose="02010609060101010101" pitchFamily="49" charset="-122"/>
                        <a:cs typeface="Times New Roman" panose="02020603050405020304" pitchFamily="18" charset="0"/>
                      </a:endParaRPr>
                    </a:p>
                  </a:txBody>
                  <a:tcPr anchor="ctr"/>
                </a:tc>
                <a:tc rowSpan="2">
                  <a:txBody>
                    <a:bodyPr/>
                    <a:lstStyle/>
                    <a:p>
                      <a:pPr algn="ctr"/>
                      <a:r>
                        <a:rPr lang="zh-CN" altLang="en-US" sz="1400" b="1" dirty="0">
                          <a:latin typeface="Times New Roman" panose="02020603050405020304" pitchFamily="18" charset="0"/>
                          <a:ea typeface="黑体" panose="02010609060101010101" pitchFamily="49" charset="-122"/>
                          <a:cs typeface="Times New Roman" panose="02020603050405020304" pitchFamily="18" charset="0"/>
                        </a:rPr>
                        <a:t>↓</a:t>
                      </a:r>
                    </a:p>
                  </a:txBody>
                  <a:tcPr anchor="ctr"/>
                </a:tc>
                <a:extLst>
                  <a:ext uri="{0D108BD9-81ED-4DB2-BD59-A6C34878D82A}">
                    <a16:rowId xmlns:a16="http://schemas.microsoft.com/office/drawing/2014/main" val="10001"/>
                  </a:ext>
                </a:extLst>
              </a:tr>
              <a:tr h="331797">
                <a:tc vMerge="1">
                  <a:txBody>
                    <a:bodyPr/>
                    <a:lstStyle/>
                    <a:p>
                      <a:endParaRPr lang="zh-CN"/>
                    </a:p>
                  </a:txBody>
                  <a:tcPr/>
                </a:tc>
                <a:tc>
                  <a:txBody>
                    <a:bodyPr/>
                    <a:lstStyle/>
                    <a:p>
                      <a:pPr algn="ctr"/>
                      <a:r>
                        <a:rPr lang="en-US" altLang="zh-CN" sz="1400" b="1" dirty="0">
                          <a:latin typeface="Times New Roman" panose="02020603050405020304" pitchFamily="18" charset="0"/>
                          <a:ea typeface="黑体" panose="02010609060101010101" pitchFamily="49" charset="-122"/>
                          <a:cs typeface="Times New Roman" panose="02020603050405020304" pitchFamily="18" charset="0"/>
                        </a:rPr>
                        <a:t>7</a:t>
                      </a:r>
                      <a:r>
                        <a:rPr lang="zh-CN" altLang="en-US" sz="1400" b="1" dirty="0">
                          <a:latin typeface="Times New Roman" panose="02020603050405020304" pitchFamily="18" charset="0"/>
                          <a:ea typeface="黑体" panose="02010609060101010101" pitchFamily="49" charset="-122"/>
                          <a:cs typeface="Times New Roman" panose="02020603050405020304" pitchFamily="18" charset="0"/>
                        </a:rPr>
                        <a:t>月</a:t>
                      </a:r>
                    </a:p>
                  </a:txBody>
                  <a:tcPr anchor="ctr"/>
                </a:tc>
                <a:tc>
                  <a:txBody>
                    <a:bodyPr/>
                    <a:lstStyle/>
                    <a:p>
                      <a:pPr algn="ctr"/>
                      <a:endParaRPr lang="zh-CN" altLang="en-US" sz="1400" b="1" dirty="0">
                        <a:latin typeface="Times New Roman" panose="02020603050405020304" pitchFamily="18" charset="0"/>
                        <a:ea typeface="黑体" panose="02010609060101010101" pitchFamily="49" charset="-122"/>
                        <a:cs typeface="Times New Roman" panose="02020603050405020304" pitchFamily="18" charset="0"/>
                      </a:endParaRPr>
                    </a:p>
                  </a:txBody>
                  <a:tcPr anchor="ctr"/>
                </a:tc>
                <a:tc>
                  <a:txBody>
                    <a:bodyPr/>
                    <a:lstStyle/>
                    <a:p>
                      <a:pPr algn="ctr"/>
                      <a:r>
                        <a:rPr lang="en-US" altLang="zh-CN" sz="1400" b="1" dirty="0">
                          <a:latin typeface="Times New Roman" panose="02020603050405020304" pitchFamily="18" charset="0"/>
                          <a:ea typeface="黑体" panose="02010609060101010101" pitchFamily="49" charset="-122"/>
                          <a:cs typeface="Times New Roman" panose="02020603050405020304" pitchFamily="18" charset="0"/>
                        </a:rPr>
                        <a:t>1523</a:t>
                      </a:r>
                      <a:endParaRPr lang="zh-CN" altLang="en-US" sz="1400" b="1" dirty="0">
                        <a:latin typeface="Times New Roman" panose="02020603050405020304" pitchFamily="18" charset="0"/>
                        <a:ea typeface="黑体" panose="02010609060101010101" pitchFamily="49" charset="-122"/>
                        <a:cs typeface="Times New Roman" panose="02020603050405020304" pitchFamily="18" charset="0"/>
                      </a:endParaRPr>
                    </a:p>
                  </a:txBody>
                  <a:tcPr anchor="ctr"/>
                </a:tc>
                <a:tc vMerge="1">
                  <a:txBody>
                    <a:bodyPr/>
                    <a:lstStyle/>
                    <a:p>
                      <a:endParaRPr lang="zh-CN"/>
                    </a:p>
                  </a:txBody>
                  <a:tcPr/>
                </a:tc>
                <a:extLst>
                  <a:ext uri="{0D108BD9-81ED-4DB2-BD59-A6C34878D82A}">
                    <a16:rowId xmlns:a16="http://schemas.microsoft.com/office/drawing/2014/main" val="10002"/>
                  </a:ext>
                </a:extLst>
              </a:tr>
              <a:tr h="331797">
                <a:tc vMerge="1">
                  <a:txBody>
                    <a:bodyPr/>
                    <a:lstStyle/>
                    <a:p>
                      <a:endParaRPr lang="zh-CN"/>
                    </a:p>
                  </a:txBody>
                  <a:tcPr/>
                </a:tc>
                <a:tc>
                  <a:txBody>
                    <a:bodyPr/>
                    <a:lstStyle/>
                    <a:p>
                      <a:pPr algn="ctr"/>
                      <a:r>
                        <a:rPr lang="zh-CN" altLang="en-US" sz="1400" b="1" dirty="0">
                          <a:latin typeface="Times New Roman" panose="02020603050405020304" pitchFamily="18" charset="0"/>
                          <a:ea typeface="黑体" panose="02010609060101010101" pitchFamily="49" charset="-122"/>
                          <a:cs typeface="Times New Roman" panose="02020603050405020304" pitchFamily="18" charset="0"/>
                        </a:rPr>
                        <a:t>预期收益</a:t>
                      </a:r>
                    </a:p>
                  </a:txBody>
                  <a:tcPr anchor="ctr"/>
                </a:tc>
                <a:tc>
                  <a:txBody>
                    <a:bodyPr/>
                    <a:lstStyle/>
                    <a:p>
                      <a:pPr algn="ctr"/>
                      <a:r>
                        <a:rPr lang="en-US" altLang="zh-CN" sz="1400" b="1" dirty="0">
                          <a:latin typeface="Times New Roman" panose="02020603050405020304" pitchFamily="18" charset="0"/>
                          <a:ea typeface="黑体" panose="02010609060101010101" pitchFamily="49" charset="-122"/>
                          <a:cs typeface="Times New Roman" panose="02020603050405020304" pitchFamily="18" charset="0"/>
                        </a:rPr>
                        <a:t>6.9</a:t>
                      </a:r>
                      <a:r>
                        <a:rPr lang="zh-CN" altLang="en-US" sz="1400" b="1" dirty="0">
                          <a:latin typeface="Times New Roman" panose="02020603050405020304" pitchFamily="18" charset="0"/>
                          <a:ea typeface="黑体" panose="02010609060101010101" pitchFamily="49" charset="-122"/>
                          <a:cs typeface="Times New Roman" panose="02020603050405020304" pitchFamily="18" charset="0"/>
                        </a:rPr>
                        <a:t>*</a:t>
                      </a:r>
                      <a:r>
                        <a:rPr lang="en-US" altLang="zh-CN" sz="1400" b="1" dirty="0">
                          <a:latin typeface="Times New Roman" panose="02020603050405020304" pitchFamily="18" charset="0"/>
                          <a:ea typeface="黑体" panose="02010609060101010101" pitchFamily="49" charset="-122"/>
                          <a:cs typeface="Times New Roman" panose="02020603050405020304" pitchFamily="18" charset="0"/>
                        </a:rPr>
                        <a:t>90000=621000</a:t>
                      </a:r>
                      <a:endParaRPr lang="zh-CN" altLang="en-US" sz="1400" b="1" dirty="0">
                        <a:latin typeface="Times New Roman" panose="02020603050405020304" pitchFamily="18" charset="0"/>
                        <a:ea typeface="黑体" panose="02010609060101010101" pitchFamily="49" charset="-122"/>
                        <a:cs typeface="Times New Roman" panose="02020603050405020304" pitchFamily="18" charset="0"/>
                      </a:endParaRPr>
                    </a:p>
                  </a:txBody>
                  <a:tcPr anchor="ctr"/>
                </a:tc>
                <a:tc>
                  <a:txBody>
                    <a:bodyPr/>
                    <a:lstStyle/>
                    <a:p>
                      <a:pPr algn="ctr"/>
                      <a:r>
                        <a:rPr lang="zh-CN" altLang="en-US" sz="1400" b="1" dirty="0">
                          <a:latin typeface="Times New Roman" panose="02020603050405020304" pitchFamily="18" charset="0"/>
                          <a:ea typeface="黑体" panose="02010609060101010101" pitchFamily="49" charset="-122"/>
                          <a:cs typeface="Times New Roman" panose="02020603050405020304" pitchFamily="18" charset="0"/>
                        </a:rPr>
                        <a:t>卖出</a:t>
                      </a:r>
                      <a:r>
                        <a:rPr lang="en-US" altLang="zh-CN" sz="1400" b="1" dirty="0">
                          <a:latin typeface="Times New Roman" panose="02020603050405020304" pitchFamily="18" charset="0"/>
                          <a:ea typeface="黑体" panose="02010609060101010101" pitchFamily="49" charset="-122"/>
                          <a:cs typeface="Times New Roman" panose="02020603050405020304" pitchFamily="18" charset="0"/>
                        </a:rPr>
                        <a:t>40</a:t>
                      </a:r>
                      <a:r>
                        <a:rPr lang="zh-CN" altLang="en-US" sz="1400" b="1" dirty="0">
                          <a:latin typeface="Times New Roman" panose="02020603050405020304" pitchFamily="18" charset="0"/>
                          <a:ea typeface="黑体" panose="02010609060101010101" pitchFamily="49" charset="-122"/>
                          <a:cs typeface="Times New Roman" panose="02020603050405020304" pitchFamily="18" charset="0"/>
                        </a:rPr>
                        <a:t>*</a:t>
                      </a:r>
                      <a:r>
                        <a:rPr lang="en-US" altLang="zh-CN" sz="1400" b="1" dirty="0">
                          <a:latin typeface="Times New Roman" panose="02020603050405020304" pitchFamily="18" charset="0"/>
                          <a:ea typeface="黑体" panose="02010609060101010101" pitchFamily="49" charset="-122"/>
                          <a:cs typeface="Times New Roman" panose="02020603050405020304" pitchFamily="18" charset="0"/>
                        </a:rPr>
                        <a:t>1523</a:t>
                      </a:r>
                      <a:r>
                        <a:rPr lang="zh-CN" altLang="en-US" sz="1400" b="1" dirty="0">
                          <a:latin typeface="Times New Roman" panose="02020603050405020304" pitchFamily="18" charset="0"/>
                          <a:ea typeface="黑体" panose="02010609060101010101" pitchFamily="49" charset="-122"/>
                          <a:cs typeface="Times New Roman" panose="02020603050405020304" pitchFamily="18" charset="0"/>
                        </a:rPr>
                        <a:t>*</a:t>
                      </a:r>
                      <a:r>
                        <a:rPr lang="en-US" altLang="zh-CN" sz="1400" b="1" dirty="0">
                          <a:latin typeface="Times New Roman" panose="02020603050405020304" pitchFamily="18" charset="0"/>
                          <a:ea typeface="黑体" panose="02010609060101010101" pitchFamily="49" charset="-122"/>
                          <a:cs typeface="Times New Roman" panose="02020603050405020304" pitchFamily="18" charset="0"/>
                        </a:rPr>
                        <a:t>10=609200</a:t>
                      </a:r>
                      <a:endParaRPr lang="zh-CN" altLang="en-US" sz="1400" b="1" dirty="0">
                        <a:latin typeface="Times New Roman" panose="02020603050405020304" pitchFamily="18" charset="0"/>
                        <a:ea typeface="黑体" panose="02010609060101010101" pitchFamily="49" charset="-122"/>
                        <a:cs typeface="Times New Roman" panose="02020603050405020304" pitchFamily="18" charset="0"/>
                      </a:endParaRPr>
                    </a:p>
                  </a:txBody>
                  <a:tcPr anchor="ctr"/>
                </a:tc>
                <a:tc>
                  <a:txBody>
                    <a:bodyPr/>
                    <a:lstStyle/>
                    <a:p>
                      <a:pPr algn="ctr"/>
                      <a:endParaRPr lang="zh-CN" altLang="en-US" sz="1400" b="1">
                        <a:latin typeface="Times New Roman" panose="02020603050405020304" pitchFamily="18" charset="0"/>
                        <a:ea typeface="黑体" panose="02010609060101010101" pitchFamily="49" charset="-122"/>
                        <a:cs typeface="Times New Roman" panose="02020603050405020304" pitchFamily="18" charset="0"/>
                      </a:endParaRPr>
                    </a:p>
                  </a:txBody>
                  <a:tcPr anchor="ctr"/>
                </a:tc>
                <a:extLst>
                  <a:ext uri="{0D108BD9-81ED-4DB2-BD59-A6C34878D82A}">
                    <a16:rowId xmlns:a16="http://schemas.microsoft.com/office/drawing/2014/main" val="10003"/>
                  </a:ext>
                </a:extLst>
              </a:tr>
              <a:tr h="331797">
                <a:tc rowSpan="3">
                  <a:txBody>
                    <a:bodyPr/>
                    <a:lstStyle/>
                    <a:p>
                      <a:pPr algn="ctr"/>
                      <a:r>
                        <a:rPr lang="en-US" altLang="zh-CN" sz="1400" b="1" dirty="0">
                          <a:latin typeface="Times New Roman" panose="02020603050405020304" pitchFamily="18" charset="0"/>
                          <a:ea typeface="黑体" panose="02010609060101010101" pitchFamily="49" charset="-122"/>
                          <a:cs typeface="Times New Roman" panose="02020603050405020304" pitchFamily="18" charset="0"/>
                        </a:rPr>
                        <a:t>5</a:t>
                      </a:r>
                      <a:r>
                        <a:rPr lang="zh-CN" altLang="en-US" sz="1400" b="1" dirty="0">
                          <a:latin typeface="Times New Roman" panose="02020603050405020304" pitchFamily="18" charset="0"/>
                          <a:ea typeface="黑体" panose="02010609060101010101" pitchFamily="49" charset="-122"/>
                          <a:cs typeface="Times New Roman" panose="02020603050405020304" pitchFamily="18" charset="0"/>
                        </a:rPr>
                        <a:t>月</a:t>
                      </a:r>
                    </a:p>
                  </a:txBody>
                  <a:tcPr anchor="ctr"/>
                </a:tc>
                <a:tc>
                  <a:txBody>
                    <a:bodyPr/>
                    <a:lstStyle/>
                    <a:p>
                      <a:pPr algn="ctr"/>
                      <a:r>
                        <a:rPr lang="en-US" altLang="zh-CN" sz="1400" b="1" dirty="0">
                          <a:latin typeface="Times New Roman" panose="02020603050405020304" pitchFamily="18" charset="0"/>
                          <a:ea typeface="黑体" panose="02010609060101010101" pitchFamily="49" charset="-122"/>
                          <a:cs typeface="Times New Roman" panose="02020603050405020304" pitchFamily="18" charset="0"/>
                        </a:rPr>
                        <a:t>5</a:t>
                      </a:r>
                      <a:r>
                        <a:rPr lang="zh-CN" altLang="en-US" sz="1400" b="1" dirty="0">
                          <a:latin typeface="Times New Roman" panose="02020603050405020304" pitchFamily="18" charset="0"/>
                          <a:ea typeface="黑体" panose="02010609060101010101" pitchFamily="49" charset="-122"/>
                          <a:cs typeface="Times New Roman" panose="02020603050405020304" pitchFamily="18" charset="0"/>
                        </a:rPr>
                        <a:t>月</a:t>
                      </a:r>
                    </a:p>
                  </a:txBody>
                  <a:tcPr anchor="ctr"/>
                </a:tc>
                <a:tc>
                  <a:txBody>
                    <a:bodyPr/>
                    <a:lstStyle/>
                    <a:p>
                      <a:pPr algn="ctr"/>
                      <a:r>
                        <a:rPr lang="en-US" altLang="zh-CN" sz="1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6.35</a:t>
                      </a:r>
                      <a:r>
                        <a:rPr lang="zh-CN" altLang="zh-CN" sz="14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美元</a:t>
                      </a:r>
                      <a:r>
                        <a:rPr lang="en-US" altLang="zh-CN" sz="14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14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吨</a:t>
                      </a:r>
                    </a:p>
                  </a:txBody>
                  <a:tcPr anchor="ctr"/>
                </a:tc>
                <a:tc>
                  <a:txBody>
                    <a:bodyPr/>
                    <a:lstStyle/>
                    <a:p>
                      <a:pPr algn="ctr"/>
                      <a:r>
                        <a:rPr lang="en-US" altLang="zh-CN" sz="1400" b="1" dirty="0">
                          <a:latin typeface="Times New Roman" panose="02020603050405020304" pitchFamily="18" charset="0"/>
                          <a:ea typeface="黑体" panose="02010609060101010101" pitchFamily="49" charset="-122"/>
                          <a:cs typeface="Times New Roman" panose="02020603050405020304" pitchFamily="18" charset="0"/>
                        </a:rPr>
                        <a:t>1391</a:t>
                      </a:r>
                      <a:endParaRPr lang="zh-CN" altLang="en-US" sz="1400" b="1" dirty="0">
                        <a:latin typeface="Times New Roman" panose="02020603050405020304" pitchFamily="18" charset="0"/>
                        <a:ea typeface="黑体" panose="02010609060101010101" pitchFamily="49" charset="-122"/>
                        <a:cs typeface="Times New Roman" panose="02020603050405020304" pitchFamily="18" charset="0"/>
                      </a:endParaRPr>
                    </a:p>
                  </a:txBody>
                  <a:tcPr anchor="ctr"/>
                </a:tc>
                <a:tc rowSpan="2">
                  <a:txBody>
                    <a:bodyPr/>
                    <a:lstStyle/>
                    <a:p>
                      <a:pPr algn="ctr"/>
                      <a:endParaRPr lang="zh-CN" altLang="en-US" sz="1400" b="1" dirty="0">
                        <a:latin typeface="Times New Roman" panose="02020603050405020304" pitchFamily="18" charset="0"/>
                        <a:ea typeface="黑体" panose="02010609060101010101" pitchFamily="49" charset="-122"/>
                        <a:cs typeface="Times New Roman" panose="02020603050405020304" pitchFamily="18" charset="0"/>
                      </a:endParaRPr>
                    </a:p>
                  </a:txBody>
                  <a:tcPr anchor="ctr"/>
                </a:tc>
                <a:extLst>
                  <a:ext uri="{0D108BD9-81ED-4DB2-BD59-A6C34878D82A}">
                    <a16:rowId xmlns:a16="http://schemas.microsoft.com/office/drawing/2014/main" val="10004"/>
                  </a:ext>
                </a:extLst>
              </a:tr>
              <a:tr h="331797">
                <a:tc vMerge="1">
                  <a:txBody>
                    <a:bodyPr/>
                    <a:lstStyle/>
                    <a:p>
                      <a:endParaRPr lang="zh-CN"/>
                    </a:p>
                  </a:txBody>
                  <a:tcPr/>
                </a:tc>
                <a:tc>
                  <a:txBody>
                    <a:bodyPr/>
                    <a:lstStyle/>
                    <a:p>
                      <a:pPr algn="ctr"/>
                      <a:r>
                        <a:rPr lang="en-US" altLang="zh-CN" sz="1400" b="1" dirty="0">
                          <a:latin typeface="Times New Roman" panose="02020603050405020304" pitchFamily="18" charset="0"/>
                          <a:ea typeface="黑体" panose="02010609060101010101" pitchFamily="49" charset="-122"/>
                          <a:cs typeface="Times New Roman" panose="02020603050405020304" pitchFamily="18" charset="0"/>
                        </a:rPr>
                        <a:t>7</a:t>
                      </a:r>
                      <a:r>
                        <a:rPr lang="zh-CN" altLang="en-US" sz="1400" b="1" dirty="0">
                          <a:latin typeface="Times New Roman" panose="02020603050405020304" pitchFamily="18" charset="0"/>
                          <a:ea typeface="黑体" panose="02010609060101010101" pitchFamily="49" charset="-122"/>
                          <a:cs typeface="Times New Roman" panose="02020603050405020304" pitchFamily="18" charset="0"/>
                        </a:rPr>
                        <a:t>月</a:t>
                      </a:r>
                    </a:p>
                  </a:txBody>
                  <a:tcPr anchor="ctr"/>
                </a:tc>
                <a:tc>
                  <a:txBody>
                    <a:bodyPr/>
                    <a:lstStyle/>
                    <a:p>
                      <a:endParaRPr lang="zh-CN" altLang="en-US" sz="1400" b="1" dirty="0">
                        <a:latin typeface="Times New Roman" panose="02020603050405020304" pitchFamily="18" charset="0"/>
                        <a:ea typeface="黑体" panose="02010609060101010101" pitchFamily="49" charset="-122"/>
                        <a:cs typeface="Times New Roman" panose="02020603050405020304" pitchFamily="18" charset="0"/>
                      </a:endParaRPr>
                    </a:p>
                  </a:txBody>
                  <a:tcPr anchor="ctr"/>
                </a:tc>
                <a:tc>
                  <a:txBody>
                    <a:bodyPr/>
                    <a:lstStyle/>
                    <a:p>
                      <a:pPr marL="0" algn="ctr" defTabSz="511175" rtl="0" eaLnBrk="1" latinLnBrk="0" hangingPunct="1"/>
                      <a:r>
                        <a:rPr lang="en-US" altLang="zh-CN" sz="1400" b="1" kern="1200" dirty="0">
                          <a:solidFill>
                            <a:schemeClr val="dk1"/>
                          </a:solidFill>
                          <a:latin typeface="Times New Roman" panose="02020603050405020304" pitchFamily="18" charset="0"/>
                          <a:ea typeface="黑体" panose="02010609060101010101" pitchFamily="49" charset="-122"/>
                          <a:cs typeface="Times New Roman" panose="02020603050405020304" pitchFamily="18" charset="0"/>
                        </a:rPr>
                        <a:t>1400</a:t>
                      </a:r>
                      <a:endParaRPr lang="zh-CN" altLang="en-US" sz="1400" b="1" kern="1200" dirty="0">
                        <a:solidFill>
                          <a:schemeClr val="dk1"/>
                        </a:solidFill>
                        <a:latin typeface="Times New Roman" panose="02020603050405020304" pitchFamily="18" charset="0"/>
                        <a:ea typeface="黑体" panose="02010609060101010101" pitchFamily="49" charset="-122"/>
                        <a:cs typeface="Times New Roman" panose="02020603050405020304" pitchFamily="18" charset="0"/>
                      </a:endParaRPr>
                    </a:p>
                  </a:txBody>
                  <a:tcPr anchor="ctr"/>
                </a:tc>
                <a:tc vMerge="1">
                  <a:txBody>
                    <a:bodyPr/>
                    <a:lstStyle/>
                    <a:p>
                      <a:endParaRPr lang="zh-CN"/>
                    </a:p>
                  </a:txBody>
                  <a:tcPr/>
                </a:tc>
                <a:extLst>
                  <a:ext uri="{0D108BD9-81ED-4DB2-BD59-A6C34878D82A}">
                    <a16:rowId xmlns:a16="http://schemas.microsoft.com/office/drawing/2014/main" val="10005"/>
                  </a:ext>
                </a:extLst>
              </a:tr>
              <a:tr h="331797">
                <a:tc vMerge="1">
                  <a:txBody>
                    <a:bodyPr/>
                    <a:lstStyle/>
                    <a:p>
                      <a:endParaRPr lang="zh-CN"/>
                    </a:p>
                  </a:txBody>
                  <a:tcPr/>
                </a:tc>
                <a:tc>
                  <a:txBody>
                    <a:bodyPr/>
                    <a:lstStyle/>
                    <a:p>
                      <a:pPr algn="ctr"/>
                      <a:r>
                        <a:rPr lang="zh-CN" altLang="en-US" sz="1400" b="1" dirty="0">
                          <a:latin typeface="Times New Roman" panose="02020603050405020304" pitchFamily="18" charset="0"/>
                          <a:ea typeface="黑体" panose="02010609060101010101" pitchFamily="49" charset="-122"/>
                          <a:cs typeface="Times New Roman" panose="02020603050405020304" pitchFamily="18" charset="0"/>
                        </a:rPr>
                        <a:t>实际收益</a:t>
                      </a:r>
                    </a:p>
                  </a:txBody>
                  <a:tcPr anchor="ctr"/>
                </a:tc>
                <a:tc>
                  <a:txBody>
                    <a:bodyPr/>
                    <a:lstStyle/>
                    <a:p>
                      <a:pPr algn="ctr"/>
                      <a:r>
                        <a:rPr lang="en-US" altLang="zh-CN" sz="1400" b="1" dirty="0">
                          <a:latin typeface="Times New Roman" panose="02020603050405020304" pitchFamily="18" charset="0"/>
                          <a:ea typeface="黑体" panose="02010609060101010101" pitchFamily="49" charset="-122"/>
                          <a:cs typeface="Times New Roman" panose="02020603050405020304" pitchFamily="18" charset="0"/>
                        </a:rPr>
                        <a:t>6.35</a:t>
                      </a:r>
                      <a:r>
                        <a:rPr lang="zh-CN" altLang="en-US" sz="1400" b="1" dirty="0">
                          <a:latin typeface="Times New Roman" panose="02020603050405020304" pitchFamily="18" charset="0"/>
                          <a:ea typeface="黑体" panose="02010609060101010101" pitchFamily="49" charset="-122"/>
                          <a:cs typeface="Times New Roman" panose="02020603050405020304" pitchFamily="18" charset="0"/>
                        </a:rPr>
                        <a:t>*</a:t>
                      </a:r>
                      <a:r>
                        <a:rPr lang="en-US" altLang="zh-CN" sz="1400" b="1" dirty="0">
                          <a:latin typeface="Times New Roman" panose="02020603050405020304" pitchFamily="18" charset="0"/>
                          <a:ea typeface="黑体" panose="02010609060101010101" pitchFamily="49" charset="-122"/>
                          <a:cs typeface="Times New Roman" panose="02020603050405020304" pitchFamily="18" charset="0"/>
                        </a:rPr>
                        <a:t>90000=571500</a:t>
                      </a:r>
                      <a:endParaRPr lang="zh-CN" altLang="en-US" sz="1400" b="1" dirty="0">
                        <a:latin typeface="Times New Roman" panose="02020603050405020304" pitchFamily="18" charset="0"/>
                        <a:ea typeface="黑体" panose="02010609060101010101" pitchFamily="49" charset="-122"/>
                        <a:cs typeface="Times New Roman" panose="02020603050405020304" pitchFamily="18" charset="0"/>
                      </a:endParaRPr>
                    </a:p>
                  </a:txBody>
                  <a:tcPr anchor="ctr"/>
                </a:tc>
                <a:tc>
                  <a:txBody>
                    <a:bodyPr/>
                    <a:lstStyle/>
                    <a:p>
                      <a:pPr algn="ctr"/>
                      <a:r>
                        <a:rPr lang="zh-CN" altLang="en-US" sz="1400" b="1" dirty="0">
                          <a:latin typeface="Times New Roman" panose="02020603050405020304" pitchFamily="18" charset="0"/>
                          <a:ea typeface="黑体" panose="02010609060101010101" pitchFamily="49" charset="-122"/>
                          <a:cs typeface="Times New Roman" panose="02020603050405020304" pitchFamily="18" charset="0"/>
                        </a:rPr>
                        <a:t>买回</a:t>
                      </a:r>
                      <a:r>
                        <a:rPr lang="en-US" altLang="zh-CN" sz="1400" b="1" dirty="0">
                          <a:latin typeface="Times New Roman" panose="02020603050405020304" pitchFamily="18" charset="0"/>
                          <a:ea typeface="黑体" panose="02010609060101010101" pitchFamily="49" charset="-122"/>
                          <a:cs typeface="Times New Roman" panose="02020603050405020304" pitchFamily="18" charset="0"/>
                        </a:rPr>
                        <a:t>40</a:t>
                      </a:r>
                      <a:r>
                        <a:rPr lang="zh-CN" altLang="en-US" sz="1400" b="1" dirty="0">
                          <a:latin typeface="Times New Roman" panose="02020603050405020304" pitchFamily="18" charset="0"/>
                          <a:ea typeface="黑体" panose="02010609060101010101" pitchFamily="49" charset="-122"/>
                          <a:cs typeface="Times New Roman" panose="02020603050405020304" pitchFamily="18" charset="0"/>
                        </a:rPr>
                        <a:t>*</a:t>
                      </a:r>
                      <a:r>
                        <a:rPr lang="en-US" altLang="zh-CN" sz="1400" b="1" dirty="0">
                          <a:latin typeface="Times New Roman" panose="02020603050405020304" pitchFamily="18" charset="0"/>
                          <a:ea typeface="黑体" panose="02010609060101010101" pitchFamily="49" charset="-122"/>
                          <a:cs typeface="Times New Roman" panose="02020603050405020304" pitchFamily="18" charset="0"/>
                        </a:rPr>
                        <a:t>1400</a:t>
                      </a:r>
                      <a:r>
                        <a:rPr lang="zh-CN" altLang="en-US" sz="1400" b="1" dirty="0">
                          <a:latin typeface="Times New Roman" panose="02020603050405020304" pitchFamily="18" charset="0"/>
                          <a:ea typeface="黑体" panose="02010609060101010101" pitchFamily="49" charset="-122"/>
                          <a:cs typeface="Times New Roman" panose="02020603050405020304" pitchFamily="18" charset="0"/>
                        </a:rPr>
                        <a:t>*</a:t>
                      </a:r>
                      <a:r>
                        <a:rPr lang="en-US" altLang="zh-CN" sz="1400" b="1" dirty="0">
                          <a:latin typeface="Times New Roman" panose="02020603050405020304" pitchFamily="18" charset="0"/>
                          <a:ea typeface="黑体" panose="02010609060101010101" pitchFamily="49" charset="-122"/>
                          <a:cs typeface="Times New Roman" panose="02020603050405020304" pitchFamily="18" charset="0"/>
                        </a:rPr>
                        <a:t>10=560000</a:t>
                      </a:r>
                      <a:endParaRPr lang="zh-CN" altLang="en-US" sz="1400" b="1" dirty="0">
                        <a:latin typeface="Times New Roman" panose="02020603050405020304" pitchFamily="18" charset="0"/>
                        <a:ea typeface="黑体" panose="02010609060101010101" pitchFamily="49" charset="-122"/>
                        <a:cs typeface="Times New Roman" panose="02020603050405020304" pitchFamily="18" charset="0"/>
                      </a:endParaRPr>
                    </a:p>
                  </a:txBody>
                  <a:tcPr anchor="ctr"/>
                </a:tc>
                <a:tc>
                  <a:txBody>
                    <a:bodyPr/>
                    <a:lstStyle/>
                    <a:p>
                      <a:pPr algn="ctr"/>
                      <a:endParaRPr lang="zh-CN" altLang="en-US" sz="1400" b="1">
                        <a:latin typeface="Times New Roman" panose="02020603050405020304" pitchFamily="18" charset="0"/>
                        <a:ea typeface="黑体" panose="02010609060101010101" pitchFamily="49" charset="-122"/>
                        <a:cs typeface="Times New Roman" panose="02020603050405020304" pitchFamily="18" charset="0"/>
                      </a:endParaRPr>
                    </a:p>
                  </a:txBody>
                  <a:tcPr anchor="ctr"/>
                </a:tc>
                <a:extLst>
                  <a:ext uri="{0D108BD9-81ED-4DB2-BD59-A6C34878D82A}">
                    <a16:rowId xmlns:a16="http://schemas.microsoft.com/office/drawing/2014/main" val="10006"/>
                  </a:ext>
                </a:extLst>
              </a:tr>
              <a:tr h="513972">
                <a:tc>
                  <a:txBody>
                    <a:bodyPr/>
                    <a:lstStyle/>
                    <a:p>
                      <a:pPr algn="ctr"/>
                      <a:endParaRPr lang="zh-CN" altLang="en-US" sz="1400" b="1" dirty="0">
                        <a:latin typeface="Times New Roman" panose="02020603050405020304" pitchFamily="18" charset="0"/>
                        <a:ea typeface="黑体" panose="02010609060101010101" pitchFamily="49" charset="-122"/>
                        <a:cs typeface="Times New Roman" panose="02020603050405020304" pitchFamily="18" charset="0"/>
                      </a:endParaRPr>
                    </a:p>
                  </a:txBody>
                  <a:tcPr anchor="ctr"/>
                </a:tc>
                <a:tc>
                  <a:txBody>
                    <a:bodyPr/>
                    <a:lstStyle/>
                    <a:p>
                      <a:pPr algn="ctr"/>
                      <a:r>
                        <a:rPr lang="zh-CN" altLang="en-US" sz="1400" b="1" dirty="0">
                          <a:latin typeface="Times New Roman" panose="02020603050405020304" pitchFamily="18" charset="0"/>
                          <a:ea typeface="黑体" panose="02010609060101010101" pitchFamily="49" charset="-122"/>
                          <a:cs typeface="Times New Roman" panose="02020603050405020304" pitchFamily="18" charset="0"/>
                        </a:rPr>
                        <a:t>与预期相差</a:t>
                      </a:r>
                    </a:p>
                  </a:txBody>
                  <a:tcPr anchor="ctr"/>
                </a:tc>
                <a:tc>
                  <a:txBody>
                    <a:bodyPr/>
                    <a:lstStyle/>
                    <a:p>
                      <a:pPr algn="ctr"/>
                      <a:r>
                        <a:rPr lang="en-US" altLang="zh-CN" sz="1400" b="1" dirty="0">
                          <a:latin typeface="Times New Roman" panose="02020603050405020304" pitchFamily="18" charset="0"/>
                          <a:ea typeface="黑体" panose="02010609060101010101" pitchFamily="49" charset="-122"/>
                          <a:cs typeface="Times New Roman" panose="02020603050405020304" pitchFamily="18" charset="0"/>
                        </a:rPr>
                        <a:t>621000-571500=49500</a:t>
                      </a:r>
                      <a:endParaRPr lang="zh-CN" altLang="en-US" sz="1400" b="1" dirty="0">
                        <a:latin typeface="Times New Roman" panose="02020603050405020304" pitchFamily="18" charset="0"/>
                        <a:ea typeface="黑体" panose="02010609060101010101" pitchFamily="49" charset="-122"/>
                        <a:cs typeface="Times New Roman" panose="02020603050405020304" pitchFamily="18" charset="0"/>
                      </a:endParaRPr>
                    </a:p>
                  </a:txBody>
                  <a:tcPr anchor="ctr"/>
                </a:tc>
                <a:tc>
                  <a:txBody>
                    <a:bodyPr/>
                    <a:lstStyle/>
                    <a:p>
                      <a:pPr algn="ctr"/>
                      <a:r>
                        <a:rPr lang="zh-CN" altLang="en-US" sz="1400" b="1" dirty="0">
                          <a:latin typeface="Times New Roman" panose="02020603050405020304" pitchFamily="18" charset="0"/>
                          <a:ea typeface="黑体" panose="02010609060101010101" pitchFamily="49" charset="-122"/>
                          <a:cs typeface="Times New Roman" panose="02020603050405020304" pitchFamily="18" charset="0"/>
                        </a:rPr>
                        <a:t>获利</a:t>
                      </a:r>
                      <a:r>
                        <a:rPr lang="en-US" altLang="zh-CN" sz="1400" b="1" dirty="0">
                          <a:latin typeface="Times New Roman" panose="02020603050405020304" pitchFamily="18" charset="0"/>
                          <a:ea typeface="黑体" panose="02010609060101010101" pitchFamily="49" charset="-122"/>
                          <a:cs typeface="Times New Roman" panose="02020603050405020304" pitchFamily="18" charset="0"/>
                        </a:rPr>
                        <a:t>609200-560000=49200</a:t>
                      </a:r>
                      <a:endParaRPr lang="zh-CN" altLang="en-US" sz="1400" b="1" dirty="0">
                        <a:latin typeface="Times New Roman" panose="02020603050405020304" pitchFamily="18" charset="0"/>
                        <a:ea typeface="黑体" panose="02010609060101010101" pitchFamily="49" charset="-122"/>
                        <a:cs typeface="Times New Roman" panose="02020603050405020304" pitchFamily="18" charset="0"/>
                      </a:endParaRPr>
                    </a:p>
                  </a:txBody>
                  <a:tcPr anchor="ctr"/>
                </a:tc>
                <a:tc>
                  <a:txBody>
                    <a:bodyPr/>
                    <a:lstStyle/>
                    <a:p>
                      <a:pPr algn="ctr"/>
                      <a:endParaRPr lang="zh-CN" altLang="en-US" sz="1400" b="1" dirty="0">
                        <a:latin typeface="Times New Roman" panose="02020603050405020304" pitchFamily="18" charset="0"/>
                        <a:ea typeface="黑体" panose="02010609060101010101" pitchFamily="49" charset="-122"/>
                        <a:cs typeface="Times New Roman" panose="02020603050405020304" pitchFamily="18" charset="0"/>
                      </a:endParaRPr>
                    </a:p>
                  </a:txBody>
                  <a:tcPr anchor="ctr"/>
                </a:tc>
                <a:extLst>
                  <a:ext uri="{0D108BD9-81ED-4DB2-BD59-A6C34878D82A}">
                    <a16:rowId xmlns:a16="http://schemas.microsoft.com/office/drawing/2014/main" val="10007"/>
                  </a:ext>
                </a:extLst>
              </a:tr>
              <a:tr h="331797">
                <a:tc>
                  <a:txBody>
                    <a:bodyPr/>
                    <a:lstStyle/>
                    <a:p>
                      <a:pPr algn="ctr"/>
                      <a:endParaRPr lang="zh-CN" altLang="en-US" sz="1400" b="1" dirty="0">
                        <a:latin typeface="Times New Roman" panose="02020603050405020304" pitchFamily="18" charset="0"/>
                        <a:ea typeface="黑体" panose="02010609060101010101" pitchFamily="49" charset="-122"/>
                        <a:cs typeface="Times New Roman" panose="02020603050405020304" pitchFamily="18" charset="0"/>
                      </a:endParaRPr>
                    </a:p>
                  </a:txBody>
                  <a:tcPr anchor="ctr"/>
                </a:tc>
                <a:tc>
                  <a:txBody>
                    <a:bodyPr/>
                    <a:lstStyle/>
                    <a:p>
                      <a:pPr algn="ctr"/>
                      <a:r>
                        <a:rPr lang="zh-CN" altLang="en-US" sz="1400" b="1" dirty="0">
                          <a:latin typeface="Times New Roman" panose="02020603050405020304" pitchFamily="18" charset="0"/>
                          <a:ea typeface="黑体" panose="02010609060101010101" pitchFamily="49" charset="-122"/>
                          <a:cs typeface="Times New Roman" panose="02020603050405020304" pitchFamily="18" charset="0"/>
                        </a:rPr>
                        <a:t>净损失</a:t>
                      </a:r>
                    </a:p>
                  </a:txBody>
                  <a:tcPr anchor="ctr"/>
                </a:tc>
                <a:tc gridSpan="2">
                  <a:txBody>
                    <a:bodyPr/>
                    <a:lstStyle/>
                    <a:p>
                      <a:pPr algn="ctr"/>
                      <a:r>
                        <a:rPr lang="en-US" altLang="zh-CN" sz="1400" b="1" dirty="0">
                          <a:latin typeface="Times New Roman" panose="02020603050405020304" pitchFamily="18" charset="0"/>
                          <a:ea typeface="黑体" panose="02010609060101010101" pitchFamily="49" charset="-122"/>
                          <a:cs typeface="Times New Roman" panose="02020603050405020304" pitchFamily="18" charset="0"/>
                        </a:rPr>
                        <a:t>49500-49200=300</a:t>
                      </a:r>
                      <a:endParaRPr lang="zh-CN" altLang="en-US" sz="1400" b="1" dirty="0">
                        <a:latin typeface="Times New Roman" panose="02020603050405020304" pitchFamily="18" charset="0"/>
                        <a:ea typeface="黑体" panose="02010609060101010101" pitchFamily="49" charset="-122"/>
                        <a:cs typeface="Times New Roman" panose="02020603050405020304" pitchFamily="18" charset="0"/>
                      </a:endParaRPr>
                    </a:p>
                  </a:txBody>
                  <a:tcPr anchor="ctr"/>
                </a:tc>
                <a:tc hMerge="1">
                  <a:txBody>
                    <a:bodyPr/>
                    <a:lstStyle/>
                    <a:p>
                      <a:endParaRPr lang="zh-CN"/>
                    </a:p>
                  </a:txBody>
                  <a:tcPr/>
                </a:tc>
                <a:tc>
                  <a:txBody>
                    <a:bodyPr/>
                    <a:lstStyle/>
                    <a:p>
                      <a:pPr algn="ctr"/>
                      <a:endParaRPr lang="zh-CN" altLang="en-US" sz="1400" b="1" dirty="0">
                        <a:latin typeface="Times New Roman" panose="02020603050405020304" pitchFamily="18" charset="0"/>
                        <a:ea typeface="黑体" panose="02010609060101010101" pitchFamily="49" charset="-122"/>
                        <a:cs typeface="Times New Roman" panose="02020603050405020304" pitchFamily="18" charset="0"/>
                      </a:endParaRPr>
                    </a:p>
                  </a:txBody>
                  <a:tcPr anchor="ctr"/>
                </a:tc>
                <a:extLst>
                  <a:ext uri="{0D108BD9-81ED-4DB2-BD59-A6C34878D82A}">
                    <a16:rowId xmlns:a16="http://schemas.microsoft.com/office/drawing/2014/main" val="10008"/>
                  </a:ext>
                </a:extLst>
              </a:tr>
            </a:tbl>
          </a:graphicData>
        </a:graphic>
      </p:graphicFrame>
      <p:sp>
        <p:nvSpPr>
          <p:cNvPr id="3" name="文本框 2"/>
          <p:cNvSpPr txBox="1"/>
          <p:nvPr/>
        </p:nvSpPr>
        <p:spPr>
          <a:xfrm>
            <a:off x="387262" y="1176185"/>
            <a:ext cx="6109365" cy="307777"/>
          </a:xfrm>
          <a:prstGeom prst="rect">
            <a:avLst/>
          </a:prstGeom>
          <a:noFill/>
        </p:spPr>
        <p:txBody>
          <a:bodyPr wrap="none" rtlCol="0">
            <a:spAutoFit/>
          </a:bodyPr>
          <a:lstStyle/>
          <a:p>
            <a:r>
              <a:rPr lang="zh-CN" altLang="zh-CN" sz="1400" b="1" dirty="0">
                <a:latin typeface="Times New Roman" panose="02020603050405020304" pitchFamily="18" charset="0"/>
                <a:ea typeface="黑体" panose="02010609060101010101" pitchFamily="49" charset="-122"/>
                <a:cs typeface="Times New Roman" panose="02020603050405020304" pitchFamily="18" charset="0"/>
              </a:rPr>
              <a:t>船东有</a:t>
            </a:r>
            <a:r>
              <a:rPr lang="en-US" altLang="zh-CN" sz="1400" b="1" dirty="0">
                <a:latin typeface="Times New Roman" panose="02020603050405020304" pitchFamily="18" charset="0"/>
                <a:ea typeface="黑体" panose="02010609060101010101" pitchFamily="49" charset="-122"/>
                <a:cs typeface="Times New Roman" panose="02020603050405020304" pitchFamily="18" charset="0"/>
              </a:rPr>
              <a:t>1</a:t>
            </a:r>
            <a:r>
              <a:rPr lang="zh-CN" altLang="zh-CN" sz="1400" b="1" dirty="0">
                <a:latin typeface="Times New Roman" panose="02020603050405020304" pitchFamily="18" charset="0"/>
                <a:ea typeface="黑体" panose="02010609060101010101" pitchFamily="49" charset="-122"/>
                <a:cs typeface="Times New Roman" panose="02020603050405020304" pitchFamily="18" charset="0"/>
              </a:rPr>
              <a:t>条船</a:t>
            </a:r>
            <a:r>
              <a:rPr lang="zh-CN" altLang="en-US" sz="1400" b="1" dirty="0">
                <a:latin typeface="Times New Roman" panose="02020603050405020304" pitchFamily="18" charset="0"/>
                <a:ea typeface="黑体" panose="02010609060101010101" pitchFamily="49" charset="-122"/>
                <a:cs typeface="Times New Roman" panose="02020603050405020304" pitchFamily="18" charset="0"/>
              </a:rPr>
              <a:t>，</a:t>
            </a:r>
            <a:r>
              <a:rPr lang="zh-CN" altLang="zh-CN" sz="1400" b="1" dirty="0">
                <a:latin typeface="Times New Roman" panose="02020603050405020304" pitchFamily="18" charset="0"/>
                <a:ea typeface="黑体" panose="02010609060101010101" pitchFamily="49" charset="-122"/>
                <a:cs typeface="Times New Roman" panose="02020603050405020304" pitchFamily="18" charset="0"/>
              </a:rPr>
              <a:t>租期预计到</a:t>
            </a:r>
            <a:r>
              <a:rPr lang="en-US" altLang="zh-CN" sz="1400" b="1" dirty="0">
                <a:latin typeface="Times New Roman" panose="02020603050405020304" pitchFamily="18" charset="0"/>
                <a:ea typeface="黑体" panose="02010609060101010101" pitchFamily="49" charset="-122"/>
                <a:cs typeface="Times New Roman" panose="02020603050405020304" pitchFamily="18" charset="0"/>
              </a:rPr>
              <a:t>5</a:t>
            </a:r>
            <a:r>
              <a:rPr lang="zh-CN" altLang="zh-CN" sz="1400" b="1" dirty="0">
                <a:latin typeface="Times New Roman" panose="02020603050405020304" pitchFamily="18" charset="0"/>
                <a:ea typeface="黑体" panose="02010609060101010101" pitchFamily="49" charset="-122"/>
                <a:cs typeface="Times New Roman" panose="02020603050405020304" pitchFamily="18" charset="0"/>
              </a:rPr>
              <a:t>月中旬结束。装运</a:t>
            </a:r>
            <a:r>
              <a:rPr lang="en-US" altLang="zh-CN" sz="1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9</a:t>
            </a:r>
            <a:r>
              <a:rPr lang="zh-CN" altLang="zh-CN" sz="1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万</a:t>
            </a:r>
            <a:r>
              <a:rPr lang="zh-CN" altLang="en-US" sz="1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吨</a:t>
            </a:r>
            <a:r>
              <a:rPr lang="zh-CN" altLang="zh-CN" sz="1400" b="1" dirty="0">
                <a:latin typeface="Times New Roman" panose="02020603050405020304" pitchFamily="18" charset="0"/>
                <a:ea typeface="黑体" panose="02010609060101010101" pitchFamily="49" charset="-122"/>
                <a:cs typeface="Times New Roman" panose="02020603050405020304" pitchFamily="18" charset="0"/>
              </a:rPr>
              <a:t>铁矿石</a:t>
            </a:r>
            <a:r>
              <a:rPr lang="en-US" altLang="zh-CN" sz="1400" b="1" dirty="0">
                <a:latin typeface="Times New Roman" panose="02020603050405020304" pitchFamily="18" charset="0"/>
                <a:ea typeface="黑体" panose="02010609060101010101" pitchFamily="49" charset="-122"/>
                <a:cs typeface="Times New Roman" panose="02020603050405020304" pitchFamily="18" charset="0"/>
              </a:rPr>
              <a:t>   </a:t>
            </a:r>
            <a:r>
              <a:rPr lang="zh-CN" altLang="en-US" sz="1400" b="1" dirty="0">
                <a:latin typeface="Times New Roman" panose="02020603050405020304" pitchFamily="18" charset="0"/>
                <a:ea typeface="黑体" panose="02010609060101010101" pitchFamily="49" charset="-122"/>
                <a:cs typeface="Times New Roman" panose="02020603050405020304" pitchFamily="18" charset="0"/>
              </a:rPr>
              <a:t>签订</a:t>
            </a:r>
            <a:r>
              <a:rPr lang="en-US" altLang="zh-CN" sz="1400" b="1" dirty="0">
                <a:latin typeface="Times New Roman" panose="02020603050405020304" pitchFamily="18" charset="0"/>
                <a:ea typeface="黑体" panose="02010609060101010101" pitchFamily="49" charset="-122"/>
                <a:cs typeface="Times New Roman" panose="02020603050405020304" pitchFamily="18" charset="0"/>
              </a:rPr>
              <a:t>40</a:t>
            </a:r>
            <a:r>
              <a:rPr lang="zh-CN" altLang="en-US" sz="1400" b="1" dirty="0">
                <a:latin typeface="Times New Roman" panose="02020603050405020304" pitchFamily="18" charset="0"/>
                <a:ea typeface="黑体" panose="02010609060101010101" pitchFamily="49" charset="-122"/>
                <a:cs typeface="Times New Roman" panose="02020603050405020304" pitchFamily="18" charset="0"/>
              </a:rPr>
              <a:t>份合同</a:t>
            </a:r>
            <a:endParaRPr lang="zh-CN" altLang="en-US" sz="1400" dirty="0">
              <a:latin typeface="Times New Roman" panose="02020603050405020304" pitchFamily="18" charset="0"/>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41747306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1048613"/>
          <p:cNvSpPr txBox="1"/>
          <p:nvPr/>
        </p:nvSpPr>
        <p:spPr>
          <a:xfrm>
            <a:off x="257648" y="281691"/>
            <a:ext cx="2100191" cy="315279"/>
          </a:xfrm>
          <a:prstGeom prst="rect">
            <a:avLst/>
          </a:prstGeom>
          <a:noFill/>
          <a:ln>
            <a:noFill/>
          </a:ln>
        </p:spPr>
        <p:txBody>
          <a:bodyPr vert="horz" wrap="non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lvl="0" algn="l">
              <a:spcBef>
                <a:spcPct val="20000"/>
              </a:spcBef>
            </a:pPr>
            <a:r>
              <a:rPr lang="en-US" altLang="zh-CN"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3.1 </a:t>
            </a:r>
            <a:r>
              <a:rPr lang="zh-CN" altLang="en-US"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航运运价指数期货</a:t>
            </a:r>
          </a:p>
        </p:txBody>
      </p:sp>
      <p:sp>
        <p:nvSpPr>
          <p:cNvPr id="4" name="文本框 3"/>
          <p:cNvSpPr txBox="1"/>
          <p:nvPr/>
        </p:nvSpPr>
        <p:spPr>
          <a:xfrm>
            <a:off x="179115" y="709911"/>
            <a:ext cx="5942166" cy="390428"/>
          </a:xfrm>
          <a:prstGeom prst="rect">
            <a:avLst/>
          </a:prstGeom>
          <a:noFill/>
          <a:ln>
            <a:noFill/>
          </a:ln>
        </p:spPr>
        <p:txBody>
          <a:bodyPr vert="horz" wrap="squar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marL="213995" indent="-213995">
              <a:lnSpc>
                <a:spcPct val="130000"/>
              </a:lnSpc>
              <a:spcBef>
                <a:spcPts val="450"/>
              </a:spcBef>
              <a:buFontTx/>
              <a:buChar char="•"/>
              <a:defRPr/>
            </a:pPr>
            <a:r>
              <a:rPr lang="zh-CN" altLang="en-US" b="1" dirty="0">
                <a:gradFill>
                  <a:gsLst>
                    <a:gs pos="0">
                      <a:srgbClr val="E30000"/>
                    </a:gs>
                    <a:gs pos="100000">
                      <a:srgbClr val="760303"/>
                    </a:gs>
                  </a:gsLst>
                  <a:lin scaled="0"/>
                </a:gradFill>
                <a:latin typeface="Times New Roman" panose="02020603050405020304" pitchFamily="18" charset="0"/>
                <a:ea typeface="黑体" panose="02010609060101010101" pitchFamily="49" charset="-122"/>
                <a:cs typeface="Times New Roman" panose="02020603050405020304" pitchFamily="18" charset="0"/>
              </a:rPr>
              <a:t>航运运价指数期货</a:t>
            </a:r>
            <a:r>
              <a:rPr lang="en-US" altLang="zh-CN" b="1" dirty="0">
                <a:gradFill>
                  <a:gsLst>
                    <a:gs pos="0">
                      <a:srgbClr val="E30000"/>
                    </a:gs>
                    <a:gs pos="100000">
                      <a:srgbClr val="760303"/>
                    </a:gs>
                  </a:gsLst>
                  <a:lin scaled="0"/>
                </a:gradFill>
                <a:latin typeface="Times New Roman" panose="02020603050405020304" pitchFamily="18" charset="0"/>
                <a:ea typeface="黑体" panose="02010609060101010101" pitchFamily="49" charset="-122"/>
                <a:cs typeface="Times New Roman" panose="02020603050405020304" pitchFamily="18" charset="0"/>
              </a:rPr>
              <a:t>(BIFFEX)</a:t>
            </a:r>
            <a:r>
              <a:rPr lang="zh-CN" altLang="en-US" b="1" dirty="0">
                <a:gradFill>
                  <a:gsLst>
                    <a:gs pos="0">
                      <a:srgbClr val="E30000"/>
                    </a:gs>
                    <a:gs pos="100000">
                      <a:srgbClr val="760303"/>
                    </a:gs>
                  </a:gsLst>
                  <a:lin scaled="0"/>
                </a:gradFill>
                <a:latin typeface="Times New Roman" panose="02020603050405020304" pitchFamily="18" charset="0"/>
                <a:ea typeface="黑体" panose="02010609060101010101" pitchFamily="49" charset="-122"/>
                <a:cs typeface="Times New Roman" panose="02020603050405020304" pitchFamily="18" charset="0"/>
              </a:rPr>
              <a:t>与现货的区别</a:t>
            </a:r>
            <a:endParaRPr lang="en-US" altLang="zh-CN" b="1" dirty="0">
              <a:gradFill>
                <a:gsLst>
                  <a:gs pos="0">
                    <a:srgbClr val="E30000"/>
                  </a:gs>
                  <a:gs pos="100000">
                    <a:srgbClr val="760303"/>
                  </a:gs>
                </a:gsLst>
                <a:lin scaled="0"/>
              </a:gradFill>
              <a:latin typeface="Times New Roman" panose="02020603050405020304" pitchFamily="18" charset="0"/>
              <a:ea typeface="黑体" panose="02010609060101010101" pitchFamily="49" charset="-122"/>
              <a:cs typeface="Times New Roman" panose="02020603050405020304" pitchFamily="18" charset="0"/>
            </a:endParaRPr>
          </a:p>
        </p:txBody>
      </p:sp>
      <p:graphicFrame>
        <p:nvGraphicFramePr>
          <p:cNvPr id="5" name="表格 4"/>
          <p:cNvGraphicFramePr>
            <a:graphicFrameLocks noGrp="1"/>
          </p:cNvGraphicFramePr>
          <p:nvPr/>
        </p:nvGraphicFramePr>
        <p:xfrm>
          <a:off x="107107" y="1139067"/>
          <a:ext cx="6631583" cy="3566216"/>
        </p:xfrm>
        <a:graphic>
          <a:graphicData uri="http://schemas.openxmlformats.org/drawingml/2006/table">
            <a:tbl>
              <a:tblPr firstRow="1" bandRow="1">
                <a:tableStyleId>{5C22544A-7EE6-4342-B048-85BDC9FD1C3A}</a:tableStyleId>
              </a:tblPr>
              <a:tblGrid>
                <a:gridCol w="801620">
                  <a:extLst>
                    <a:ext uri="{9D8B030D-6E8A-4147-A177-3AD203B41FA5}">
                      <a16:colId xmlns:a16="http://schemas.microsoft.com/office/drawing/2014/main" val="20000"/>
                    </a:ext>
                  </a:extLst>
                </a:gridCol>
                <a:gridCol w="2914981">
                  <a:extLst>
                    <a:ext uri="{9D8B030D-6E8A-4147-A177-3AD203B41FA5}">
                      <a16:colId xmlns:a16="http://schemas.microsoft.com/office/drawing/2014/main" val="20001"/>
                    </a:ext>
                  </a:extLst>
                </a:gridCol>
                <a:gridCol w="2914982">
                  <a:extLst>
                    <a:ext uri="{9D8B030D-6E8A-4147-A177-3AD203B41FA5}">
                      <a16:colId xmlns:a16="http://schemas.microsoft.com/office/drawing/2014/main" val="20002"/>
                    </a:ext>
                  </a:extLst>
                </a:gridCol>
              </a:tblGrid>
              <a:tr h="198151">
                <a:tc>
                  <a:txBody>
                    <a:bodyPr/>
                    <a:lstStyle/>
                    <a:p>
                      <a:endParaRPr lang="zh-CN" altLang="en-US" sz="1200" b="1" dirty="0">
                        <a:latin typeface="黑体" panose="02010609060101010101" pitchFamily="49" charset="-122"/>
                        <a:ea typeface="黑体" panose="02010609060101010101" pitchFamily="49" charset="-122"/>
                      </a:endParaRPr>
                    </a:p>
                  </a:txBody>
                  <a:tcPr marL="91442" marR="91442" marT="45724" marB="45724" anchor="ctr">
                    <a:solidFill>
                      <a:srgbClr val="0D4B8E"/>
                    </a:solidFill>
                  </a:tcPr>
                </a:tc>
                <a:tc>
                  <a:txBody>
                    <a:bodyPr/>
                    <a:lstStyle/>
                    <a:p>
                      <a:pPr algn="ctr"/>
                      <a:r>
                        <a:rPr lang="zh-CN" altLang="en-US" sz="1200" b="1" dirty="0">
                          <a:solidFill>
                            <a:schemeClr val="bg1"/>
                          </a:solidFill>
                          <a:latin typeface="黑体" panose="02010609060101010101" pitchFamily="49" charset="-122"/>
                          <a:ea typeface="黑体" panose="02010609060101010101" pitchFamily="49" charset="-122"/>
                        </a:rPr>
                        <a:t>现货市场</a:t>
                      </a:r>
                    </a:p>
                  </a:txBody>
                  <a:tcPr marL="91442" marR="91442" marT="45724" marB="45724" anchor="ctr">
                    <a:solidFill>
                      <a:srgbClr val="0D4B8E"/>
                    </a:solidFill>
                  </a:tcPr>
                </a:tc>
                <a:tc>
                  <a:txBody>
                    <a:bodyPr/>
                    <a:lstStyle/>
                    <a:p>
                      <a:pPr algn="ctr"/>
                      <a:r>
                        <a:rPr lang="zh-CN" altLang="en-US" sz="1200" b="1" kern="1200" dirty="0">
                          <a:solidFill>
                            <a:schemeClr val="bg1"/>
                          </a:solidFill>
                          <a:latin typeface="黑体" panose="02010609060101010101" pitchFamily="49" charset="-122"/>
                          <a:ea typeface="黑体" panose="02010609060101010101" pitchFamily="49" charset="-122"/>
                          <a:cs typeface="+mn-cs"/>
                        </a:rPr>
                        <a:t>期货市场</a:t>
                      </a:r>
                    </a:p>
                  </a:txBody>
                  <a:tcPr marL="91442" marR="91442" marT="45724" marB="45724" anchor="ctr">
                    <a:solidFill>
                      <a:srgbClr val="0D4B8E"/>
                    </a:solidFill>
                  </a:tcPr>
                </a:tc>
                <a:extLst>
                  <a:ext uri="{0D108BD9-81ED-4DB2-BD59-A6C34878D82A}">
                    <a16:rowId xmlns:a16="http://schemas.microsoft.com/office/drawing/2014/main" val="10000"/>
                  </a:ext>
                </a:extLst>
              </a:tr>
              <a:tr h="354779">
                <a:tc>
                  <a:txBody>
                    <a:bodyPr/>
                    <a:lstStyle/>
                    <a:p>
                      <a:pPr algn="just"/>
                      <a:r>
                        <a:rPr lang="zh-CN" altLang="en-US" sz="1200" b="1" i="0" kern="1200" dirty="0">
                          <a:solidFill>
                            <a:schemeClr val="dk1"/>
                          </a:solidFill>
                          <a:effectLst/>
                          <a:latin typeface="黑体" panose="02010609060101010101" pitchFamily="49" charset="-122"/>
                          <a:ea typeface="黑体" panose="02010609060101010101" pitchFamily="49" charset="-122"/>
                          <a:cs typeface="+mn-cs"/>
                        </a:rPr>
                        <a:t>买卖的直接对象</a:t>
                      </a:r>
                      <a:endParaRPr lang="zh-CN" altLang="en-US" sz="1200" b="1" dirty="0">
                        <a:latin typeface="黑体" panose="02010609060101010101" pitchFamily="49" charset="-122"/>
                        <a:ea typeface="黑体" panose="02010609060101010101" pitchFamily="49" charset="-122"/>
                      </a:endParaRPr>
                    </a:p>
                  </a:txBody>
                  <a:tcPr marL="91442" marR="91442" marT="45724" marB="45724" anchor="ctr"/>
                </a:tc>
                <a:tc>
                  <a:txBody>
                    <a:bodyPr/>
                    <a:lstStyle/>
                    <a:p>
                      <a:pPr algn="just"/>
                      <a:r>
                        <a:rPr lang="zh-CN" altLang="en-US" sz="1200" b="1" i="0" kern="1200" dirty="0">
                          <a:solidFill>
                            <a:schemeClr val="dk1"/>
                          </a:solidFill>
                          <a:effectLst/>
                          <a:latin typeface="黑体" panose="02010609060101010101" pitchFamily="49" charset="-122"/>
                          <a:ea typeface="黑体" panose="02010609060101010101" pitchFamily="49" charset="-122"/>
                          <a:cs typeface="+mn-cs"/>
                        </a:rPr>
                        <a:t>商品本身，有样品、有实物、看货定价</a:t>
                      </a:r>
                      <a:endParaRPr lang="zh-CN" altLang="en-US" sz="1200" b="1" dirty="0">
                        <a:latin typeface="黑体" panose="02010609060101010101" pitchFamily="49" charset="-122"/>
                        <a:ea typeface="黑体" panose="02010609060101010101" pitchFamily="49" charset="-122"/>
                      </a:endParaRPr>
                    </a:p>
                  </a:txBody>
                  <a:tcPr marL="91442" marR="91442" marT="45724" marB="45724" anchor="ctr"/>
                </a:tc>
                <a:tc>
                  <a:txBody>
                    <a:bodyPr/>
                    <a:lstStyle/>
                    <a:p>
                      <a:pPr algn="just"/>
                      <a:r>
                        <a:rPr lang="zh-CN" altLang="en-US" sz="1200" b="1" i="0" kern="1200" dirty="0">
                          <a:solidFill>
                            <a:schemeClr val="dk1"/>
                          </a:solidFill>
                          <a:effectLst/>
                          <a:latin typeface="黑体" panose="02010609060101010101" pitchFamily="49" charset="-122"/>
                          <a:ea typeface="黑体" panose="02010609060101010101" pitchFamily="49" charset="-122"/>
                          <a:cs typeface="+mn-cs"/>
                        </a:rPr>
                        <a:t>买进或卖出多少手或多少张期货合约</a:t>
                      </a:r>
                      <a:endParaRPr lang="zh-CN" altLang="en-US" sz="1200" b="1" dirty="0">
                        <a:latin typeface="黑体" panose="02010609060101010101" pitchFamily="49" charset="-122"/>
                        <a:ea typeface="黑体" panose="02010609060101010101" pitchFamily="49" charset="-122"/>
                      </a:endParaRPr>
                    </a:p>
                  </a:txBody>
                  <a:tcPr marL="91442" marR="91442" marT="45724" marB="45724" anchor="ctr"/>
                </a:tc>
                <a:extLst>
                  <a:ext uri="{0D108BD9-81ED-4DB2-BD59-A6C34878D82A}">
                    <a16:rowId xmlns:a16="http://schemas.microsoft.com/office/drawing/2014/main" val="10001"/>
                  </a:ext>
                </a:extLst>
              </a:tr>
              <a:tr h="496688">
                <a:tc>
                  <a:txBody>
                    <a:bodyPr/>
                    <a:lstStyle/>
                    <a:p>
                      <a:pPr algn="just"/>
                      <a:r>
                        <a:rPr lang="zh-CN" altLang="en-US" sz="1200" b="1" i="0" kern="1200" dirty="0">
                          <a:solidFill>
                            <a:schemeClr val="dk1"/>
                          </a:solidFill>
                          <a:effectLst/>
                          <a:latin typeface="黑体" panose="02010609060101010101" pitchFamily="49" charset="-122"/>
                          <a:ea typeface="黑体" panose="02010609060101010101" pitchFamily="49" charset="-122"/>
                          <a:cs typeface="+mn-cs"/>
                        </a:rPr>
                        <a:t>交易目的</a:t>
                      </a:r>
                    </a:p>
                  </a:txBody>
                  <a:tcPr marL="91442" marR="91442" marT="45724" marB="45724" anchor="ctr"/>
                </a:tc>
                <a:tc>
                  <a:txBody>
                    <a:bodyPr/>
                    <a:lstStyle/>
                    <a:p>
                      <a:pPr algn="just"/>
                      <a:r>
                        <a:rPr lang="zh-CN" altLang="en-US" sz="1200" b="1" i="0" kern="1200" dirty="0">
                          <a:solidFill>
                            <a:schemeClr val="dk1"/>
                          </a:solidFill>
                          <a:effectLst/>
                          <a:latin typeface="黑体" panose="02010609060101010101" pitchFamily="49" charset="-122"/>
                          <a:ea typeface="黑体" panose="02010609060101010101" pitchFamily="49" charset="-122"/>
                          <a:cs typeface="+mn-cs"/>
                        </a:rPr>
                        <a:t>一手钱、一手货的交易，马上或一定时期内获得或出让商品的所有权，是满足买卖双方需求的直接手段</a:t>
                      </a:r>
                    </a:p>
                  </a:txBody>
                  <a:tcPr marL="91442" marR="91442" marT="45724" marB="45724" anchor="ctr"/>
                </a:tc>
                <a:tc>
                  <a:txBody>
                    <a:bodyPr/>
                    <a:lstStyle/>
                    <a:p>
                      <a:pPr algn="just"/>
                      <a:r>
                        <a:rPr lang="zh-CN" altLang="en-US" sz="1200" b="1" i="0" kern="1200" dirty="0">
                          <a:solidFill>
                            <a:schemeClr val="dk1"/>
                          </a:solidFill>
                          <a:effectLst/>
                          <a:latin typeface="黑体" panose="02010609060101010101" pitchFamily="49" charset="-122"/>
                          <a:ea typeface="黑体" panose="02010609060101010101" pitchFamily="49" charset="-122"/>
                          <a:cs typeface="+mn-cs"/>
                        </a:rPr>
                        <a:t>套期保值者的目的是通过期货交易</a:t>
                      </a:r>
                      <a:r>
                        <a:rPr lang="zh-CN" altLang="en-US" sz="1200" b="1" i="0" kern="1200" dirty="0">
                          <a:solidFill>
                            <a:srgbClr val="C00000"/>
                          </a:solidFill>
                          <a:effectLst/>
                          <a:latin typeface="黑体" panose="02010609060101010101" pitchFamily="49" charset="-122"/>
                          <a:ea typeface="黑体" panose="02010609060101010101" pitchFamily="49" charset="-122"/>
                          <a:cs typeface="+mn-cs"/>
                        </a:rPr>
                        <a:t>转移</a:t>
                      </a:r>
                      <a:r>
                        <a:rPr lang="zh-CN" altLang="en-US" sz="1200" b="1" i="0" kern="1200" dirty="0">
                          <a:solidFill>
                            <a:schemeClr val="dk1"/>
                          </a:solidFill>
                          <a:effectLst/>
                          <a:latin typeface="黑体" panose="02010609060101010101" pitchFamily="49" charset="-122"/>
                          <a:ea typeface="黑体" panose="02010609060101010101" pitchFamily="49" charset="-122"/>
                          <a:cs typeface="+mn-cs"/>
                        </a:rPr>
                        <a:t>现货市场的价格</a:t>
                      </a:r>
                      <a:r>
                        <a:rPr lang="zh-CN" altLang="en-US" sz="1200" b="1" i="0" kern="1200" dirty="0">
                          <a:solidFill>
                            <a:srgbClr val="C00000"/>
                          </a:solidFill>
                          <a:effectLst/>
                          <a:latin typeface="黑体" panose="02010609060101010101" pitchFamily="49" charset="-122"/>
                          <a:ea typeface="黑体" panose="02010609060101010101" pitchFamily="49" charset="-122"/>
                          <a:cs typeface="+mn-cs"/>
                        </a:rPr>
                        <a:t>风险</a:t>
                      </a:r>
                      <a:r>
                        <a:rPr lang="zh-CN" altLang="en-US" sz="1200" b="1" i="0" kern="1200" dirty="0">
                          <a:solidFill>
                            <a:schemeClr val="dk1"/>
                          </a:solidFill>
                          <a:effectLst/>
                          <a:latin typeface="黑体" panose="02010609060101010101" pitchFamily="49" charset="-122"/>
                          <a:ea typeface="黑体" panose="02010609060101010101" pitchFamily="49" charset="-122"/>
                          <a:cs typeface="+mn-cs"/>
                        </a:rPr>
                        <a:t>，投资者的目的是为了从期货市场的价格波动中获得利润。</a:t>
                      </a:r>
                    </a:p>
                  </a:txBody>
                  <a:tcPr marL="91442" marR="91442" marT="45724" marB="45724" anchor="ctr"/>
                </a:tc>
                <a:extLst>
                  <a:ext uri="{0D108BD9-81ED-4DB2-BD59-A6C34878D82A}">
                    <a16:rowId xmlns:a16="http://schemas.microsoft.com/office/drawing/2014/main" val="10002"/>
                  </a:ext>
                </a:extLst>
              </a:tr>
              <a:tr h="496688">
                <a:tc>
                  <a:txBody>
                    <a:bodyPr/>
                    <a:lstStyle/>
                    <a:p>
                      <a:pPr algn="just"/>
                      <a:r>
                        <a:rPr lang="zh-CN" altLang="en-US" sz="1200" b="1" i="0" kern="1200" dirty="0">
                          <a:solidFill>
                            <a:schemeClr val="dk1"/>
                          </a:solidFill>
                          <a:effectLst/>
                          <a:latin typeface="黑体" panose="02010609060101010101" pitchFamily="49" charset="-122"/>
                          <a:ea typeface="黑体" panose="02010609060101010101" pitchFamily="49" charset="-122"/>
                          <a:cs typeface="+mn-cs"/>
                        </a:rPr>
                        <a:t>交易方式</a:t>
                      </a:r>
                    </a:p>
                  </a:txBody>
                  <a:tcPr marL="91442" marR="91442" marT="45724" marB="45724" anchor="ctr"/>
                </a:tc>
                <a:tc>
                  <a:txBody>
                    <a:bodyPr/>
                    <a:lstStyle/>
                    <a:p>
                      <a:pPr algn="just"/>
                      <a:r>
                        <a:rPr lang="zh-CN" altLang="en-US" sz="1200" b="1" i="0" kern="1200" dirty="0">
                          <a:solidFill>
                            <a:schemeClr val="dk1"/>
                          </a:solidFill>
                          <a:effectLst/>
                          <a:latin typeface="黑体" panose="02010609060101010101" pitchFamily="49" charset="-122"/>
                          <a:ea typeface="黑体" panose="02010609060101010101" pitchFamily="49" charset="-122"/>
                          <a:cs typeface="+mn-cs"/>
                        </a:rPr>
                        <a:t>一般是一对一谈判签订合同，具体内容由双方商定，签订合同之后不能兑现，就要诉诸于法律</a:t>
                      </a:r>
                      <a:endParaRPr lang="zh-CN" altLang="en-US" sz="1200" b="1" dirty="0">
                        <a:effectLst/>
                        <a:latin typeface="黑体" panose="02010609060101010101" pitchFamily="49" charset="-122"/>
                        <a:ea typeface="黑体" panose="02010609060101010101" pitchFamily="49" charset="-122"/>
                      </a:endParaRPr>
                    </a:p>
                  </a:txBody>
                  <a:tcPr marL="91442" marR="91442" marT="45724" marB="45724" anchor="ctr"/>
                </a:tc>
                <a:tc>
                  <a:txBody>
                    <a:bodyPr/>
                    <a:lstStyle/>
                    <a:p>
                      <a:pPr algn="just"/>
                      <a:r>
                        <a:rPr lang="zh-CN" altLang="en-US" sz="1200" b="1" i="0" kern="1200" dirty="0">
                          <a:solidFill>
                            <a:schemeClr val="dk1"/>
                          </a:solidFill>
                          <a:effectLst/>
                          <a:latin typeface="黑体" panose="02010609060101010101" pitchFamily="49" charset="-122"/>
                          <a:ea typeface="黑体" panose="02010609060101010101" pitchFamily="49" charset="-122"/>
                          <a:cs typeface="+mn-cs"/>
                        </a:rPr>
                        <a:t>以公开、公平竞争的方式</a:t>
                      </a:r>
                      <a:r>
                        <a:rPr lang="zh-CN" altLang="en-US" sz="1200" b="1" i="0" kern="1200" dirty="0">
                          <a:solidFill>
                            <a:srgbClr val="C00000"/>
                          </a:solidFill>
                          <a:effectLst/>
                          <a:latin typeface="黑体" panose="02010609060101010101" pitchFamily="49" charset="-122"/>
                          <a:ea typeface="黑体" panose="02010609060101010101" pitchFamily="49" charset="-122"/>
                          <a:cs typeface="+mn-cs"/>
                        </a:rPr>
                        <a:t>在期货交易所进行交易</a:t>
                      </a:r>
                      <a:r>
                        <a:rPr lang="zh-CN" altLang="en-US" sz="1200" b="1" i="0" kern="1200" dirty="0">
                          <a:solidFill>
                            <a:schemeClr val="dk1"/>
                          </a:solidFill>
                          <a:effectLst/>
                          <a:latin typeface="黑体" panose="02010609060101010101" pitchFamily="49" charset="-122"/>
                          <a:ea typeface="黑体" panose="02010609060101010101" pitchFamily="49" charset="-122"/>
                          <a:cs typeface="+mn-cs"/>
                        </a:rPr>
                        <a:t>。一对一谈判交易</a:t>
                      </a:r>
                      <a:r>
                        <a:rPr lang="en-US" altLang="zh-CN" sz="1200" b="1" i="0" kern="1200" dirty="0">
                          <a:solidFill>
                            <a:schemeClr val="dk1"/>
                          </a:solidFill>
                          <a:effectLst/>
                          <a:latin typeface="黑体" panose="02010609060101010101" pitchFamily="49" charset="-122"/>
                          <a:ea typeface="黑体" panose="02010609060101010101" pitchFamily="49" charset="-122"/>
                          <a:cs typeface="+mn-cs"/>
                        </a:rPr>
                        <a:t>(</a:t>
                      </a:r>
                      <a:r>
                        <a:rPr lang="zh-CN" altLang="en-US" sz="1200" b="1" i="0" kern="1200" dirty="0">
                          <a:solidFill>
                            <a:schemeClr val="dk1"/>
                          </a:solidFill>
                          <a:effectLst/>
                          <a:latin typeface="黑体" panose="02010609060101010101" pitchFamily="49" charset="-122"/>
                          <a:ea typeface="黑体" panose="02010609060101010101" pitchFamily="49" charset="-122"/>
                          <a:cs typeface="+mn-cs"/>
                        </a:rPr>
                        <a:t>或称私下对冲</a:t>
                      </a:r>
                      <a:r>
                        <a:rPr lang="en-US" altLang="zh-CN" sz="1200" b="1" i="0" kern="1200" dirty="0">
                          <a:solidFill>
                            <a:schemeClr val="dk1"/>
                          </a:solidFill>
                          <a:effectLst/>
                          <a:latin typeface="黑体" panose="02010609060101010101" pitchFamily="49" charset="-122"/>
                          <a:ea typeface="黑体" panose="02010609060101010101" pitchFamily="49" charset="-122"/>
                          <a:cs typeface="+mn-cs"/>
                        </a:rPr>
                        <a:t>)</a:t>
                      </a:r>
                      <a:r>
                        <a:rPr lang="zh-CN" altLang="en-US" sz="1200" b="1" i="0" kern="1200" dirty="0">
                          <a:solidFill>
                            <a:schemeClr val="dk1"/>
                          </a:solidFill>
                          <a:effectLst/>
                          <a:latin typeface="黑体" panose="02010609060101010101" pitchFamily="49" charset="-122"/>
                          <a:ea typeface="黑体" panose="02010609060101010101" pitchFamily="49" charset="-122"/>
                          <a:cs typeface="+mn-cs"/>
                        </a:rPr>
                        <a:t>被视为违法。</a:t>
                      </a:r>
                      <a:endParaRPr lang="zh-CN" altLang="en-US" sz="1200" b="1" dirty="0">
                        <a:effectLst/>
                        <a:latin typeface="黑体" panose="02010609060101010101" pitchFamily="49" charset="-122"/>
                        <a:ea typeface="黑体" panose="02010609060101010101" pitchFamily="49" charset="-122"/>
                      </a:endParaRPr>
                    </a:p>
                  </a:txBody>
                  <a:tcPr marL="91442" marR="91442" marT="45724" marB="45724" anchor="ctr"/>
                </a:tc>
                <a:extLst>
                  <a:ext uri="{0D108BD9-81ED-4DB2-BD59-A6C34878D82A}">
                    <a16:rowId xmlns:a16="http://schemas.microsoft.com/office/drawing/2014/main" val="10003"/>
                  </a:ext>
                </a:extLst>
              </a:tr>
              <a:tr h="496688">
                <a:tc>
                  <a:txBody>
                    <a:bodyPr/>
                    <a:lstStyle/>
                    <a:p>
                      <a:pPr algn="just"/>
                      <a:r>
                        <a:rPr lang="zh-CN" altLang="en-US" sz="1200" b="1" i="0" kern="1200" dirty="0">
                          <a:solidFill>
                            <a:schemeClr val="dk1"/>
                          </a:solidFill>
                          <a:effectLst/>
                          <a:latin typeface="黑体" panose="02010609060101010101" pitchFamily="49" charset="-122"/>
                          <a:ea typeface="黑体" panose="02010609060101010101" pitchFamily="49" charset="-122"/>
                          <a:cs typeface="+mn-cs"/>
                        </a:rPr>
                        <a:t>交易场所</a:t>
                      </a:r>
                    </a:p>
                  </a:txBody>
                  <a:tcPr marL="91442" marR="91442" marT="45724" marB="45724" anchor="ctr"/>
                </a:tc>
                <a:tc>
                  <a:txBody>
                    <a:bodyPr/>
                    <a:lstStyle/>
                    <a:p>
                      <a:pPr algn="just"/>
                      <a:r>
                        <a:rPr lang="zh-CN" altLang="en-US" sz="1200" b="1" i="0" kern="1200" dirty="0">
                          <a:solidFill>
                            <a:schemeClr val="dk1"/>
                          </a:solidFill>
                          <a:effectLst/>
                          <a:latin typeface="黑体" panose="02010609060101010101" pitchFamily="49" charset="-122"/>
                          <a:ea typeface="黑体" panose="02010609060101010101" pitchFamily="49" charset="-122"/>
                          <a:cs typeface="+mn-cs"/>
                        </a:rPr>
                        <a:t>一般不受交易时间、地点、对象的限制，交易灵活方便，随机性强，可以在任何场所与对手交易</a:t>
                      </a:r>
                      <a:endParaRPr lang="zh-CN" altLang="en-US" sz="1200" b="1" dirty="0">
                        <a:effectLst/>
                        <a:latin typeface="黑体" panose="02010609060101010101" pitchFamily="49" charset="-122"/>
                        <a:ea typeface="黑体" panose="02010609060101010101" pitchFamily="49" charset="-122"/>
                      </a:endParaRPr>
                    </a:p>
                  </a:txBody>
                  <a:tcPr marL="91442" marR="91442" marT="45724" marB="45724" anchor="ctr"/>
                </a:tc>
                <a:tc>
                  <a:txBody>
                    <a:bodyPr/>
                    <a:lstStyle/>
                    <a:p>
                      <a:pPr algn="just"/>
                      <a:r>
                        <a:rPr lang="zh-CN" altLang="en-US" sz="1200" b="1" i="0" kern="1200" dirty="0">
                          <a:solidFill>
                            <a:schemeClr val="dk1"/>
                          </a:solidFill>
                          <a:effectLst/>
                          <a:latin typeface="黑体" panose="02010609060101010101" pitchFamily="49" charset="-122"/>
                          <a:ea typeface="黑体" panose="02010609060101010101" pitchFamily="49" charset="-122"/>
                          <a:cs typeface="+mn-cs"/>
                        </a:rPr>
                        <a:t>必须在交易所内依照法规进行公开、集中交易，不能进行场外交易</a:t>
                      </a:r>
                      <a:endParaRPr lang="zh-CN" altLang="en-US" sz="1200" b="1" dirty="0">
                        <a:effectLst/>
                        <a:latin typeface="黑体" panose="02010609060101010101" pitchFamily="49" charset="-122"/>
                        <a:ea typeface="黑体" panose="02010609060101010101" pitchFamily="49" charset="-122"/>
                      </a:endParaRPr>
                    </a:p>
                  </a:txBody>
                  <a:tcPr marL="91442" marR="91442" marT="45724" marB="45724" anchor="ctr"/>
                </a:tc>
                <a:extLst>
                  <a:ext uri="{0D108BD9-81ED-4DB2-BD59-A6C34878D82A}">
                    <a16:rowId xmlns:a16="http://schemas.microsoft.com/office/drawing/2014/main" val="10004"/>
                  </a:ext>
                </a:extLst>
              </a:tr>
              <a:tr h="496688">
                <a:tc>
                  <a:txBody>
                    <a:bodyPr/>
                    <a:lstStyle/>
                    <a:p>
                      <a:pPr algn="just"/>
                      <a:r>
                        <a:rPr lang="zh-CN" altLang="en-US" sz="1200" b="1" i="0" kern="1200" dirty="0">
                          <a:solidFill>
                            <a:schemeClr val="dk1"/>
                          </a:solidFill>
                          <a:effectLst/>
                          <a:latin typeface="黑体" panose="02010609060101010101" pitchFamily="49" charset="-122"/>
                          <a:ea typeface="黑体" panose="02010609060101010101" pitchFamily="49" charset="-122"/>
                          <a:cs typeface="+mn-cs"/>
                        </a:rPr>
                        <a:t>保障制度</a:t>
                      </a:r>
                    </a:p>
                  </a:txBody>
                  <a:tcPr marL="91442" marR="91442" marT="45724" marB="45724" anchor="ctr"/>
                </a:tc>
                <a:tc>
                  <a:txBody>
                    <a:bodyPr/>
                    <a:lstStyle/>
                    <a:p>
                      <a:pPr algn="just"/>
                      <a:r>
                        <a:rPr lang="zh-CN" altLang="en-US" sz="1200" b="1" i="0" kern="1200" dirty="0">
                          <a:solidFill>
                            <a:schemeClr val="dk1"/>
                          </a:solidFill>
                          <a:effectLst/>
                          <a:latin typeface="黑体" panose="02010609060101010101" pitchFamily="49" charset="-122"/>
                          <a:ea typeface="黑体" panose="02010609060101010101" pitchFamily="49" charset="-122"/>
                          <a:cs typeface="+mn-cs"/>
                        </a:rPr>
                        <a:t>现货交易有《合同法》等法律保护，合同不兑现，即毁约时，要用法律或仲裁的方式解决</a:t>
                      </a:r>
                      <a:endParaRPr lang="zh-CN" altLang="en-US" sz="1200" b="1" dirty="0">
                        <a:effectLst/>
                        <a:latin typeface="黑体" panose="02010609060101010101" pitchFamily="49" charset="-122"/>
                        <a:ea typeface="黑体" panose="02010609060101010101" pitchFamily="49" charset="-122"/>
                      </a:endParaRPr>
                    </a:p>
                  </a:txBody>
                  <a:tcPr marL="91442" marR="91442" marT="45724" marB="45724" anchor="ctr"/>
                </a:tc>
                <a:tc>
                  <a:txBody>
                    <a:bodyPr/>
                    <a:lstStyle/>
                    <a:p>
                      <a:pPr algn="just"/>
                      <a:r>
                        <a:rPr lang="zh-CN" altLang="en-US" sz="1200" b="1" i="0" kern="1200" dirty="0">
                          <a:solidFill>
                            <a:schemeClr val="dk1"/>
                          </a:solidFill>
                          <a:effectLst/>
                          <a:latin typeface="黑体" panose="02010609060101010101" pitchFamily="49" charset="-122"/>
                          <a:ea typeface="黑体" panose="02010609060101010101" pitchFamily="49" charset="-122"/>
                          <a:cs typeface="+mn-cs"/>
                        </a:rPr>
                        <a:t>除了国家的法律和行业、交易所规则之外，主要是</a:t>
                      </a:r>
                      <a:r>
                        <a:rPr lang="zh-CN" altLang="en-US" sz="1200" b="1" i="0" kern="1200" dirty="0">
                          <a:solidFill>
                            <a:srgbClr val="C00000"/>
                          </a:solidFill>
                          <a:effectLst/>
                          <a:latin typeface="黑体" panose="02010609060101010101" pitchFamily="49" charset="-122"/>
                          <a:ea typeface="黑体" panose="02010609060101010101" pitchFamily="49" charset="-122"/>
                          <a:cs typeface="+mn-cs"/>
                        </a:rPr>
                        <a:t>保证金</a:t>
                      </a:r>
                      <a:r>
                        <a:rPr lang="zh-CN" altLang="en-US" sz="1200" b="1" i="0" kern="1200" dirty="0">
                          <a:solidFill>
                            <a:schemeClr val="dk1"/>
                          </a:solidFill>
                          <a:effectLst/>
                          <a:latin typeface="黑体" panose="02010609060101010101" pitchFamily="49" charset="-122"/>
                          <a:ea typeface="黑体" panose="02010609060101010101" pitchFamily="49" charset="-122"/>
                          <a:cs typeface="+mn-cs"/>
                        </a:rPr>
                        <a:t>等期货交易制度为保障，以保证到期兑现。</a:t>
                      </a:r>
                      <a:endParaRPr lang="zh-CN" altLang="en-US" sz="1200" b="1" dirty="0">
                        <a:effectLst/>
                        <a:latin typeface="黑体" panose="02010609060101010101" pitchFamily="49" charset="-122"/>
                        <a:ea typeface="黑体" panose="02010609060101010101" pitchFamily="49" charset="-122"/>
                      </a:endParaRPr>
                    </a:p>
                  </a:txBody>
                  <a:tcPr marL="91442" marR="91442" marT="45724" marB="45724" anchor="ctr"/>
                </a:tc>
                <a:extLst>
                  <a:ext uri="{0D108BD9-81ED-4DB2-BD59-A6C34878D82A}">
                    <a16:rowId xmlns:a16="http://schemas.microsoft.com/office/drawing/2014/main" val="10005"/>
                  </a:ext>
                </a:extLst>
              </a:tr>
              <a:tr h="258082">
                <a:tc>
                  <a:txBody>
                    <a:bodyPr/>
                    <a:lstStyle/>
                    <a:p>
                      <a:pPr algn="just"/>
                      <a:r>
                        <a:rPr lang="zh-CN" altLang="en-US" sz="1200" b="1" i="0" kern="1200" dirty="0">
                          <a:solidFill>
                            <a:schemeClr val="dk1"/>
                          </a:solidFill>
                          <a:effectLst/>
                          <a:latin typeface="黑体" panose="02010609060101010101" pitchFamily="49" charset="-122"/>
                          <a:ea typeface="黑体" panose="02010609060101010101" pitchFamily="49" charset="-122"/>
                          <a:cs typeface="+mn-cs"/>
                        </a:rPr>
                        <a:t>商品范围</a:t>
                      </a:r>
                    </a:p>
                  </a:txBody>
                  <a:tcPr marL="91442" marR="91442" marT="45724" marB="45724" anchor="ctr"/>
                </a:tc>
                <a:tc>
                  <a:txBody>
                    <a:bodyPr/>
                    <a:lstStyle/>
                    <a:p>
                      <a:pPr algn="just"/>
                      <a:r>
                        <a:rPr lang="zh-CN" altLang="en-US" sz="1200" b="1" i="0" kern="1200" dirty="0">
                          <a:solidFill>
                            <a:schemeClr val="dk1"/>
                          </a:solidFill>
                          <a:effectLst/>
                          <a:latin typeface="黑体" panose="02010609060101010101" pitchFamily="49" charset="-122"/>
                          <a:ea typeface="黑体" panose="02010609060101010101" pitchFamily="49" charset="-122"/>
                          <a:cs typeface="+mn-cs"/>
                        </a:rPr>
                        <a:t>现货交易的品种是一切进入流通的商品</a:t>
                      </a:r>
                      <a:endParaRPr lang="zh-CN" altLang="en-US" sz="1200" b="1" dirty="0">
                        <a:effectLst/>
                        <a:latin typeface="黑体" panose="02010609060101010101" pitchFamily="49" charset="-122"/>
                        <a:ea typeface="黑体" panose="02010609060101010101" pitchFamily="49" charset="-122"/>
                      </a:endParaRPr>
                    </a:p>
                  </a:txBody>
                  <a:tcPr marL="91442" marR="91442" marT="45724" marB="45724" anchor="ctr"/>
                </a:tc>
                <a:tc>
                  <a:txBody>
                    <a:bodyPr/>
                    <a:lstStyle/>
                    <a:p>
                      <a:pPr marL="0" marR="0" indent="0" algn="just" defTabSz="685800" rtl="0" eaLnBrk="1" fontAlgn="auto" latinLnBrk="0" hangingPunct="1">
                        <a:lnSpc>
                          <a:spcPct val="100000"/>
                        </a:lnSpc>
                        <a:spcBef>
                          <a:spcPts val="0"/>
                        </a:spcBef>
                        <a:spcAft>
                          <a:spcPts val="0"/>
                        </a:spcAft>
                        <a:buClrTx/>
                        <a:buSzTx/>
                        <a:buFontTx/>
                        <a:buNone/>
                        <a:defRPr/>
                      </a:pPr>
                      <a:r>
                        <a:rPr lang="zh-CN" altLang="en-US" sz="1200" b="1" i="0" kern="1200" dirty="0">
                          <a:solidFill>
                            <a:schemeClr val="dk1"/>
                          </a:solidFill>
                          <a:effectLst/>
                          <a:latin typeface="黑体" panose="02010609060101010101" pitchFamily="49" charset="-122"/>
                          <a:ea typeface="黑体" panose="02010609060101010101" pitchFamily="49" charset="-122"/>
                          <a:cs typeface="+mn-cs"/>
                        </a:rPr>
                        <a:t>期货交易品种是</a:t>
                      </a:r>
                      <a:r>
                        <a:rPr lang="zh-CN" altLang="en-US" sz="1200" b="1" i="0" kern="1200" dirty="0">
                          <a:solidFill>
                            <a:srgbClr val="C00000"/>
                          </a:solidFill>
                          <a:effectLst/>
                          <a:latin typeface="黑体" panose="02010609060101010101" pitchFamily="49" charset="-122"/>
                          <a:ea typeface="黑体" panose="02010609060101010101" pitchFamily="49" charset="-122"/>
                          <a:cs typeface="+mn-cs"/>
                        </a:rPr>
                        <a:t>有限</a:t>
                      </a:r>
                      <a:r>
                        <a:rPr lang="zh-CN" altLang="en-US" sz="1200" b="1" i="0" kern="1200" dirty="0">
                          <a:solidFill>
                            <a:schemeClr val="dk1"/>
                          </a:solidFill>
                          <a:effectLst/>
                          <a:latin typeface="黑体" panose="02010609060101010101" pitchFamily="49" charset="-122"/>
                          <a:ea typeface="黑体" panose="02010609060101010101" pitchFamily="49" charset="-122"/>
                          <a:cs typeface="+mn-cs"/>
                        </a:rPr>
                        <a:t>的</a:t>
                      </a:r>
                      <a:endParaRPr lang="zh-CN" altLang="en-US" sz="1200" b="1" dirty="0">
                        <a:effectLst/>
                        <a:latin typeface="黑体" panose="02010609060101010101" pitchFamily="49" charset="-122"/>
                        <a:ea typeface="黑体" panose="02010609060101010101" pitchFamily="49" charset="-122"/>
                      </a:endParaRPr>
                    </a:p>
                  </a:txBody>
                  <a:tcPr marL="91442" marR="91442" marT="45724" marB="45724" anchor="ct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9212407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1048613"/>
          <p:cNvSpPr txBox="1"/>
          <p:nvPr/>
        </p:nvSpPr>
        <p:spPr>
          <a:xfrm>
            <a:off x="257648" y="281691"/>
            <a:ext cx="2100191" cy="315279"/>
          </a:xfrm>
          <a:prstGeom prst="rect">
            <a:avLst/>
          </a:prstGeom>
          <a:noFill/>
          <a:ln>
            <a:noFill/>
          </a:ln>
        </p:spPr>
        <p:txBody>
          <a:bodyPr vert="horz" wrap="non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lvl="0" algn="l">
              <a:spcBef>
                <a:spcPct val="20000"/>
              </a:spcBef>
            </a:pPr>
            <a:r>
              <a:rPr lang="en-US" altLang="zh-CN"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3.1 </a:t>
            </a:r>
            <a:r>
              <a:rPr lang="zh-CN" altLang="en-US"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航运运价指数期货</a:t>
            </a:r>
          </a:p>
        </p:txBody>
      </p:sp>
      <p:sp>
        <p:nvSpPr>
          <p:cNvPr id="4" name="文本框 3"/>
          <p:cNvSpPr txBox="1"/>
          <p:nvPr/>
        </p:nvSpPr>
        <p:spPr>
          <a:xfrm>
            <a:off x="179115" y="709911"/>
            <a:ext cx="5942166" cy="390428"/>
          </a:xfrm>
          <a:prstGeom prst="rect">
            <a:avLst/>
          </a:prstGeom>
          <a:noFill/>
          <a:ln>
            <a:noFill/>
          </a:ln>
        </p:spPr>
        <p:txBody>
          <a:bodyPr vert="horz" wrap="squar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marL="213995" indent="-213995">
              <a:lnSpc>
                <a:spcPct val="130000"/>
              </a:lnSpc>
              <a:spcBef>
                <a:spcPts val="450"/>
              </a:spcBef>
              <a:buFontTx/>
              <a:buChar char="•"/>
              <a:defRPr/>
            </a:pPr>
            <a:r>
              <a:rPr lang="zh-CN" altLang="en-US" b="1" dirty="0">
                <a:gradFill>
                  <a:gsLst>
                    <a:gs pos="0">
                      <a:srgbClr val="E30000"/>
                    </a:gs>
                    <a:gs pos="100000">
                      <a:srgbClr val="760303"/>
                    </a:gs>
                  </a:gsLst>
                  <a:lin scaled="0"/>
                </a:gradFill>
                <a:latin typeface="Times New Roman" panose="02020603050405020304" pitchFamily="18" charset="0"/>
                <a:ea typeface="黑体" panose="02010609060101010101" pitchFamily="49" charset="-122"/>
                <a:cs typeface="Times New Roman" panose="02020603050405020304" pitchFamily="18" charset="0"/>
              </a:rPr>
              <a:t>航运运价指数期货</a:t>
            </a:r>
            <a:r>
              <a:rPr lang="en-US" altLang="zh-CN" b="1" dirty="0">
                <a:gradFill>
                  <a:gsLst>
                    <a:gs pos="0">
                      <a:srgbClr val="E30000"/>
                    </a:gs>
                    <a:gs pos="100000">
                      <a:srgbClr val="760303"/>
                    </a:gs>
                  </a:gsLst>
                  <a:lin scaled="0"/>
                </a:gradFill>
                <a:latin typeface="Times New Roman" panose="02020603050405020304" pitchFamily="18" charset="0"/>
                <a:ea typeface="黑体" panose="02010609060101010101" pitchFamily="49" charset="-122"/>
                <a:cs typeface="Times New Roman" panose="02020603050405020304" pitchFamily="18" charset="0"/>
              </a:rPr>
              <a:t>(BIFFEX)</a:t>
            </a:r>
            <a:r>
              <a:rPr lang="zh-CN" altLang="en-US" b="1" dirty="0">
                <a:gradFill>
                  <a:gsLst>
                    <a:gs pos="0">
                      <a:srgbClr val="E30000"/>
                    </a:gs>
                    <a:gs pos="100000">
                      <a:srgbClr val="760303"/>
                    </a:gs>
                  </a:gsLst>
                  <a:lin scaled="0"/>
                </a:gradFill>
                <a:latin typeface="Times New Roman" panose="02020603050405020304" pitchFamily="18" charset="0"/>
                <a:ea typeface="黑体" panose="02010609060101010101" pitchFamily="49" charset="-122"/>
                <a:cs typeface="Times New Roman" panose="02020603050405020304" pitchFamily="18" charset="0"/>
              </a:rPr>
              <a:t>合约特定风险与成因</a:t>
            </a:r>
            <a:endParaRPr lang="en-US" altLang="zh-CN" b="1" dirty="0">
              <a:gradFill>
                <a:gsLst>
                  <a:gs pos="0">
                    <a:srgbClr val="E30000"/>
                  </a:gs>
                  <a:gs pos="100000">
                    <a:srgbClr val="760303"/>
                  </a:gs>
                </a:gsLst>
                <a:lin scaled="0"/>
              </a:gradFill>
              <a:latin typeface="Times New Roman" panose="02020603050405020304" pitchFamily="18" charset="0"/>
              <a:ea typeface="黑体" panose="02010609060101010101" pitchFamily="49" charset="-122"/>
              <a:cs typeface="Times New Roman" panose="02020603050405020304" pitchFamily="18" charset="0"/>
            </a:endParaRPr>
          </a:p>
        </p:txBody>
      </p:sp>
      <p:graphicFrame>
        <p:nvGraphicFramePr>
          <p:cNvPr id="3" name="表格 2"/>
          <p:cNvGraphicFramePr>
            <a:graphicFrameLocks noGrp="1"/>
          </p:cNvGraphicFramePr>
          <p:nvPr/>
        </p:nvGraphicFramePr>
        <p:xfrm>
          <a:off x="395139" y="1139067"/>
          <a:ext cx="6120680" cy="3500969"/>
        </p:xfrm>
        <a:graphic>
          <a:graphicData uri="http://schemas.openxmlformats.org/drawingml/2006/table">
            <a:tbl>
              <a:tblPr firstRow="1" bandRow="1">
                <a:tableStyleId>{5C22544A-7EE6-4342-B048-85BDC9FD1C3A}</a:tableStyleId>
              </a:tblPr>
              <a:tblGrid>
                <a:gridCol w="3060340">
                  <a:extLst>
                    <a:ext uri="{9D8B030D-6E8A-4147-A177-3AD203B41FA5}">
                      <a16:colId xmlns:a16="http://schemas.microsoft.com/office/drawing/2014/main" val="20000"/>
                    </a:ext>
                  </a:extLst>
                </a:gridCol>
                <a:gridCol w="3060340">
                  <a:extLst>
                    <a:ext uri="{9D8B030D-6E8A-4147-A177-3AD203B41FA5}">
                      <a16:colId xmlns:a16="http://schemas.microsoft.com/office/drawing/2014/main" val="20001"/>
                    </a:ext>
                  </a:extLst>
                </a:gridCol>
              </a:tblGrid>
              <a:tr h="272421">
                <a:tc>
                  <a:txBody>
                    <a:bodyPr/>
                    <a:lstStyle/>
                    <a:p>
                      <a:pPr algn="ctr"/>
                      <a:r>
                        <a:rPr lang="zh-CN" altLang="en-US" sz="1200" dirty="0">
                          <a:latin typeface="Times New Roman" panose="02020603050405020304" pitchFamily="18" charset="0"/>
                          <a:ea typeface="黑体" panose="02010609060101010101" pitchFamily="49" charset="-122"/>
                          <a:cs typeface="Times New Roman" panose="02020603050405020304" pitchFamily="18" charset="0"/>
                        </a:rPr>
                        <a:t>合约特定风险</a:t>
                      </a:r>
                    </a:p>
                  </a:txBody>
                  <a:tcPr anchor="ctr">
                    <a:solidFill>
                      <a:srgbClr val="0D4B8E"/>
                    </a:solidFill>
                  </a:tcPr>
                </a:tc>
                <a:tc>
                  <a:txBody>
                    <a:bodyPr/>
                    <a:lstStyle/>
                    <a:p>
                      <a:pPr algn="ctr"/>
                      <a:r>
                        <a:rPr lang="zh-CN" altLang="en-US" sz="1200" dirty="0">
                          <a:latin typeface="Times New Roman" panose="02020603050405020304" pitchFamily="18" charset="0"/>
                          <a:ea typeface="黑体" panose="02010609060101010101" pitchFamily="49" charset="-122"/>
                          <a:cs typeface="Times New Roman" panose="02020603050405020304" pitchFamily="18" charset="0"/>
                        </a:rPr>
                        <a:t>风险成因</a:t>
                      </a:r>
                    </a:p>
                  </a:txBody>
                  <a:tcPr anchor="ctr">
                    <a:solidFill>
                      <a:srgbClr val="0D4B8E"/>
                    </a:solidFill>
                  </a:tcPr>
                </a:tc>
                <a:extLst>
                  <a:ext uri="{0D108BD9-81ED-4DB2-BD59-A6C34878D82A}">
                    <a16:rowId xmlns:a16="http://schemas.microsoft.com/office/drawing/2014/main" val="10000"/>
                  </a:ext>
                </a:extLst>
              </a:tr>
              <a:tr h="979574">
                <a:tc>
                  <a:txBody>
                    <a:bodyPr/>
                    <a:lstStyle/>
                    <a:p>
                      <a:pPr algn="l">
                        <a:defRPr/>
                      </a:pPr>
                      <a:r>
                        <a:rPr lang="zh-CN" altLang="zh-CN" sz="1200" b="1" dirty="0">
                          <a:latin typeface="Times New Roman" panose="02020603050405020304" pitchFamily="18" charset="0"/>
                          <a:ea typeface="黑体" panose="02010609060101010101" pitchFamily="49" charset="-122"/>
                          <a:cs typeface="Times New Roman" panose="02020603050405020304" pitchFamily="18" charset="0"/>
                        </a:rPr>
                        <a:t>波动率风险</a:t>
                      </a:r>
                      <a:endParaRPr lang="en-US" altLang="zh-CN" sz="1200" b="1" dirty="0">
                        <a:latin typeface="Times New Roman" panose="02020603050405020304" pitchFamily="18" charset="0"/>
                        <a:ea typeface="黑体" panose="02010609060101010101" pitchFamily="49" charset="-122"/>
                        <a:cs typeface="Times New Roman" panose="02020603050405020304" pitchFamily="18" charset="0"/>
                      </a:endParaRPr>
                    </a:p>
                    <a:p>
                      <a:pPr algn="l">
                        <a:defRPr/>
                      </a:pPr>
                      <a:r>
                        <a:rPr lang="zh-CN" altLang="zh-CN" sz="1200" b="1" dirty="0">
                          <a:latin typeface="Times New Roman" panose="02020603050405020304" pitchFamily="18" charset="0"/>
                          <a:ea typeface="黑体" panose="02010609060101010101" pitchFamily="49" charset="-122"/>
                          <a:cs typeface="Times New Roman" panose="02020603050405020304" pitchFamily="18" charset="0"/>
                        </a:rPr>
                        <a:t>由于期货合约</a:t>
                      </a:r>
                      <a:r>
                        <a:rPr lang="zh-CN" altLang="zh-CN" sz="12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并</a:t>
                      </a:r>
                      <a:r>
                        <a:rPr lang="zh-CN" altLang="zh-CN" sz="12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未规定波动</a:t>
                      </a:r>
                      <a:r>
                        <a:rPr lang="zh-CN" altLang="zh-CN" sz="1200" b="1" kern="12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限制</a:t>
                      </a:r>
                      <a:r>
                        <a:rPr lang="zh-CN" altLang="en-US" sz="1200" b="1" dirty="0">
                          <a:latin typeface="Times New Roman" panose="02020603050405020304" pitchFamily="18" charset="0"/>
                          <a:ea typeface="黑体" panose="02010609060101010101" pitchFamily="49" charset="-122"/>
                          <a:cs typeface="Times New Roman" panose="02020603050405020304" pitchFamily="18" charset="0"/>
                        </a:rPr>
                        <a:t>，</a:t>
                      </a:r>
                      <a:r>
                        <a:rPr lang="zh-CN" altLang="zh-CN" sz="1200" b="1" dirty="0">
                          <a:latin typeface="Times New Roman" panose="02020603050405020304" pitchFamily="18" charset="0"/>
                          <a:ea typeface="黑体" panose="02010609060101010101" pitchFamily="49" charset="-122"/>
                          <a:cs typeface="Times New Roman" panose="02020603050405020304" pitchFamily="18" charset="0"/>
                        </a:rPr>
                        <a:t>这样</a:t>
                      </a:r>
                      <a:r>
                        <a:rPr lang="zh-CN" altLang="en-US" sz="1200" b="1" dirty="0">
                          <a:latin typeface="Times New Roman" panose="02020603050405020304" pitchFamily="18" charset="0"/>
                          <a:ea typeface="黑体" panose="02010609060101010101" pitchFamily="49" charset="-122"/>
                          <a:cs typeface="Times New Roman" panose="02020603050405020304" pitchFamily="18" charset="0"/>
                        </a:rPr>
                        <a:t>，</a:t>
                      </a:r>
                      <a:r>
                        <a:rPr lang="zh-CN" altLang="zh-CN" sz="1200" b="1" dirty="0">
                          <a:latin typeface="Times New Roman" panose="02020603050405020304" pitchFamily="18" charset="0"/>
                          <a:ea typeface="黑体" panose="02010609060101010101" pitchFamily="49" charset="-122"/>
                          <a:cs typeface="Times New Roman" panose="02020603050405020304" pitchFamily="18" charset="0"/>
                        </a:rPr>
                        <a:t>在大量投机、持仓等</a:t>
                      </a:r>
                      <a:r>
                        <a:rPr lang="zh-CN" altLang="en-US" sz="1200" b="1" dirty="0">
                          <a:latin typeface="Times New Roman" panose="02020603050405020304" pitchFamily="18" charset="0"/>
                          <a:ea typeface="黑体" panose="02010609060101010101" pitchFamily="49" charset="-122"/>
                          <a:cs typeface="Times New Roman" panose="02020603050405020304" pitchFamily="18" charset="0"/>
                        </a:rPr>
                        <a:t>意外情况下，</a:t>
                      </a:r>
                      <a:r>
                        <a:rPr lang="zh-CN" altLang="zh-CN" sz="1200" b="1" dirty="0">
                          <a:latin typeface="Times New Roman" panose="02020603050405020304" pitchFamily="18" charset="0"/>
                          <a:ea typeface="黑体" panose="02010609060101010101" pitchFamily="49" charset="-122"/>
                          <a:cs typeface="Times New Roman" panose="02020603050405020304" pitchFamily="18" charset="0"/>
                        </a:rPr>
                        <a:t>有可能</a:t>
                      </a:r>
                      <a:r>
                        <a:rPr lang="zh-CN" altLang="zh-CN" sz="12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出现</a:t>
                      </a:r>
                      <a:r>
                        <a:rPr lang="en-US" altLang="zh-CN" sz="12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BIFFEX</a:t>
                      </a:r>
                      <a:r>
                        <a:rPr lang="zh-CN" altLang="zh-CN" sz="1200" b="1" dirty="0">
                          <a:latin typeface="Times New Roman" panose="02020603050405020304" pitchFamily="18" charset="0"/>
                          <a:ea typeface="黑体" panose="02010609060101010101" pitchFamily="49" charset="-122"/>
                          <a:cs typeface="Times New Roman" panose="02020603050405020304" pitchFamily="18" charset="0"/>
                        </a:rPr>
                        <a:t>合约</a:t>
                      </a:r>
                      <a:r>
                        <a:rPr lang="zh-CN" altLang="zh-CN" sz="12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价格暴涨暴跌</a:t>
                      </a:r>
                      <a:r>
                        <a:rPr lang="zh-CN" altLang="en-US" sz="1200" b="1" dirty="0">
                          <a:latin typeface="Times New Roman" panose="02020603050405020304" pitchFamily="18" charset="0"/>
                          <a:ea typeface="黑体" panose="02010609060101010101" pitchFamily="49" charset="-122"/>
                          <a:cs typeface="Times New Roman" panose="02020603050405020304" pitchFamily="18" charset="0"/>
                        </a:rPr>
                        <a:t>，</a:t>
                      </a:r>
                      <a:r>
                        <a:rPr lang="zh-CN" altLang="zh-CN" sz="1200" b="1" dirty="0">
                          <a:latin typeface="Times New Roman" panose="02020603050405020304" pitchFamily="18" charset="0"/>
                          <a:ea typeface="黑体" panose="02010609060101010101" pitchFamily="49" charset="-122"/>
                          <a:cs typeface="Times New Roman" panose="02020603050405020304" pitchFamily="18" charset="0"/>
                        </a:rPr>
                        <a:t>从而对市场套期保值者造成损失。</a:t>
                      </a:r>
                    </a:p>
                  </a:txBody>
                  <a:tcPr anchor="ctr"/>
                </a:tc>
                <a:tc>
                  <a:txBody>
                    <a:bodyPr/>
                    <a:lstStyle/>
                    <a:p>
                      <a:pPr algn="l">
                        <a:lnSpc>
                          <a:spcPct val="100000"/>
                        </a:lnSpc>
                        <a:spcAft>
                          <a:spcPts val="0"/>
                        </a:spcAft>
                        <a:defRPr/>
                      </a:pPr>
                      <a:r>
                        <a:rPr lang="zh-CN" altLang="zh-CN" sz="1200" b="1" dirty="0">
                          <a:latin typeface="Times New Roman" panose="02020603050405020304" pitchFamily="18" charset="0"/>
                          <a:ea typeface="黑体" panose="02010609060101010101" pitchFamily="49" charset="-122"/>
                          <a:cs typeface="Times New Roman" panose="02020603050405020304" pitchFamily="18" charset="0"/>
                        </a:rPr>
                        <a:t>无每日限价</a:t>
                      </a:r>
                      <a:endParaRPr lang="en-US" altLang="zh-CN" sz="1200" b="1" dirty="0">
                        <a:latin typeface="Times New Roman" panose="02020603050405020304" pitchFamily="18" charset="0"/>
                        <a:ea typeface="黑体" panose="02010609060101010101" pitchFamily="49" charset="-122"/>
                        <a:cs typeface="Times New Roman" panose="02020603050405020304" pitchFamily="18" charset="0"/>
                      </a:endParaRPr>
                    </a:p>
                    <a:p>
                      <a:pPr algn="l">
                        <a:lnSpc>
                          <a:spcPct val="100000"/>
                        </a:lnSpc>
                        <a:spcAft>
                          <a:spcPts val="0"/>
                        </a:spcAft>
                        <a:defRPr/>
                      </a:pPr>
                      <a:r>
                        <a:rPr lang="zh-CN" altLang="zh-CN" sz="1200" b="1" dirty="0">
                          <a:latin typeface="Times New Roman" panose="02020603050405020304" pitchFamily="18" charset="0"/>
                          <a:ea typeface="黑体" panose="02010609060101010101" pitchFamily="49" charset="-122"/>
                          <a:cs typeface="Times New Roman" panose="02020603050405020304" pitchFamily="18" charset="0"/>
                        </a:rPr>
                        <a:t>同时</a:t>
                      </a:r>
                      <a:r>
                        <a:rPr lang="zh-CN" altLang="en-US" sz="1200" b="1" dirty="0">
                          <a:latin typeface="Times New Roman" panose="02020603050405020304" pitchFamily="18" charset="0"/>
                          <a:ea typeface="黑体" panose="02010609060101010101" pitchFamily="49" charset="-122"/>
                          <a:cs typeface="Times New Roman" panose="02020603050405020304" pitchFamily="18" charset="0"/>
                        </a:rPr>
                        <a:t>，</a:t>
                      </a:r>
                      <a:r>
                        <a:rPr lang="zh-CN" altLang="zh-CN" sz="1200" b="1" dirty="0">
                          <a:latin typeface="Times New Roman" panose="02020603050405020304" pitchFamily="18" charset="0"/>
                          <a:ea typeface="黑体" panose="02010609060101010101" pitchFamily="49" charset="-122"/>
                          <a:cs typeface="Times New Roman" panose="02020603050405020304" pitchFamily="18" charset="0"/>
                        </a:rPr>
                        <a:t>如果投机者大量持仓</a:t>
                      </a:r>
                      <a:r>
                        <a:rPr lang="zh-CN" altLang="en-US" sz="1200" b="1" dirty="0">
                          <a:latin typeface="Times New Roman" panose="02020603050405020304" pitchFamily="18" charset="0"/>
                          <a:ea typeface="黑体" panose="02010609060101010101" pitchFamily="49" charset="-122"/>
                          <a:cs typeface="Times New Roman" panose="02020603050405020304" pitchFamily="18" charset="0"/>
                        </a:rPr>
                        <a:t>，</a:t>
                      </a:r>
                      <a:r>
                        <a:rPr lang="zh-CN" altLang="zh-CN" sz="1200" b="1" dirty="0">
                          <a:latin typeface="Times New Roman" panose="02020603050405020304" pitchFamily="18" charset="0"/>
                          <a:ea typeface="黑体" panose="02010609060101010101" pitchFamily="49" charset="-122"/>
                          <a:cs typeface="Times New Roman" panose="02020603050405020304" pitchFamily="18" charset="0"/>
                        </a:rPr>
                        <a:t>冲击期货市场</a:t>
                      </a:r>
                      <a:r>
                        <a:rPr lang="zh-CN" altLang="en-US" sz="1200" b="1" dirty="0">
                          <a:latin typeface="Times New Roman" panose="02020603050405020304" pitchFamily="18" charset="0"/>
                          <a:ea typeface="黑体" panose="02010609060101010101" pitchFamily="49" charset="-122"/>
                          <a:cs typeface="Times New Roman" panose="02020603050405020304" pitchFamily="18" charset="0"/>
                        </a:rPr>
                        <a:t>，造成运价大幅波动，</a:t>
                      </a:r>
                      <a:r>
                        <a:rPr lang="zh-CN" altLang="zh-CN" sz="1200" b="1" dirty="0">
                          <a:latin typeface="Times New Roman" panose="02020603050405020304" pitchFamily="18" charset="0"/>
                          <a:ea typeface="黑体" panose="02010609060101010101" pitchFamily="49" charset="-122"/>
                          <a:cs typeface="Times New Roman" panose="02020603050405020304" pitchFamily="18" charset="0"/>
                        </a:rPr>
                        <a:t>而</a:t>
                      </a:r>
                      <a:r>
                        <a:rPr lang="en-US" altLang="zh-CN" sz="1200" b="1" dirty="0">
                          <a:latin typeface="Times New Roman" panose="02020603050405020304" pitchFamily="18" charset="0"/>
                          <a:ea typeface="黑体" panose="02010609060101010101" pitchFamily="49" charset="-122"/>
                          <a:cs typeface="Times New Roman" panose="02020603050405020304" pitchFamily="18" charset="0"/>
                        </a:rPr>
                        <a:t>BIFFEX</a:t>
                      </a:r>
                      <a:r>
                        <a:rPr lang="zh-CN" altLang="zh-CN" sz="1200" b="1" dirty="0">
                          <a:latin typeface="Times New Roman" panose="02020603050405020304" pitchFamily="18" charset="0"/>
                          <a:ea typeface="黑体" panose="02010609060101010101" pitchFamily="49" charset="-122"/>
                          <a:cs typeface="Times New Roman" panose="02020603050405020304" pitchFamily="18" charset="0"/>
                        </a:rPr>
                        <a:t>指数期货并</a:t>
                      </a:r>
                      <a:r>
                        <a:rPr lang="zh-CN" altLang="zh-CN" sz="12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未规定</a:t>
                      </a:r>
                      <a:r>
                        <a:rPr lang="zh-CN" altLang="zh-CN" sz="1200" b="1" dirty="0">
                          <a:latin typeface="Times New Roman" panose="02020603050405020304" pitchFamily="18" charset="0"/>
                          <a:ea typeface="黑体" panose="02010609060101010101" pitchFamily="49" charset="-122"/>
                          <a:cs typeface="Times New Roman" panose="02020603050405020304" pitchFamily="18" charset="0"/>
                        </a:rPr>
                        <a:t>每日</a:t>
                      </a:r>
                      <a:r>
                        <a:rPr lang="zh-CN" altLang="zh-CN" sz="12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波动范围</a:t>
                      </a:r>
                      <a:r>
                        <a:rPr lang="zh-CN" altLang="en-US" sz="1200" b="1" dirty="0">
                          <a:latin typeface="Times New Roman" panose="02020603050405020304" pitchFamily="18" charset="0"/>
                          <a:ea typeface="黑体" panose="02010609060101010101" pitchFamily="49" charset="-122"/>
                          <a:cs typeface="Times New Roman" panose="02020603050405020304" pitchFamily="18" charset="0"/>
                        </a:rPr>
                        <a:t>，</a:t>
                      </a:r>
                      <a:r>
                        <a:rPr lang="zh-CN" altLang="zh-CN" sz="1200" b="1" dirty="0">
                          <a:latin typeface="Times New Roman" panose="02020603050405020304" pitchFamily="18" charset="0"/>
                          <a:ea typeface="黑体" panose="02010609060101010101" pitchFamily="49" charset="-122"/>
                          <a:cs typeface="Times New Roman" panose="02020603050405020304" pitchFamily="18" charset="0"/>
                        </a:rPr>
                        <a:t>因此</a:t>
                      </a:r>
                      <a:r>
                        <a:rPr lang="zh-CN" altLang="en-US" sz="1200" b="1" dirty="0">
                          <a:latin typeface="Times New Roman" panose="02020603050405020304" pitchFamily="18" charset="0"/>
                          <a:ea typeface="黑体" panose="02010609060101010101" pitchFamily="49" charset="-122"/>
                          <a:cs typeface="Times New Roman" panose="02020603050405020304" pitchFamily="18" charset="0"/>
                        </a:rPr>
                        <a:t>，</a:t>
                      </a:r>
                      <a:r>
                        <a:rPr lang="zh-CN" altLang="zh-CN" sz="1200" b="1" dirty="0">
                          <a:latin typeface="Times New Roman" panose="02020603050405020304" pitchFamily="18" charset="0"/>
                          <a:ea typeface="黑体" panose="02010609060101010101" pitchFamily="49" charset="-122"/>
                          <a:cs typeface="Times New Roman" panose="02020603050405020304" pitchFamily="18" charset="0"/>
                        </a:rPr>
                        <a:t>会有</a:t>
                      </a:r>
                      <a:r>
                        <a:rPr lang="zh-CN" altLang="zh-CN" sz="12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波动风险无限扩大</a:t>
                      </a:r>
                      <a:r>
                        <a:rPr lang="zh-CN" altLang="zh-CN" sz="1200" b="1" dirty="0">
                          <a:latin typeface="Times New Roman" panose="02020603050405020304" pitchFamily="18" charset="0"/>
                          <a:ea typeface="黑体" panose="02010609060101010101" pitchFamily="49" charset="-122"/>
                          <a:cs typeface="Times New Roman" panose="02020603050405020304" pitchFamily="18" charset="0"/>
                        </a:rPr>
                        <a:t>的可能。</a:t>
                      </a:r>
                    </a:p>
                  </a:txBody>
                  <a:tcPr anchor="ctr"/>
                </a:tc>
                <a:extLst>
                  <a:ext uri="{0D108BD9-81ED-4DB2-BD59-A6C34878D82A}">
                    <a16:rowId xmlns:a16="http://schemas.microsoft.com/office/drawing/2014/main" val="10001"/>
                  </a:ext>
                </a:extLst>
              </a:tr>
              <a:tr h="1032089">
                <a:tc>
                  <a:txBody>
                    <a:bodyPr/>
                    <a:lstStyle/>
                    <a:p>
                      <a:pPr algn="l">
                        <a:defRPr/>
                      </a:pPr>
                      <a:r>
                        <a:rPr lang="zh-CN" altLang="zh-CN" sz="1200" b="1" dirty="0">
                          <a:latin typeface="Times New Roman" panose="02020603050405020304" pitchFamily="18" charset="0"/>
                          <a:ea typeface="黑体" panose="02010609060101010101" pitchFamily="49" charset="-122"/>
                          <a:cs typeface="Times New Roman" panose="02020603050405020304" pitchFamily="18" charset="0"/>
                        </a:rPr>
                        <a:t>套期保值率风险</a:t>
                      </a:r>
                      <a:endParaRPr lang="en-US" altLang="zh-CN" sz="1200" b="1" dirty="0">
                        <a:latin typeface="Times New Roman" panose="02020603050405020304" pitchFamily="18" charset="0"/>
                        <a:ea typeface="黑体" panose="02010609060101010101" pitchFamily="49" charset="-122"/>
                        <a:cs typeface="Times New Roman" panose="02020603050405020304" pitchFamily="18" charset="0"/>
                      </a:endParaRPr>
                    </a:p>
                    <a:p>
                      <a:pPr algn="l">
                        <a:defRPr/>
                      </a:pPr>
                      <a:r>
                        <a:rPr lang="zh-CN" altLang="en-US" sz="12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该风险</a:t>
                      </a:r>
                      <a:r>
                        <a:rPr lang="zh-CN" altLang="zh-CN" sz="1200" b="1" dirty="0">
                          <a:latin typeface="Times New Roman" panose="02020603050405020304" pitchFamily="18" charset="0"/>
                          <a:ea typeface="黑体" panose="02010609060101010101" pitchFamily="49" charset="-122"/>
                          <a:cs typeface="Times New Roman" panose="02020603050405020304" pitchFamily="18" charset="0"/>
                        </a:rPr>
                        <a:t>主要来源于两个方面：</a:t>
                      </a:r>
                      <a:r>
                        <a:rPr lang="zh-CN" altLang="zh-CN" sz="12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一是</a:t>
                      </a:r>
                      <a:r>
                        <a:rPr lang="zh-CN" altLang="zh-CN" sz="1200" b="1" dirty="0">
                          <a:latin typeface="Times New Roman" panose="02020603050405020304" pitchFamily="18" charset="0"/>
                          <a:ea typeface="黑体" panose="02010609060101010101" pitchFamily="49" charset="-122"/>
                          <a:cs typeface="Times New Roman" panose="02020603050405020304" pitchFamily="18" charset="0"/>
                        </a:rPr>
                        <a:t>期货资产与现货资产价格波动的幅度不一致；</a:t>
                      </a:r>
                      <a:r>
                        <a:rPr lang="zh-CN" altLang="zh-CN" sz="12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二是</a:t>
                      </a:r>
                      <a:r>
                        <a:rPr lang="zh-CN" altLang="zh-CN" sz="1200" b="1" dirty="0">
                          <a:latin typeface="Times New Roman" panose="02020603050405020304" pitchFamily="18" charset="0"/>
                          <a:ea typeface="黑体" panose="02010609060101010101" pitchFamily="49" charset="-122"/>
                          <a:cs typeface="Times New Roman" panose="02020603050405020304" pitchFamily="18" charset="0"/>
                        </a:rPr>
                        <a:t>合约资产和现货资产投资规模的不一致。</a:t>
                      </a:r>
                      <a:endParaRPr lang="en-US" altLang="zh-CN" sz="1200" b="1" dirty="0">
                        <a:latin typeface="Times New Roman" panose="02020603050405020304" pitchFamily="18" charset="0"/>
                        <a:ea typeface="黑体" panose="02010609060101010101" pitchFamily="49" charset="-122"/>
                        <a:cs typeface="Times New Roman" panose="02020603050405020304" pitchFamily="18" charset="0"/>
                      </a:endParaRPr>
                    </a:p>
                  </a:txBody>
                  <a:tcPr anchor="ctr"/>
                </a:tc>
                <a:tc>
                  <a:txBody>
                    <a:bodyPr/>
                    <a:lstStyle/>
                    <a:p>
                      <a:pPr marL="0" marR="0" lvl="0" indent="0" algn="l" defTabSz="511175" rtl="0" eaLnBrk="1" fontAlgn="auto" latinLnBrk="0" hangingPunct="1">
                        <a:lnSpc>
                          <a:spcPct val="100000"/>
                        </a:lnSpc>
                        <a:spcBef>
                          <a:spcPts val="0"/>
                        </a:spcBef>
                        <a:spcAft>
                          <a:spcPts val="0"/>
                        </a:spcAft>
                        <a:buClrTx/>
                        <a:buSzTx/>
                        <a:buFontTx/>
                        <a:buNone/>
                        <a:defRPr/>
                      </a:pPr>
                      <a:r>
                        <a:rPr lang="en-US" altLang="zh-CN" sz="1200" b="1" dirty="0">
                          <a:latin typeface="Times New Roman" panose="02020603050405020304" pitchFamily="18" charset="0"/>
                          <a:ea typeface="黑体" panose="02010609060101010101" pitchFamily="49" charset="-122"/>
                          <a:cs typeface="Times New Roman" panose="02020603050405020304" pitchFamily="18" charset="0"/>
                        </a:rPr>
                        <a:t>BDI</a:t>
                      </a:r>
                      <a:r>
                        <a:rPr lang="zh-CN" altLang="zh-CN" sz="1200" b="1" dirty="0">
                          <a:latin typeface="Times New Roman" panose="02020603050405020304" pitchFamily="18" charset="0"/>
                          <a:ea typeface="黑体" panose="02010609060101010101" pitchFamily="49" charset="-122"/>
                          <a:cs typeface="Times New Roman" panose="02020603050405020304" pitchFamily="18" charset="0"/>
                        </a:rPr>
                        <a:t>指数内部一致性问题</a:t>
                      </a:r>
                      <a:endParaRPr lang="en-US" altLang="zh-CN" sz="1200" b="1" dirty="0">
                        <a:latin typeface="Times New Roman" panose="02020603050405020304" pitchFamily="18" charset="0"/>
                        <a:ea typeface="黑体" panose="02010609060101010101" pitchFamily="49" charset="-122"/>
                        <a:cs typeface="Times New Roman" panose="02020603050405020304" pitchFamily="18" charset="0"/>
                      </a:endParaRPr>
                    </a:p>
                    <a:p>
                      <a:pPr algn="l"/>
                      <a:r>
                        <a:rPr lang="zh-CN" altLang="zh-CN" sz="1200" b="1" dirty="0">
                          <a:latin typeface="Times New Roman" panose="02020603050405020304" pitchFamily="18" charset="0"/>
                          <a:ea typeface="黑体" panose="02010609060101010101" pitchFamily="49" charset="-122"/>
                          <a:cs typeface="Times New Roman" panose="02020603050405020304" pitchFamily="18" charset="0"/>
                        </a:rPr>
                        <a:t>有可能出现某条航线上</a:t>
                      </a:r>
                      <a:r>
                        <a:rPr lang="zh-CN" altLang="zh-CN" sz="12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运价</a:t>
                      </a:r>
                      <a:r>
                        <a:rPr lang="zh-CN" altLang="zh-CN" sz="1200" b="1" dirty="0">
                          <a:latin typeface="Times New Roman" panose="02020603050405020304" pitchFamily="18" charset="0"/>
                          <a:ea typeface="黑体" panose="02010609060101010101" pitchFamily="49" charset="-122"/>
                          <a:cs typeface="Times New Roman" panose="02020603050405020304" pitchFamily="18" charset="0"/>
                        </a:rPr>
                        <a:t>出现</a:t>
                      </a:r>
                      <a:r>
                        <a:rPr lang="zh-CN" altLang="zh-CN" sz="12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下降</a:t>
                      </a:r>
                      <a:r>
                        <a:rPr lang="zh-CN" altLang="en-US" sz="1200" b="1" dirty="0">
                          <a:latin typeface="Times New Roman" panose="02020603050405020304" pitchFamily="18" charset="0"/>
                          <a:ea typeface="黑体" panose="02010609060101010101" pitchFamily="49" charset="-122"/>
                          <a:cs typeface="Times New Roman" panose="02020603050405020304" pitchFamily="18" charset="0"/>
                        </a:rPr>
                        <a:t>，</a:t>
                      </a:r>
                      <a:r>
                        <a:rPr lang="zh-CN" altLang="zh-CN" sz="1200" b="1" dirty="0">
                          <a:latin typeface="Times New Roman" panose="02020603050405020304" pitchFamily="18" charset="0"/>
                          <a:ea typeface="黑体" panose="02010609060101010101" pitchFamily="49" charset="-122"/>
                          <a:cs typeface="Times New Roman" panose="02020603050405020304" pitchFamily="18" charset="0"/>
                        </a:rPr>
                        <a:t>而</a:t>
                      </a:r>
                      <a:r>
                        <a:rPr lang="en-US" altLang="zh-CN" sz="12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BDI</a:t>
                      </a:r>
                      <a:r>
                        <a:rPr lang="zh-CN" altLang="zh-CN" sz="12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指数</a:t>
                      </a:r>
                      <a:r>
                        <a:rPr lang="zh-CN" altLang="zh-CN" sz="1200" b="1" dirty="0">
                          <a:latin typeface="Times New Roman" panose="02020603050405020304" pitchFamily="18" charset="0"/>
                          <a:ea typeface="黑体" panose="02010609060101010101" pitchFamily="49" charset="-122"/>
                          <a:cs typeface="Times New Roman" panose="02020603050405020304" pitchFamily="18" charset="0"/>
                        </a:rPr>
                        <a:t>却呈</a:t>
                      </a:r>
                      <a:r>
                        <a:rPr lang="zh-CN" altLang="zh-CN" sz="12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上升</a:t>
                      </a:r>
                      <a:r>
                        <a:rPr lang="zh-CN" altLang="zh-CN" sz="1200" b="1" dirty="0">
                          <a:latin typeface="Times New Roman" panose="02020603050405020304" pitchFamily="18" charset="0"/>
                          <a:ea typeface="黑体" panose="02010609060101010101" pitchFamily="49" charset="-122"/>
                          <a:cs typeface="Times New Roman" panose="02020603050405020304" pitchFamily="18" charset="0"/>
                        </a:rPr>
                        <a:t>趋势。这样</a:t>
                      </a:r>
                      <a:r>
                        <a:rPr lang="zh-CN" altLang="en-US" sz="1200" b="1" dirty="0">
                          <a:latin typeface="Times New Roman" panose="02020603050405020304" pitchFamily="18" charset="0"/>
                          <a:ea typeface="黑体" panose="02010609060101010101" pitchFamily="49" charset="-122"/>
                          <a:cs typeface="Times New Roman" panose="02020603050405020304" pitchFamily="18" charset="0"/>
                        </a:rPr>
                        <a:t>，</a:t>
                      </a:r>
                      <a:r>
                        <a:rPr lang="zh-CN" altLang="zh-CN" sz="12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对</a:t>
                      </a:r>
                      <a:r>
                        <a:rPr lang="zh-CN" altLang="zh-CN" sz="1200" b="1" dirty="0">
                          <a:latin typeface="Times New Roman" panose="02020603050405020304" pitchFamily="18" charset="0"/>
                          <a:ea typeface="黑体" panose="02010609060101010101" pitchFamily="49" charset="-122"/>
                          <a:cs typeface="Times New Roman" panose="02020603050405020304" pitchFamily="18" charset="0"/>
                        </a:rPr>
                        <a:t>该</a:t>
                      </a:r>
                      <a:r>
                        <a:rPr lang="zh-CN" altLang="zh-CN" sz="12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特定航线</a:t>
                      </a:r>
                      <a:r>
                        <a:rPr lang="zh-CN" altLang="zh-CN" sz="1200" b="1" dirty="0">
                          <a:latin typeface="Times New Roman" panose="02020603050405020304" pitchFamily="18" charset="0"/>
                          <a:ea typeface="黑体" panose="02010609060101010101" pitchFamily="49" charset="-122"/>
                          <a:cs typeface="Times New Roman" panose="02020603050405020304" pitchFamily="18" charset="0"/>
                        </a:rPr>
                        <a:t>进行保期的</a:t>
                      </a:r>
                      <a:r>
                        <a:rPr lang="zh-CN" altLang="zh-CN" sz="12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保值者</a:t>
                      </a:r>
                      <a:r>
                        <a:rPr lang="zh-CN" altLang="zh-CN" sz="1200" b="1" dirty="0">
                          <a:latin typeface="Times New Roman" panose="02020603050405020304" pitchFamily="18" charset="0"/>
                          <a:ea typeface="黑体" panose="02010609060101010101" pitchFamily="49" charset="-122"/>
                          <a:cs typeface="Times New Roman" panose="02020603050405020304" pitchFamily="18" charset="0"/>
                        </a:rPr>
                        <a:t>来说</a:t>
                      </a:r>
                      <a:r>
                        <a:rPr lang="zh-CN" altLang="en-US" sz="1200" b="1" dirty="0">
                          <a:latin typeface="Times New Roman" panose="02020603050405020304" pitchFamily="18" charset="0"/>
                          <a:ea typeface="黑体" panose="02010609060101010101" pitchFamily="49" charset="-122"/>
                          <a:cs typeface="Times New Roman" panose="02020603050405020304" pitchFamily="18" charset="0"/>
                        </a:rPr>
                        <a:t>，</a:t>
                      </a:r>
                      <a:r>
                        <a:rPr lang="en-US" altLang="zh-CN" sz="1200" b="1" dirty="0">
                          <a:latin typeface="Times New Roman" panose="02020603050405020304" pitchFamily="18" charset="0"/>
                          <a:ea typeface="黑体" panose="02010609060101010101" pitchFamily="49" charset="-122"/>
                          <a:cs typeface="Times New Roman" panose="02020603050405020304" pitchFamily="18" charset="0"/>
                        </a:rPr>
                        <a:t>BIFFEX</a:t>
                      </a:r>
                      <a:r>
                        <a:rPr lang="zh-CN" altLang="zh-CN" sz="12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指数期货</a:t>
                      </a:r>
                      <a:r>
                        <a:rPr lang="zh-CN" altLang="zh-CN" sz="1200" b="1" dirty="0">
                          <a:latin typeface="Times New Roman" panose="02020603050405020304" pitchFamily="18" charset="0"/>
                          <a:ea typeface="黑体" panose="02010609060101010101" pitchFamily="49" charset="-122"/>
                          <a:cs typeface="Times New Roman" panose="02020603050405020304" pitchFamily="18" charset="0"/>
                        </a:rPr>
                        <a:t>的</a:t>
                      </a:r>
                      <a:r>
                        <a:rPr lang="zh-CN" altLang="zh-CN" sz="12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保值功能</a:t>
                      </a:r>
                      <a:r>
                        <a:rPr lang="zh-CN" altLang="zh-CN" sz="1200" b="1" dirty="0">
                          <a:latin typeface="Times New Roman" panose="02020603050405020304" pitchFamily="18" charset="0"/>
                          <a:ea typeface="黑体" panose="02010609060101010101" pitchFamily="49" charset="-122"/>
                          <a:cs typeface="Times New Roman" panose="02020603050405020304" pitchFamily="18" charset="0"/>
                        </a:rPr>
                        <a:t>就</a:t>
                      </a:r>
                      <a:r>
                        <a:rPr lang="zh-CN" altLang="zh-CN" sz="12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不能体现</a:t>
                      </a:r>
                      <a:r>
                        <a:rPr lang="zh-CN" altLang="zh-CN" sz="1200" b="1" dirty="0">
                          <a:latin typeface="Times New Roman" panose="02020603050405020304" pitchFamily="18" charset="0"/>
                          <a:ea typeface="黑体" panose="02010609060101010101" pitchFamily="49" charset="-122"/>
                          <a:cs typeface="Times New Roman" panose="02020603050405020304" pitchFamily="18" charset="0"/>
                        </a:rPr>
                        <a:t>出来。</a:t>
                      </a:r>
                      <a:endParaRPr lang="zh-CN" altLang="en-US" sz="1200" dirty="0">
                        <a:latin typeface="Times New Roman" panose="02020603050405020304" pitchFamily="18" charset="0"/>
                        <a:ea typeface="黑体" panose="02010609060101010101" pitchFamily="49" charset="-122"/>
                        <a:cs typeface="Times New Roman" panose="02020603050405020304" pitchFamily="18" charset="0"/>
                      </a:endParaRPr>
                    </a:p>
                  </a:txBody>
                  <a:tcPr anchor="ctr"/>
                </a:tc>
                <a:extLst>
                  <a:ext uri="{0D108BD9-81ED-4DB2-BD59-A6C34878D82A}">
                    <a16:rowId xmlns:a16="http://schemas.microsoft.com/office/drawing/2014/main" val="10002"/>
                  </a:ext>
                </a:extLst>
              </a:tr>
              <a:tr h="1157678">
                <a:tc>
                  <a:txBody>
                    <a:bodyPr/>
                    <a:lstStyle/>
                    <a:p>
                      <a:pPr marL="0" marR="0" lvl="0" indent="0" algn="l" defTabSz="511175" rtl="0" eaLnBrk="1" fontAlgn="auto" latinLnBrk="0" hangingPunct="1">
                        <a:lnSpc>
                          <a:spcPct val="100000"/>
                        </a:lnSpc>
                        <a:spcBef>
                          <a:spcPts val="0"/>
                        </a:spcBef>
                        <a:spcAft>
                          <a:spcPts val="0"/>
                        </a:spcAft>
                        <a:buClrTx/>
                        <a:buSzTx/>
                        <a:buFontTx/>
                        <a:buNone/>
                        <a:defRPr/>
                      </a:pPr>
                      <a:r>
                        <a:rPr lang="zh-CN" altLang="en-US" sz="1200" b="1" dirty="0">
                          <a:latin typeface="Times New Roman" panose="02020603050405020304" pitchFamily="18" charset="0"/>
                          <a:ea typeface="黑体" panose="02010609060101010101" pitchFamily="49" charset="-122"/>
                          <a:cs typeface="Times New Roman" panose="02020603050405020304" pitchFamily="18" charset="0"/>
                        </a:rPr>
                        <a:t>基差风险</a:t>
                      </a:r>
                      <a:endParaRPr lang="en-US" altLang="zh-CN" sz="1200" b="1" dirty="0">
                        <a:latin typeface="Times New Roman" panose="02020603050405020304" pitchFamily="18" charset="0"/>
                        <a:ea typeface="黑体" panose="02010609060101010101" pitchFamily="49" charset="-122"/>
                        <a:cs typeface="Times New Roman" panose="02020603050405020304" pitchFamily="18" charset="0"/>
                      </a:endParaRPr>
                    </a:p>
                    <a:p>
                      <a:pPr marL="0" marR="0" lvl="0" indent="0" algn="l" defTabSz="511175" rtl="0" eaLnBrk="1" fontAlgn="auto" latinLnBrk="0" hangingPunct="1">
                        <a:lnSpc>
                          <a:spcPct val="100000"/>
                        </a:lnSpc>
                        <a:spcBef>
                          <a:spcPts val="0"/>
                        </a:spcBef>
                        <a:spcAft>
                          <a:spcPts val="0"/>
                        </a:spcAft>
                        <a:buClrTx/>
                        <a:buSzTx/>
                        <a:buFontTx/>
                        <a:buNone/>
                        <a:defRPr/>
                      </a:pPr>
                      <a:r>
                        <a:rPr lang="zh-CN" altLang="zh-CN" sz="1200" b="1" dirty="0">
                          <a:latin typeface="Times New Roman" panose="02020603050405020304" pitchFamily="18" charset="0"/>
                          <a:ea typeface="黑体" panose="02010609060101010101" pitchFamily="49" charset="-122"/>
                          <a:cs typeface="Times New Roman" panose="02020603050405020304" pitchFamily="18" charset="0"/>
                        </a:rPr>
                        <a:t>对</a:t>
                      </a:r>
                      <a:r>
                        <a:rPr lang="en-US" altLang="zh-CN" sz="1200" b="1" dirty="0">
                          <a:latin typeface="Times New Roman" panose="02020603050405020304" pitchFamily="18" charset="0"/>
                          <a:ea typeface="黑体" panose="02010609060101010101" pitchFamily="49" charset="-122"/>
                          <a:cs typeface="Times New Roman" panose="02020603050405020304" pitchFamily="18" charset="0"/>
                        </a:rPr>
                        <a:t>BIFFEX</a:t>
                      </a:r>
                      <a:r>
                        <a:rPr lang="zh-CN" altLang="zh-CN" sz="1200" b="1" dirty="0">
                          <a:latin typeface="Times New Roman" panose="02020603050405020304" pitchFamily="18" charset="0"/>
                          <a:ea typeface="黑体" panose="02010609060101010101" pitchFamily="49" charset="-122"/>
                          <a:cs typeface="Times New Roman" panose="02020603050405020304" pitchFamily="18" charset="0"/>
                        </a:rPr>
                        <a:t>合约而言</a:t>
                      </a:r>
                      <a:r>
                        <a:rPr lang="zh-CN" altLang="en-US" sz="1200" b="1" dirty="0">
                          <a:latin typeface="Times New Roman" panose="02020603050405020304" pitchFamily="18" charset="0"/>
                          <a:ea typeface="黑体" panose="02010609060101010101" pitchFamily="49" charset="-122"/>
                          <a:cs typeface="Times New Roman" panose="02020603050405020304" pitchFamily="18" charset="0"/>
                        </a:rPr>
                        <a:t>，</a:t>
                      </a:r>
                      <a:r>
                        <a:rPr lang="zh-CN" altLang="zh-CN" sz="1200" b="1" dirty="0">
                          <a:latin typeface="Times New Roman" panose="02020603050405020304" pitchFamily="18" charset="0"/>
                          <a:ea typeface="黑体" panose="02010609060101010101" pitchFamily="49" charset="-122"/>
                          <a:cs typeface="Times New Roman" panose="02020603050405020304" pitchFamily="18" charset="0"/>
                        </a:rPr>
                        <a:t>如果需要套期保值的</a:t>
                      </a:r>
                      <a:r>
                        <a:rPr lang="zh-CN" altLang="zh-CN" sz="12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航线运价</a:t>
                      </a:r>
                      <a:r>
                        <a:rPr lang="zh-CN" altLang="zh-CN" sz="1200" b="1" dirty="0">
                          <a:latin typeface="Times New Roman" panose="02020603050405020304" pitchFamily="18" charset="0"/>
                          <a:ea typeface="黑体" panose="02010609060101010101" pitchFamily="49" charset="-122"/>
                          <a:cs typeface="Times New Roman" panose="02020603050405020304" pitchFamily="18" charset="0"/>
                        </a:rPr>
                        <a:t>与</a:t>
                      </a:r>
                      <a:r>
                        <a:rPr lang="en-US" altLang="zh-CN" sz="12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BFI</a:t>
                      </a:r>
                      <a:r>
                        <a:rPr lang="zh-CN" altLang="zh-CN" sz="1200" b="1" dirty="0">
                          <a:latin typeface="Times New Roman" panose="02020603050405020304" pitchFamily="18" charset="0"/>
                          <a:ea typeface="黑体" panose="02010609060101010101" pitchFamily="49" charset="-122"/>
                          <a:cs typeface="Times New Roman" panose="02020603050405020304" pitchFamily="18" charset="0"/>
                        </a:rPr>
                        <a:t>的</a:t>
                      </a:r>
                      <a:r>
                        <a:rPr lang="zh-CN" altLang="zh-CN" sz="12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相关程度较低</a:t>
                      </a:r>
                      <a:r>
                        <a:rPr lang="zh-CN" altLang="en-US" sz="1200" b="1" dirty="0">
                          <a:latin typeface="Times New Roman" panose="02020603050405020304" pitchFamily="18" charset="0"/>
                          <a:ea typeface="黑体" panose="02010609060101010101" pitchFamily="49" charset="-122"/>
                          <a:cs typeface="Times New Roman" panose="02020603050405020304" pitchFamily="18" charset="0"/>
                        </a:rPr>
                        <a:t>，</a:t>
                      </a:r>
                      <a:r>
                        <a:rPr lang="zh-CN" altLang="zh-CN" sz="1200" b="1" dirty="0">
                          <a:latin typeface="Times New Roman" panose="02020603050405020304" pitchFamily="18" charset="0"/>
                          <a:ea typeface="黑体" panose="02010609060101010101" pitchFamily="49" charset="-122"/>
                          <a:cs typeface="Times New Roman" panose="02020603050405020304" pitchFamily="18" charset="0"/>
                        </a:rPr>
                        <a:t>期货合约的</a:t>
                      </a:r>
                      <a:r>
                        <a:rPr lang="zh-CN" altLang="zh-CN" sz="12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剩余时间越长</a:t>
                      </a:r>
                      <a:r>
                        <a:rPr lang="zh-CN" altLang="en-US" sz="1200" b="1" dirty="0">
                          <a:latin typeface="Times New Roman" panose="02020603050405020304" pitchFamily="18" charset="0"/>
                          <a:ea typeface="黑体" panose="02010609060101010101" pitchFamily="49" charset="-122"/>
                          <a:cs typeface="Times New Roman" panose="02020603050405020304" pitchFamily="18" charset="0"/>
                        </a:rPr>
                        <a:t>，</a:t>
                      </a:r>
                      <a:r>
                        <a:rPr lang="zh-CN" altLang="zh-CN" sz="1200" b="1" dirty="0">
                          <a:latin typeface="Times New Roman" panose="02020603050405020304" pitchFamily="18" charset="0"/>
                          <a:ea typeface="黑体" panose="02010609060101010101" pitchFamily="49" charset="-122"/>
                          <a:cs typeface="Times New Roman" panose="02020603050405020304" pitchFamily="18" charset="0"/>
                        </a:rPr>
                        <a:t>则</a:t>
                      </a:r>
                      <a:r>
                        <a:rPr lang="zh-CN" altLang="zh-CN" sz="12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现实运价</a:t>
                      </a:r>
                      <a:r>
                        <a:rPr lang="zh-CN" altLang="zh-CN" sz="1200" b="1" dirty="0">
                          <a:latin typeface="Times New Roman" panose="02020603050405020304" pitchFamily="18" charset="0"/>
                          <a:ea typeface="黑体" panose="02010609060101010101" pitchFamily="49" charset="-122"/>
                          <a:cs typeface="Times New Roman" panose="02020603050405020304" pitchFamily="18" charset="0"/>
                        </a:rPr>
                        <a:t>与</a:t>
                      </a:r>
                      <a:r>
                        <a:rPr lang="en-US" altLang="zh-CN" sz="1200" b="1" dirty="0">
                          <a:latin typeface="Times New Roman" panose="02020603050405020304" pitchFamily="18" charset="0"/>
                          <a:ea typeface="黑体" panose="02010609060101010101" pitchFamily="49" charset="-122"/>
                          <a:cs typeface="Times New Roman" panose="02020603050405020304" pitchFamily="18" charset="0"/>
                        </a:rPr>
                        <a:t>BIFFEX</a:t>
                      </a:r>
                      <a:r>
                        <a:rPr lang="zh-CN" altLang="zh-CN" sz="12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期货价格偏离</a:t>
                      </a:r>
                      <a:r>
                        <a:rPr lang="zh-CN" altLang="zh-CN" sz="1200" b="1" dirty="0">
                          <a:latin typeface="Times New Roman" panose="02020603050405020304" pitchFamily="18" charset="0"/>
                          <a:ea typeface="黑体" panose="02010609060101010101" pitchFamily="49" charset="-122"/>
                          <a:cs typeface="Times New Roman" panose="02020603050405020304" pitchFamily="18" charset="0"/>
                        </a:rPr>
                        <a:t>的</a:t>
                      </a:r>
                      <a:r>
                        <a:rPr lang="zh-CN" altLang="zh-CN" sz="12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可能性</a:t>
                      </a:r>
                      <a:r>
                        <a:rPr lang="zh-CN" altLang="zh-CN" sz="1200" b="1" dirty="0">
                          <a:latin typeface="Times New Roman" panose="02020603050405020304" pitchFamily="18" charset="0"/>
                          <a:ea typeface="黑体" panose="02010609060101010101" pitchFamily="49" charset="-122"/>
                          <a:cs typeface="Times New Roman" panose="02020603050405020304" pitchFamily="18" charset="0"/>
                        </a:rPr>
                        <a:t>就</a:t>
                      </a:r>
                      <a:r>
                        <a:rPr lang="zh-CN" altLang="zh-CN" sz="12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越大</a:t>
                      </a:r>
                      <a:r>
                        <a:rPr lang="zh-CN" altLang="en-US" sz="1200" b="1" dirty="0">
                          <a:latin typeface="Times New Roman" panose="02020603050405020304" pitchFamily="18" charset="0"/>
                          <a:ea typeface="黑体" panose="02010609060101010101" pitchFamily="49" charset="-122"/>
                          <a:cs typeface="Times New Roman" panose="02020603050405020304" pitchFamily="18" charset="0"/>
                        </a:rPr>
                        <a:t>，</a:t>
                      </a:r>
                      <a:r>
                        <a:rPr lang="zh-CN" altLang="zh-CN" sz="12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基差风险</a:t>
                      </a:r>
                      <a:r>
                        <a:rPr lang="zh-CN" altLang="zh-CN" sz="1200" b="1" dirty="0">
                          <a:latin typeface="Times New Roman" panose="02020603050405020304" pitchFamily="18" charset="0"/>
                          <a:ea typeface="黑体" panose="02010609060101010101" pitchFamily="49" charset="-122"/>
                          <a:cs typeface="Times New Roman" panose="02020603050405020304" pitchFamily="18" charset="0"/>
                        </a:rPr>
                        <a:t>也</a:t>
                      </a:r>
                      <a:r>
                        <a:rPr lang="zh-CN" altLang="zh-CN" sz="12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越大</a:t>
                      </a:r>
                      <a:r>
                        <a:rPr lang="zh-CN" altLang="zh-CN" sz="1200" b="1" dirty="0">
                          <a:latin typeface="Times New Roman" panose="02020603050405020304" pitchFamily="18" charset="0"/>
                          <a:ea typeface="黑体" panose="02010609060101010101" pitchFamily="49" charset="-122"/>
                          <a:cs typeface="Times New Roman" panose="02020603050405020304" pitchFamily="18" charset="0"/>
                        </a:rPr>
                        <a:t>。</a:t>
                      </a:r>
                      <a:endParaRPr lang="zh-CN" altLang="en-US" sz="1200" b="1" dirty="0">
                        <a:latin typeface="Times New Roman" panose="02020603050405020304" pitchFamily="18" charset="0"/>
                        <a:ea typeface="黑体" panose="02010609060101010101" pitchFamily="49" charset="-122"/>
                        <a:cs typeface="Times New Roman" panose="02020603050405020304" pitchFamily="18" charset="0"/>
                      </a:endParaRPr>
                    </a:p>
                  </a:txBody>
                  <a:tcPr anchor="ctr"/>
                </a:tc>
                <a:tc>
                  <a:txBody>
                    <a:bodyPr/>
                    <a:lstStyle/>
                    <a:p>
                      <a:pPr marL="0" marR="0" lvl="0" indent="0" algn="l" defTabSz="511175" rtl="0" eaLnBrk="1" fontAlgn="auto" latinLnBrk="0" hangingPunct="1">
                        <a:lnSpc>
                          <a:spcPct val="100000"/>
                        </a:lnSpc>
                        <a:spcBef>
                          <a:spcPts val="0"/>
                        </a:spcBef>
                        <a:spcAft>
                          <a:spcPts val="0"/>
                        </a:spcAft>
                        <a:buClrTx/>
                        <a:buSzTx/>
                        <a:buFontTx/>
                        <a:buNone/>
                        <a:defRPr/>
                      </a:pPr>
                      <a:r>
                        <a:rPr lang="en-US" altLang="zh-CN" sz="1200" b="1" kern="1200" dirty="0">
                          <a:solidFill>
                            <a:schemeClr val="dk1"/>
                          </a:solidFill>
                          <a:latin typeface="Times New Roman" panose="02020603050405020304" pitchFamily="18" charset="0"/>
                          <a:ea typeface="黑体" panose="02010609060101010101" pitchFamily="49" charset="-122"/>
                          <a:cs typeface="Times New Roman" panose="02020603050405020304" pitchFamily="18" charset="0"/>
                        </a:rPr>
                        <a:t>BIFFEX</a:t>
                      </a:r>
                      <a:r>
                        <a:rPr lang="zh-CN" altLang="zh-CN" sz="1200" b="1" kern="1200" dirty="0">
                          <a:solidFill>
                            <a:schemeClr val="dk1"/>
                          </a:solidFill>
                          <a:latin typeface="Times New Roman" panose="02020603050405020304" pitchFamily="18" charset="0"/>
                          <a:ea typeface="黑体" panose="02010609060101010101" pitchFamily="49" charset="-122"/>
                          <a:cs typeface="Times New Roman" panose="02020603050405020304" pitchFamily="18" charset="0"/>
                        </a:rPr>
                        <a:t>期货合约有效性问题</a:t>
                      </a:r>
                      <a:endParaRPr lang="en-US" altLang="zh-CN" sz="1200" b="1" kern="1200" dirty="0">
                        <a:solidFill>
                          <a:schemeClr val="dk1"/>
                        </a:solidFill>
                        <a:latin typeface="Times New Roman" panose="02020603050405020304" pitchFamily="18" charset="0"/>
                        <a:ea typeface="黑体" panose="02010609060101010101" pitchFamily="49" charset="-122"/>
                        <a:cs typeface="Times New Roman" panose="02020603050405020304" pitchFamily="18" charset="0"/>
                      </a:endParaRPr>
                    </a:p>
                    <a:p>
                      <a:pPr marL="0" marR="0" lvl="0" indent="0" algn="l" defTabSz="511175" rtl="0" eaLnBrk="1" fontAlgn="auto" latinLnBrk="0" hangingPunct="1">
                        <a:lnSpc>
                          <a:spcPct val="100000"/>
                        </a:lnSpc>
                        <a:spcBef>
                          <a:spcPts val="0"/>
                        </a:spcBef>
                        <a:spcAft>
                          <a:spcPts val="0"/>
                        </a:spcAft>
                        <a:buClrTx/>
                        <a:buSzTx/>
                        <a:buFontTx/>
                        <a:buNone/>
                        <a:defRPr/>
                      </a:pPr>
                      <a:r>
                        <a:rPr lang="en-US" altLang="zh-CN" sz="1200" b="1" dirty="0">
                          <a:latin typeface="Times New Roman" panose="02020603050405020304" pitchFamily="18" charset="0"/>
                          <a:ea typeface="黑体" panose="02010609060101010101" pitchFamily="49" charset="-122"/>
                          <a:cs typeface="Times New Roman" panose="02020603050405020304" pitchFamily="18" charset="0"/>
                        </a:rPr>
                        <a:t>BIFFEX</a:t>
                      </a:r>
                      <a:r>
                        <a:rPr lang="zh-CN" altLang="zh-CN" sz="12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期货合约具有套期保值功能</a:t>
                      </a:r>
                      <a:r>
                        <a:rPr lang="zh-CN" altLang="en-US" sz="1200" b="1" dirty="0">
                          <a:latin typeface="Times New Roman" panose="02020603050405020304" pitchFamily="18" charset="0"/>
                          <a:ea typeface="黑体" panose="02010609060101010101" pitchFamily="49" charset="-122"/>
                          <a:cs typeface="Times New Roman" panose="02020603050405020304" pitchFamily="18" charset="0"/>
                        </a:rPr>
                        <a:t>，</a:t>
                      </a:r>
                      <a:r>
                        <a:rPr lang="zh-CN" altLang="zh-CN" sz="1200" b="1" dirty="0">
                          <a:latin typeface="Times New Roman" panose="02020603050405020304" pitchFamily="18" charset="0"/>
                          <a:ea typeface="黑体" panose="02010609060101010101" pitchFamily="49" charset="-122"/>
                          <a:cs typeface="Times New Roman" panose="02020603050405020304" pitchFamily="18" charset="0"/>
                        </a:rPr>
                        <a:t>在于</a:t>
                      </a:r>
                      <a:r>
                        <a:rPr lang="zh-CN" altLang="zh-CN" sz="12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交易标的</a:t>
                      </a:r>
                      <a:r>
                        <a:rPr lang="zh-CN" altLang="zh-CN" sz="1200" b="1" dirty="0">
                          <a:latin typeface="Times New Roman" panose="02020603050405020304" pitchFamily="18" charset="0"/>
                          <a:ea typeface="黑体" panose="02010609060101010101" pitchFamily="49" charset="-122"/>
                          <a:cs typeface="Times New Roman" panose="02020603050405020304" pitchFamily="18" charset="0"/>
                        </a:rPr>
                        <a:t>的</a:t>
                      </a:r>
                      <a:r>
                        <a:rPr lang="zh-CN" altLang="zh-CN" sz="12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商品</a:t>
                      </a:r>
                      <a:r>
                        <a:rPr lang="zh-CN" altLang="zh-CN" sz="1200" b="1" dirty="0">
                          <a:latin typeface="Times New Roman" panose="02020603050405020304" pitchFamily="18" charset="0"/>
                          <a:ea typeface="黑体" panose="02010609060101010101" pitchFamily="49" charset="-122"/>
                          <a:cs typeface="Times New Roman" panose="02020603050405020304" pitchFamily="18" charset="0"/>
                        </a:rPr>
                        <a:t>的</a:t>
                      </a:r>
                      <a:r>
                        <a:rPr lang="zh-CN" altLang="zh-CN" sz="12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现货</a:t>
                      </a:r>
                      <a:r>
                        <a:rPr lang="en-US" altLang="zh-CN" sz="12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2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运价</a:t>
                      </a:r>
                      <a:r>
                        <a:rPr lang="en-US" altLang="zh-CN" sz="12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200" b="1" dirty="0">
                          <a:latin typeface="Times New Roman" panose="02020603050405020304" pitchFamily="18" charset="0"/>
                          <a:ea typeface="黑体" panose="02010609060101010101" pitchFamily="49" charset="-122"/>
                          <a:cs typeface="Times New Roman" panose="02020603050405020304" pitchFamily="18" charset="0"/>
                        </a:rPr>
                        <a:t>与</a:t>
                      </a:r>
                      <a:r>
                        <a:rPr lang="zh-CN" altLang="zh-CN" sz="12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期货价格变动</a:t>
                      </a:r>
                      <a:r>
                        <a:rPr lang="zh-CN" altLang="zh-CN" sz="1200" b="1" dirty="0">
                          <a:latin typeface="Times New Roman" panose="02020603050405020304" pitchFamily="18" charset="0"/>
                          <a:ea typeface="黑体" panose="02010609060101010101" pitchFamily="49" charset="-122"/>
                          <a:cs typeface="Times New Roman" panose="02020603050405020304" pitchFamily="18" charset="0"/>
                        </a:rPr>
                        <a:t>的</a:t>
                      </a:r>
                      <a:r>
                        <a:rPr lang="zh-CN" altLang="zh-CN" sz="12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一致</a:t>
                      </a:r>
                      <a:r>
                        <a:rPr lang="zh-CN" altLang="zh-CN" sz="1200" b="1" dirty="0">
                          <a:latin typeface="Times New Roman" panose="02020603050405020304" pitchFamily="18" charset="0"/>
                          <a:ea typeface="黑体" panose="02010609060101010101" pitchFamily="49" charset="-122"/>
                          <a:cs typeface="Times New Roman" panose="02020603050405020304" pitchFamily="18" charset="0"/>
                        </a:rPr>
                        <a:t>性。随着时间跨度的增加</a:t>
                      </a:r>
                      <a:r>
                        <a:rPr lang="zh-CN" altLang="en-US" sz="1200" b="1" dirty="0">
                          <a:latin typeface="Times New Roman" panose="02020603050405020304" pitchFamily="18" charset="0"/>
                          <a:ea typeface="黑体" panose="02010609060101010101" pitchFamily="49" charset="-122"/>
                          <a:cs typeface="Times New Roman" panose="02020603050405020304" pitchFamily="18" charset="0"/>
                        </a:rPr>
                        <a:t>，</a:t>
                      </a:r>
                      <a:r>
                        <a:rPr lang="zh-CN" altLang="zh-CN" sz="1200" b="1" dirty="0">
                          <a:latin typeface="Times New Roman" panose="02020603050405020304" pitchFamily="18" charset="0"/>
                          <a:ea typeface="黑体" panose="02010609060101010101" pitchFamily="49" charset="-122"/>
                          <a:cs typeface="Times New Roman" panose="02020603050405020304" pitchFamily="18" charset="0"/>
                        </a:rPr>
                        <a:t>这种</a:t>
                      </a:r>
                      <a:r>
                        <a:rPr lang="zh-CN" altLang="zh-CN" sz="12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预测能力</a:t>
                      </a:r>
                      <a:r>
                        <a:rPr lang="zh-CN" altLang="zh-CN" sz="1200" b="1" dirty="0">
                          <a:latin typeface="Times New Roman" panose="02020603050405020304" pitchFamily="18" charset="0"/>
                          <a:ea typeface="黑体" panose="02010609060101010101" pitchFamily="49" charset="-122"/>
                          <a:cs typeface="Times New Roman" panose="02020603050405020304" pitchFamily="18" charset="0"/>
                        </a:rPr>
                        <a:t>迅速</a:t>
                      </a:r>
                      <a:r>
                        <a:rPr lang="zh-CN" altLang="zh-CN" sz="12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衰减</a:t>
                      </a:r>
                      <a:r>
                        <a:rPr lang="zh-CN" altLang="en-US" sz="1200" b="1" dirty="0">
                          <a:solidFill>
                            <a:schemeClr val="dk1"/>
                          </a:solidFill>
                          <a:latin typeface="Times New Roman" panose="02020603050405020304" pitchFamily="18" charset="0"/>
                          <a:ea typeface="黑体" panose="02010609060101010101" pitchFamily="49" charset="-122"/>
                          <a:cs typeface="Times New Roman" panose="02020603050405020304" pitchFamily="18" charset="0"/>
                        </a:rPr>
                        <a:t>。</a:t>
                      </a:r>
                      <a:endParaRPr lang="zh-CN" altLang="en-US" sz="1200" dirty="0">
                        <a:latin typeface="Times New Roman" panose="02020603050405020304" pitchFamily="18" charset="0"/>
                        <a:ea typeface="黑体" panose="02010609060101010101" pitchFamily="49" charset="-122"/>
                        <a:cs typeface="Times New Roman" panose="02020603050405020304" pitchFamily="18" charset="0"/>
                      </a:endParaRPr>
                    </a:p>
                  </a:txBody>
                  <a:tcPr anchor="ct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126721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1048613"/>
          <p:cNvSpPr txBox="1"/>
          <p:nvPr/>
        </p:nvSpPr>
        <p:spPr>
          <a:xfrm>
            <a:off x="214468" y="634751"/>
            <a:ext cx="1976120" cy="313055"/>
          </a:xfrm>
          <a:prstGeom prst="rect">
            <a:avLst/>
          </a:prstGeom>
          <a:noFill/>
          <a:ln>
            <a:noFill/>
          </a:ln>
        </p:spPr>
        <p:txBody>
          <a:bodyPr vert="horz" wrap="non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lvl="0">
              <a:spcBef>
                <a:spcPct val="20000"/>
              </a:spcBef>
            </a:pPr>
            <a:r>
              <a:rPr lang="zh-CN" altLang="en-US" sz="1600" b="1" dirty="0">
                <a:gradFill>
                  <a:gsLst>
                    <a:gs pos="0">
                      <a:srgbClr val="E30000"/>
                    </a:gs>
                    <a:gs pos="100000">
                      <a:srgbClr val="760303"/>
                    </a:gs>
                  </a:gsLst>
                  <a:lin scaled="0"/>
                </a:gradFill>
                <a:ea typeface="黑体" panose="02010609060101010101" pitchFamily="49" charset="-122"/>
                <a:cs typeface="Arial" panose="020B0604020202020204" pitchFamily="34" charset="0"/>
              </a:rPr>
              <a:t>波罗的海指数的计算</a:t>
            </a:r>
          </a:p>
        </p:txBody>
      </p:sp>
      <p:graphicFrame>
        <p:nvGraphicFramePr>
          <p:cNvPr id="5" name="表格 4"/>
          <p:cNvGraphicFramePr>
            <a:graphicFrameLocks noGrp="1"/>
          </p:cNvGraphicFramePr>
          <p:nvPr>
            <p:custDataLst>
              <p:tags r:id="rId1"/>
            </p:custDataLst>
          </p:nvPr>
        </p:nvGraphicFramePr>
        <p:xfrm>
          <a:off x="611163" y="2780630"/>
          <a:ext cx="5688632" cy="1645920"/>
        </p:xfrm>
        <a:graphic>
          <a:graphicData uri="http://schemas.openxmlformats.org/drawingml/2006/table">
            <a:tbl>
              <a:tblPr firstRow="1" bandRow="1">
                <a:tableStyleId>{5C22544A-7EE6-4342-B048-85BDC9FD1C3A}</a:tableStyleId>
              </a:tblPr>
              <a:tblGrid>
                <a:gridCol w="1483929">
                  <a:extLst>
                    <a:ext uri="{9D8B030D-6E8A-4147-A177-3AD203B41FA5}">
                      <a16:colId xmlns:a16="http://schemas.microsoft.com/office/drawing/2014/main" val="20000"/>
                    </a:ext>
                  </a:extLst>
                </a:gridCol>
                <a:gridCol w="1248271">
                  <a:extLst>
                    <a:ext uri="{9D8B030D-6E8A-4147-A177-3AD203B41FA5}">
                      <a16:colId xmlns:a16="http://schemas.microsoft.com/office/drawing/2014/main" val="20001"/>
                    </a:ext>
                  </a:extLst>
                </a:gridCol>
                <a:gridCol w="1445367">
                  <a:extLst>
                    <a:ext uri="{9D8B030D-6E8A-4147-A177-3AD203B41FA5}">
                      <a16:colId xmlns:a16="http://schemas.microsoft.com/office/drawing/2014/main" val="20002"/>
                    </a:ext>
                  </a:extLst>
                </a:gridCol>
                <a:gridCol w="1511065">
                  <a:extLst>
                    <a:ext uri="{9D8B030D-6E8A-4147-A177-3AD203B41FA5}">
                      <a16:colId xmlns:a16="http://schemas.microsoft.com/office/drawing/2014/main" val="20003"/>
                    </a:ext>
                  </a:extLst>
                </a:gridCol>
              </a:tblGrid>
              <a:tr h="255145">
                <a:tc>
                  <a:txBody>
                    <a:bodyPr/>
                    <a:lstStyle/>
                    <a:p>
                      <a:pPr algn="ctr"/>
                      <a:r>
                        <a:rPr lang="zh-CN" altLang="en-US" sz="1200" b="0" dirty="0">
                          <a:latin typeface="Times New Roman" panose="02020603050405020304" pitchFamily="18" charset="0"/>
                          <a:ea typeface="黑体" panose="02010609060101010101" pitchFamily="49" charset="-122"/>
                        </a:rPr>
                        <a:t>航线</a:t>
                      </a:r>
                    </a:p>
                  </a:txBody>
                  <a:tcPr anchor="ctr"/>
                </a:tc>
                <a:tc>
                  <a:txBody>
                    <a:bodyPr/>
                    <a:lstStyle/>
                    <a:p>
                      <a:pPr algn="ctr"/>
                      <a:r>
                        <a:rPr lang="zh-CN" altLang="en-US" sz="1200" b="0" dirty="0">
                          <a:latin typeface="Times New Roman" panose="02020603050405020304" pitchFamily="18" charset="0"/>
                          <a:ea typeface="黑体" panose="02010609060101010101" pitchFamily="49" charset="-122"/>
                        </a:rPr>
                        <a:t>运费</a:t>
                      </a:r>
                    </a:p>
                  </a:txBody>
                  <a:tcPr anchor="ctr"/>
                </a:tc>
                <a:tc>
                  <a:txBody>
                    <a:bodyPr/>
                    <a:lstStyle/>
                    <a:p>
                      <a:pPr algn="ctr"/>
                      <a:r>
                        <a:rPr lang="zh-CN" altLang="en-US" sz="1200" b="0" dirty="0">
                          <a:latin typeface="Times New Roman" panose="02020603050405020304" pitchFamily="18" charset="0"/>
                          <a:ea typeface="黑体" panose="02010609060101010101" pitchFamily="49" charset="-122"/>
                        </a:rPr>
                        <a:t>乘子</a:t>
                      </a:r>
                    </a:p>
                  </a:txBody>
                  <a:tcPr anchor="ctr"/>
                </a:tc>
                <a:tc>
                  <a:txBody>
                    <a:bodyPr/>
                    <a:lstStyle/>
                    <a:p>
                      <a:pPr algn="ctr"/>
                      <a:r>
                        <a:rPr lang="zh-CN" altLang="en-US" sz="1200" b="0" dirty="0">
                          <a:latin typeface="Times New Roman" panose="02020603050405020304" pitchFamily="18" charset="0"/>
                          <a:ea typeface="黑体" panose="02010609060101010101" pitchFamily="49" charset="-122"/>
                          <a:cs typeface="Times New Roman" panose="02020603050405020304" pitchFamily="18" charset="0"/>
                        </a:rPr>
                        <a:t>贡献</a:t>
                      </a:r>
                      <a:r>
                        <a:rPr lang="en-US" altLang="zh-CN" sz="1200" b="0" dirty="0">
                          <a:latin typeface="Times New Roman" panose="02020603050405020304" pitchFamily="18" charset="0"/>
                          <a:ea typeface="黑体" panose="02010609060101010101" pitchFamily="49" charset="-122"/>
                          <a:cs typeface="Times New Roman" panose="02020603050405020304" pitchFamily="18" charset="0"/>
                        </a:rPr>
                        <a:t>(</a:t>
                      </a:r>
                      <a:r>
                        <a:rPr lang="zh-CN" altLang="en-US" sz="1200" b="0" dirty="0">
                          <a:latin typeface="Times New Roman" panose="02020603050405020304" pitchFamily="18" charset="0"/>
                          <a:ea typeface="黑体" panose="02010609060101010101" pitchFamily="49" charset="-122"/>
                          <a:cs typeface="Times New Roman" panose="02020603050405020304" pitchFamily="18" charset="0"/>
                        </a:rPr>
                        <a:t>运费</a:t>
                      </a:r>
                      <a:r>
                        <a:rPr lang="en-US" altLang="zh-CN" sz="1200" b="0" dirty="0">
                          <a:latin typeface="Times New Roman" panose="02020603050405020304" pitchFamily="18" charset="0"/>
                          <a:ea typeface="黑体" panose="02010609060101010101" pitchFamily="49" charset="-122"/>
                          <a:cs typeface="Times New Roman" panose="02020603050405020304" pitchFamily="18" charset="0"/>
                        </a:rPr>
                        <a:t>X</a:t>
                      </a:r>
                      <a:r>
                        <a:rPr lang="zh-CN" altLang="en-US" sz="1200" b="0" dirty="0">
                          <a:latin typeface="Times New Roman" panose="02020603050405020304" pitchFamily="18" charset="0"/>
                          <a:ea typeface="黑体" panose="02010609060101010101" pitchFamily="49" charset="-122"/>
                          <a:cs typeface="Times New Roman" panose="02020603050405020304" pitchFamily="18" charset="0"/>
                        </a:rPr>
                        <a:t>乘子</a:t>
                      </a:r>
                      <a:r>
                        <a:rPr lang="en-US" altLang="zh-CN" sz="1200" b="0" dirty="0">
                          <a:latin typeface="Times New Roman" panose="02020603050405020304" pitchFamily="18" charset="0"/>
                          <a:ea typeface="黑体" panose="02010609060101010101" pitchFamily="49" charset="-122"/>
                          <a:cs typeface="Times New Roman" panose="02020603050405020304" pitchFamily="18" charset="0"/>
                        </a:rPr>
                        <a:t>)</a:t>
                      </a:r>
                      <a:endParaRPr lang="zh-CN" altLang="en-US" sz="1200" b="0"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0000"/>
                  </a:ext>
                </a:extLst>
              </a:tr>
              <a:tr h="265306">
                <a:tc>
                  <a:txBody>
                    <a:bodyPr/>
                    <a:lstStyle/>
                    <a:p>
                      <a:pPr algn="ctr"/>
                      <a:r>
                        <a:rPr lang="en-US" altLang="zh-CN" sz="1200" b="0" dirty="0">
                          <a:latin typeface="Times New Roman" panose="02020603050405020304" pitchFamily="18" charset="0"/>
                          <a:ea typeface="黑体" panose="02010609060101010101" pitchFamily="49" charset="-122"/>
                          <a:cs typeface="Times New Roman" panose="02020603050405020304" pitchFamily="18" charset="0"/>
                        </a:rPr>
                        <a:t>BPI 1A_03</a:t>
                      </a:r>
                    </a:p>
                  </a:txBody>
                  <a:tcPr anchor="ctr"/>
                </a:tc>
                <a:tc>
                  <a:txBody>
                    <a:bodyPr/>
                    <a:lstStyle/>
                    <a:p>
                      <a:pPr algn="ctr"/>
                      <a:r>
                        <a:rPr lang="en-US" altLang="zh-CN" sz="1200" b="0" dirty="0">
                          <a:latin typeface="Times New Roman" panose="02020603050405020304" pitchFamily="18" charset="0"/>
                          <a:ea typeface="黑体" panose="02010609060101010101" pitchFamily="49" charset="-122"/>
                          <a:cs typeface="Times New Roman" panose="02020603050405020304" pitchFamily="18" charset="0"/>
                        </a:rPr>
                        <a:t>33086</a:t>
                      </a:r>
                    </a:p>
                  </a:txBody>
                  <a:tcPr anchor="ctr"/>
                </a:tc>
                <a:tc>
                  <a:txBody>
                    <a:bodyPr/>
                    <a:lstStyle/>
                    <a:p>
                      <a:pPr algn="ctr"/>
                      <a:r>
                        <a:rPr lang="en-US" altLang="zh-CN" sz="1200" b="0" dirty="0">
                          <a:latin typeface="Times New Roman" panose="02020603050405020304" pitchFamily="18" charset="0"/>
                          <a:ea typeface="黑体" panose="02010609060101010101" pitchFamily="49" charset="-122"/>
                          <a:cs typeface="Times New Roman" panose="02020603050405020304" pitchFamily="18" charset="0"/>
                        </a:rPr>
                        <a:t>0.032280358</a:t>
                      </a:r>
                    </a:p>
                  </a:txBody>
                  <a:tcPr anchor="ctr"/>
                </a:tc>
                <a:tc>
                  <a:txBody>
                    <a:bodyPr/>
                    <a:lstStyle/>
                    <a:p>
                      <a:pPr algn="ctr"/>
                      <a:r>
                        <a:rPr lang="en-US" altLang="zh-CN" sz="1200" b="0" dirty="0">
                          <a:latin typeface="Times New Roman" panose="02020603050405020304" pitchFamily="18" charset="0"/>
                          <a:ea typeface="黑体" panose="02010609060101010101" pitchFamily="49" charset="-122"/>
                          <a:cs typeface="Times New Roman" panose="02020603050405020304" pitchFamily="18" charset="0"/>
                        </a:rPr>
                        <a:t>1068. 03</a:t>
                      </a:r>
                    </a:p>
                  </a:txBody>
                  <a:tcPr anchor="ctr"/>
                </a:tc>
                <a:extLst>
                  <a:ext uri="{0D108BD9-81ED-4DB2-BD59-A6C34878D82A}">
                    <a16:rowId xmlns:a16="http://schemas.microsoft.com/office/drawing/2014/main" val="10001"/>
                  </a:ext>
                </a:extLst>
              </a:tr>
              <a:tr h="267899">
                <a:tc>
                  <a:txBody>
                    <a:bodyPr/>
                    <a:lstStyle/>
                    <a:p>
                      <a:pPr algn="ctr"/>
                      <a:r>
                        <a:rPr lang="en-US" altLang="zh-CN" sz="1200" b="0" dirty="0">
                          <a:latin typeface="Times New Roman" panose="02020603050405020304" pitchFamily="18" charset="0"/>
                          <a:ea typeface="黑体" panose="02010609060101010101" pitchFamily="49" charset="-122"/>
                          <a:cs typeface="Times New Roman" panose="02020603050405020304" pitchFamily="18" charset="0"/>
                        </a:rPr>
                        <a:t>BPI 2A_03</a:t>
                      </a:r>
                    </a:p>
                  </a:txBody>
                  <a:tcPr anchor="ctr"/>
                </a:tc>
                <a:tc>
                  <a:txBody>
                    <a:bodyPr/>
                    <a:lstStyle/>
                    <a:p>
                      <a:pPr algn="ctr"/>
                      <a:r>
                        <a:rPr lang="en-US" altLang="zh-CN" sz="1200" b="0" dirty="0">
                          <a:latin typeface="Times New Roman" panose="02020603050405020304" pitchFamily="18" charset="0"/>
                          <a:ea typeface="黑体" panose="02010609060101010101" pitchFamily="49" charset="-122"/>
                          <a:cs typeface="Times New Roman" panose="02020603050405020304" pitchFamily="18" charset="0"/>
                        </a:rPr>
                        <a:t>33086</a:t>
                      </a:r>
                    </a:p>
                  </a:txBody>
                  <a:tcPr anchor="ctr"/>
                </a:tc>
                <a:tc>
                  <a:txBody>
                    <a:bodyPr/>
                    <a:lstStyle/>
                    <a:p>
                      <a:pPr algn="ctr"/>
                      <a:r>
                        <a:rPr lang="en-US" altLang="zh-CN" sz="1200" b="0" dirty="0">
                          <a:latin typeface="Times New Roman" panose="02020603050405020304" pitchFamily="18" charset="0"/>
                          <a:ea typeface="黑体" panose="02010609060101010101" pitchFamily="49" charset="-122"/>
                          <a:cs typeface="Times New Roman" panose="02020603050405020304" pitchFamily="18" charset="0"/>
                        </a:rPr>
                        <a:t>0.031407559</a:t>
                      </a:r>
                    </a:p>
                  </a:txBody>
                  <a:tcPr anchor="ctr"/>
                </a:tc>
                <a:tc>
                  <a:txBody>
                    <a:bodyPr/>
                    <a:lstStyle/>
                    <a:p>
                      <a:pPr algn="ctr"/>
                      <a:r>
                        <a:rPr lang="en-US" altLang="zh-CN" sz="1200" b="0" dirty="0">
                          <a:latin typeface="Times New Roman" panose="02020603050405020304" pitchFamily="18" charset="0"/>
                          <a:ea typeface="黑体" panose="02010609060101010101" pitchFamily="49" charset="-122"/>
                          <a:cs typeface="Times New Roman" panose="02020603050405020304" pitchFamily="18" charset="0"/>
                        </a:rPr>
                        <a:t>1068. 05</a:t>
                      </a:r>
                    </a:p>
                  </a:txBody>
                  <a:tcPr anchor="ctr"/>
                </a:tc>
                <a:extLst>
                  <a:ext uri="{0D108BD9-81ED-4DB2-BD59-A6C34878D82A}">
                    <a16:rowId xmlns:a16="http://schemas.microsoft.com/office/drawing/2014/main" val="10002"/>
                  </a:ext>
                </a:extLst>
              </a:tr>
              <a:tr h="267899">
                <a:tc>
                  <a:txBody>
                    <a:bodyPr/>
                    <a:lstStyle/>
                    <a:p>
                      <a:pPr algn="ctr"/>
                      <a:r>
                        <a:rPr lang="en-US" altLang="zh-CN" sz="1200" b="0" dirty="0">
                          <a:latin typeface="Times New Roman" panose="02020603050405020304" pitchFamily="18" charset="0"/>
                          <a:ea typeface="黑体" panose="02010609060101010101" pitchFamily="49" charset="-122"/>
                          <a:cs typeface="Times New Roman" panose="02020603050405020304" pitchFamily="18" charset="0"/>
                        </a:rPr>
                        <a:t>BPI 3A_03</a:t>
                      </a:r>
                    </a:p>
                  </a:txBody>
                  <a:tcPr anchor="ctr"/>
                </a:tc>
                <a:tc>
                  <a:txBody>
                    <a:bodyPr/>
                    <a:lstStyle/>
                    <a:p>
                      <a:pPr algn="ctr"/>
                      <a:r>
                        <a:rPr lang="en-US" altLang="zh-CN" sz="1200" b="0" dirty="0">
                          <a:latin typeface="Times New Roman" panose="02020603050405020304" pitchFamily="18" charset="0"/>
                          <a:ea typeface="黑体" panose="02010609060101010101" pitchFamily="49" charset="-122"/>
                          <a:cs typeface="Times New Roman" panose="02020603050405020304" pitchFamily="18" charset="0"/>
                        </a:rPr>
                        <a:t>33086</a:t>
                      </a:r>
                    </a:p>
                  </a:txBody>
                  <a:tcPr anchor="ctr"/>
                </a:tc>
                <a:tc>
                  <a:txBody>
                    <a:bodyPr/>
                    <a:lstStyle/>
                    <a:p>
                      <a:pPr algn="ctr"/>
                      <a:r>
                        <a:rPr lang="en-US" altLang="zh-CN" sz="1200" b="0" dirty="0">
                          <a:latin typeface="Times New Roman" panose="02020603050405020304" pitchFamily="18" charset="0"/>
                          <a:ea typeface="黑体" panose="02010609060101010101" pitchFamily="49" charset="-122"/>
                          <a:cs typeface="Times New Roman" panose="02020603050405020304" pitchFamily="18" charset="0"/>
                        </a:rPr>
                        <a:t>0.030123107</a:t>
                      </a:r>
                    </a:p>
                  </a:txBody>
                  <a:tcPr anchor="ctr"/>
                </a:tc>
                <a:tc>
                  <a:txBody>
                    <a:bodyPr/>
                    <a:lstStyle/>
                    <a:p>
                      <a:pPr algn="ctr"/>
                      <a:r>
                        <a:rPr lang="en-US" altLang="zh-CN" sz="1200" b="0" dirty="0">
                          <a:latin typeface="Times New Roman" panose="02020603050405020304" pitchFamily="18" charset="0"/>
                          <a:ea typeface="黑体" panose="02010609060101010101" pitchFamily="49" charset="-122"/>
                          <a:cs typeface="Times New Roman" panose="02020603050405020304" pitchFamily="18" charset="0"/>
                        </a:rPr>
                        <a:t>1068. 04</a:t>
                      </a:r>
                    </a:p>
                  </a:txBody>
                  <a:tcPr anchor="ctr"/>
                </a:tc>
                <a:extLst>
                  <a:ext uri="{0D108BD9-81ED-4DB2-BD59-A6C34878D82A}">
                    <a16:rowId xmlns:a16="http://schemas.microsoft.com/office/drawing/2014/main" val="10003"/>
                  </a:ext>
                </a:extLst>
              </a:tr>
              <a:tr h="267899">
                <a:tc>
                  <a:txBody>
                    <a:bodyPr/>
                    <a:lstStyle/>
                    <a:p>
                      <a:pPr algn="ctr"/>
                      <a:r>
                        <a:rPr lang="en-US" altLang="zh-CN" sz="1200" b="0" dirty="0">
                          <a:latin typeface="Times New Roman" panose="02020603050405020304" pitchFamily="18" charset="0"/>
                          <a:ea typeface="黑体" panose="02010609060101010101" pitchFamily="49" charset="-122"/>
                          <a:cs typeface="Times New Roman" panose="02020603050405020304" pitchFamily="18" charset="0"/>
                        </a:rPr>
                        <a:t>BPI 4A_03</a:t>
                      </a:r>
                    </a:p>
                  </a:txBody>
                  <a:tcPr anchor="ctr"/>
                </a:tc>
                <a:tc>
                  <a:txBody>
                    <a:bodyPr/>
                    <a:lstStyle/>
                    <a:p>
                      <a:pPr algn="ctr"/>
                      <a:r>
                        <a:rPr lang="en-US" altLang="zh-CN" sz="1200" b="0" dirty="0">
                          <a:latin typeface="Times New Roman" panose="02020603050405020304" pitchFamily="18" charset="0"/>
                          <a:ea typeface="黑体" panose="02010609060101010101" pitchFamily="49" charset="-122"/>
                          <a:cs typeface="Times New Roman" panose="02020603050405020304" pitchFamily="18" charset="0"/>
                        </a:rPr>
                        <a:t>35894 </a:t>
                      </a:r>
                    </a:p>
                  </a:txBody>
                  <a:tcPr anchor="ctr"/>
                </a:tc>
                <a:tc>
                  <a:txBody>
                    <a:bodyPr/>
                    <a:lstStyle/>
                    <a:p>
                      <a:pPr algn="ctr"/>
                      <a:r>
                        <a:rPr lang="en-US" altLang="zh-CN" sz="1200" b="0" dirty="0">
                          <a:latin typeface="Times New Roman" panose="02020603050405020304" pitchFamily="18" charset="0"/>
                          <a:ea typeface="黑体" panose="02010609060101010101" pitchFamily="49" charset="-122"/>
                          <a:cs typeface="Times New Roman" panose="02020603050405020304" pitchFamily="18" charset="0"/>
                        </a:rPr>
                        <a:t>0.029755057</a:t>
                      </a:r>
                    </a:p>
                  </a:txBody>
                  <a:tcPr anchor="ctr"/>
                </a:tc>
                <a:tc>
                  <a:txBody>
                    <a:bodyPr/>
                    <a:lstStyle/>
                    <a:p>
                      <a:pPr marL="0" marR="0" indent="0" algn="ctr" defTabSz="511175" rtl="0" eaLnBrk="1" fontAlgn="auto" latinLnBrk="0" hangingPunct="1">
                        <a:lnSpc>
                          <a:spcPct val="100000"/>
                        </a:lnSpc>
                        <a:spcBef>
                          <a:spcPts val="0"/>
                        </a:spcBef>
                        <a:spcAft>
                          <a:spcPts val="0"/>
                        </a:spcAft>
                        <a:buClrTx/>
                        <a:buSzTx/>
                        <a:buFontTx/>
                        <a:buNone/>
                        <a:defRPr/>
                      </a:pPr>
                      <a:r>
                        <a:rPr lang="en-US" altLang="zh-CN" sz="1200" b="0" dirty="0">
                          <a:latin typeface="Times New Roman" panose="02020603050405020304" pitchFamily="18" charset="0"/>
                          <a:ea typeface="黑体" panose="02010609060101010101" pitchFamily="49" charset="-122"/>
                          <a:cs typeface="Times New Roman" panose="02020603050405020304" pitchFamily="18" charset="0"/>
                        </a:rPr>
                        <a:t>1068. 03</a:t>
                      </a:r>
                    </a:p>
                  </a:txBody>
                  <a:tcPr anchor="ctr"/>
                </a:tc>
                <a:extLst>
                  <a:ext uri="{0D108BD9-81ED-4DB2-BD59-A6C34878D82A}">
                    <a16:rowId xmlns:a16="http://schemas.microsoft.com/office/drawing/2014/main" val="10004"/>
                  </a:ext>
                </a:extLst>
              </a:tr>
              <a:tr h="255145">
                <a:tc>
                  <a:txBody>
                    <a:bodyPr/>
                    <a:lstStyle/>
                    <a:p>
                      <a:pPr algn="ctr"/>
                      <a:endParaRPr lang="zh-CN" altLang="en-US" sz="1200" b="0">
                        <a:latin typeface="Times New Roman" panose="02020603050405020304" pitchFamily="18" charset="0"/>
                        <a:cs typeface="Times New Roman" panose="02020603050405020304" pitchFamily="18" charset="0"/>
                      </a:endParaRPr>
                    </a:p>
                  </a:txBody>
                  <a:tcPr anchor="ctr"/>
                </a:tc>
                <a:tc>
                  <a:txBody>
                    <a:bodyPr/>
                    <a:lstStyle/>
                    <a:p>
                      <a:pPr algn="ctr"/>
                      <a:endParaRPr lang="zh-CN" altLang="en-US" sz="1200" b="0" dirty="0">
                        <a:latin typeface="Times New Roman" panose="02020603050405020304" pitchFamily="18" charset="0"/>
                        <a:cs typeface="Times New Roman" panose="02020603050405020304" pitchFamily="18" charset="0"/>
                      </a:endParaRPr>
                    </a:p>
                  </a:txBody>
                  <a:tcPr anchor="ctr"/>
                </a:tc>
                <a:tc>
                  <a:txBody>
                    <a:bodyPr/>
                    <a:lstStyle/>
                    <a:p>
                      <a:pPr algn="ctr"/>
                      <a:endParaRPr lang="zh-CN" altLang="en-US" sz="1200" b="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200" b="0" dirty="0">
                          <a:latin typeface="Times New Roman" panose="02020603050405020304" pitchFamily="18" charset="0"/>
                          <a:cs typeface="Times New Roman" panose="02020603050405020304" pitchFamily="18" charset="0"/>
                        </a:rPr>
                        <a:t>4272.15</a:t>
                      </a:r>
                    </a:p>
                  </a:txBody>
                  <a:tcPr anchor="ctr"/>
                </a:tc>
                <a:extLst>
                  <a:ext uri="{0D108BD9-81ED-4DB2-BD59-A6C34878D82A}">
                    <a16:rowId xmlns:a16="http://schemas.microsoft.com/office/drawing/2014/main" val="10005"/>
                  </a:ext>
                </a:extLst>
              </a:tr>
            </a:tbl>
          </a:graphicData>
        </a:graphic>
      </p:graphicFrame>
      <p:sp>
        <p:nvSpPr>
          <p:cNvPr id="6" name="矩形 5"/>
          <p:cNvSpPr/>
          <p:nvPr/>
        </p:nvSpPr>
        <p:spPr>
          <a:xfrm>
            <a:off x="2267585" y="2492375"/>
            <a:ext cx="2303145" cy="291465"/>
          </a:xfrm>
          <a:prstGeom prst="rect">
            <a:avLst/>
          </a:prstGeom>
        </p:spPr>
        <p:txBody>
          <a:bodyPr wrap="square">
            <a:spAutoFit/>
          </a:bodyPr>
          <a:lstStyle/>
          <a:p>
            <a:r>
              <a:rPr lang="en-US" altLang="zh-CN" sz="1300" b="1" dirty="0">
                <a:latin typeface="Times New Roman" panose="02020603050405020304" pitchFamily="18" charset="0"/>
                <a:ea typeface="黑体" panose="02010609060101010101" pitchFamily="49" charset="-122"/>
                <a:cs typeface="Times New Roman" panose="02020603050405020304" pitchFamily="18" charset="0"/>
              </a:rPr>
              <a:t>2007</a:t>
            </a:r>
            <a:r>
              <a:rPr lang="zh-CN" altLang="en-US" sz="1300" b="1" dirty="0">
                <a:latin typeface="Times New Roman" panose="02020603050405020304" pitchFamily="18" charset="0"/>
                <a:ea typeface="黑体" panose="02010609060101010101" pitchFamily="49" charset="-122"/>
                <a:cs typeface="Times New Roman" panose="02020603050405020304" pitchFamily="18" charset="0"/>
              </a:rPr>
              <a:t>年</a:t>
            </a:r>
            <a:r>
              <a:rPr lang="en-US" altLang="zh-CN" sz="1300" b="1" dirty="0">
                <a:latin typeface="Times New Roman" panose="02020603050405020304" pitchFamily="18" charset="0"/>
                <a:ea typeface="黑体" panose="02010609060101010101" pitchFamily="49" charset="-122"/>
                <a:cs typeface="Times New Roman" panose="02020603050405020304" pitchFamily="18" charset="0"/>
              </a:rPr>
              <a:t>1</a:t>
            </a:r>
            <a:r>
              <a:rPr lang="zh-CN" altLang="en-US" sz="1300" b="1" dirty="0">
                <a:latin typeface="Times New Roman" panose="02020603050405020304" pitchFamily="18" charset="0"/>
                <a:ea typeface="黑体" panose="02010609060101010101" pitchFamily="49" charset="-122"/>
                <a:cs typeface="Times New Roman" panose="02020603050405020304" pitchFamily="18" charset="0"/>
              </a:rPr>
              <a:t>月</a:t>
            </a:r>
            <a:r>
              <a:rPr lang="en-US" altLang="zh-CN" sz="1300" b="1" dirty="0">
                <a:latin typeface="Times New Roman" panose="02020603050405020304" pitchFamily="18" charset="0"/>
                <a:ea typeface="黑体" panose="02010609060101010101" pitchFamily="49" charset="-122"/>
                <a:cs typeface="Times New Roman" panose="02020603050405020304" pitchFamily="18" charset="0"/>
              </a:rPr>
              <a:t>2</a:t>
            </a:r>
            <a:r>
              <a:rPr lang="zh-CN" altLang="en-US" sz="1300" b="1" dirty="0">
                <a:latin typeface="Times New Roman" panose="02020603050405020304" pitchFamily="18" charset="0"/>
                <a:ea typeface="黑体" panose="02010609060101010101" pitchFamily="49" charset="-122"/>
                <a:cs typeface="Times New Roman" panose="02020603050405020304" pitchFamily="18" charset="0"/>
              </a:rPr>
              <a:t>日</a:t>
            </a:r>
            <a:r>
              <a:rPr lang="en-US" altLang="zh-CN" sz="1300" b="1" dirty="0">
                <a:latin typeface="Times New Roman" panose="02020603050405020304" pitchFamily="18" charset="0"/>
                <a:ea typeface="黑体" panose="02010609060101010101" pitchFamily="49" charset="-122"/>
                <a:cs typeface="Times New Roman" panose="02020603050405020304" pitchFamily="18" charset="0"/>
              </a:rPr>
              <a:t>BPI</a:t>
            </a:r>
            <a:r>
              <a:rPr lang="zh-CN" altLang="en-US" sz="1300" b="1" dirty="0">
                <a:latin typeface="Times New Roman" panose="02020603050405020304" pitchFamily="18" charset="0"/>
                <a:ea typeface="黑体" panose="02010609060101010101" pitchFamily="49" charset="-122"/>
                <a:cs typeface="Times New Roman" panose="02020603050405020304" pitchFamily="18" charset="0"/>
              </a:rPr>
              <a:t>指数计算</a:t>
            </a:r>
            <a:endParaRPr lang="zh-CN" altLang="en-US" sz="1300" b="1" dirty="0">
              <a:latin typeface="Times New Roman" panose="02020603050405020304" pitchFamily="18" charset="0"/>
              <a:cs typeface="Times New Roman" panose="02020603050405020304" pitchFamily="18" charset="0"/>
            </a:endParaRPr>
          </a:p>
        </p:txBody>
      </p:sp>
      <p:sp>
        <p:nvSpPr>
          <p:cNvPr id="7" name="矩形 6"/>
          <p:cNvSpPr/>
          <p:nvPr/>
        </p:nvSpPr>
        <p:spPr>
          <a:xfrm>
            <a:off x="298166" y="1340470"/>
            <a:ext cx="6120679" cy="1060450"/>
          </a:xfrm>
          <a:prstGeom prst="rect">
            <a:avLst/>
          </a:prstGeom>
        </p:spPr>
        <p:txBody>
          <a:bodyPr wrap="square">
            <a:spAutoFit/>
          </a:bodyPr>
          <a:lstStyle/>
          <a:p>
            <a:pPr>
              <a:lnSpc>
                <a:spcPct val="150000"/>
              </a:lnSpc>
            </a:pPr>
            <a:r>
              <a:rPr lang="en-US" altLang="zh-CN" sz="1400" b="1" dirty="0">
                <a:latin typeface="Times New Roman" panose="02020603050405020304" pitchFamily="18" charset="0"/>
                <a:ea typeface="黑体" panose="02010609060101010101" pitchFamily="49" charset="-122"/>
                <a:cs typeface="Times New Roman" panose="02020603050405020304" pitchFamily="18" charset="0"/>
              </a:rPr>
              <a:t>        </a:t>
            </a:r>
            <a:r>
              <a:rPr lang="zh-CN" altLang="en-US" sz="1400" b="1" dirty="0">
                <a:latin typeface="Times New Roman" panose="02020603050405020304" pitchFamily="18" charset="0"/>
                <a:ea typeface="黑体" panose="02010609060101010101" pitchFamily="49" charset="-122"/>
                <a:cs typeface="Times New Roman" panose="02020603050405020304" pitchFamily="18" charset="0"/>
              </a:rPr>
              <a:t>例</a:t>
            </a:r>
            <a:r>
              <a:rPr lang="en-US" altLang="zh-CN" sz="1400" b="1" dirty="0">
                <a:latin typeface="Times New Roman" panose="02020603050405020304" pitchFamily="18" charset="0"/>
                <a:ea typeface="黑体" panose="02010609060101010101" pitchFamily="49" charset="-122"/>
                <a:cs typeface="Times New Roman" panose="02020603050405020304" pitchFamily="18" charset="0"/>
              </a:rPr>
              <a:t>1</a:t>
            </a:r>
            <a:r>
              <a:rPr lang="zh-CN" altLang="en-US" sz="1400" b="1" dirty="0">
                <a:latin typeface="Times New Roman" panose="02020603050405020304" pitchFamily="18" charset="0"/>
                <a:ea typeface="黑体" panose="02010609060101010101" pitchFamily="49" charset="-122"/>
                <a:cs typeface="Times New Roman" panose="02020603050405020304" pitchFamily="18" charset="0"/>
              </a:rPr>
              <a:t>：</a:t>
            </a:r>
            <a:r>
              <a:rPr lang="en-US" altLang="zh-CN" sz="1400" b="1" dirty="0">
                <a:latin typeface="Times New Roman" panose="02020603050405020304" pitchFamily="18" charset="0"/>
                <a:ea typeface="黑体" panose="02010609060101010101" pitchFamily="49" charset="-122"/>
                <a:cs typeface="Times New Roman" panose="02020603050405020304" pitchFamily="18" charset="0"/>
              </a:rPr>
              <a:t>2007</a:t>
            </a:r>
            <a:r>
              <a:rPr lang="zh-CN" altLang="en-US" sz="1400" b="1" dirty="0">
                <a:latin typeface="Times New Roman" panose="02020603050405020304" pitchFamily="18" charset="0"/>
                <a:ea typeface="黑体" panose="02010609060101010101" pitchFamily="49" charset="-122"/>
                <a:cs typeface="Times New Roman" panose="02020603050405020304" pitchFamily="18" charset="0"/>
              </a:rPr>
              <a:t>年</a:t>
            </a:r>
            <a:r>
              <a:rPr lang="en-US" altLang="zh-CN" sz="1400" b="1" dirty="0">
                <a:latin typeface="Times New Roman" panose="02020603050405020304" pitchFamily="18" charset="0"/>
                <a:ea typeface="黑体" panose="02010609060101010101" pitchFamily="49" charset="-122"/>
                <a:cs typeface="Times New Roman" panose="02020603050405020304" pitchFamily="18" charset="0"/>
              </a:rPr>
              <a:t>1</a:t>
            </a:r>
            <a:r>
              <a:rPr lang="zh-CN" altLang="en-US" sz="1400" b="1" dirty="0">
                <a:latin typeface="Times New Roman" panose="02020603050405020304" pitchFamily="18" charset="0"/>
                <a:ea typeface="黑体" panose="02010609060101010101" pitchFamily="49" charset="-122"/>
                <a:cs typeface="Times New Roman" panose="02020603050405020304" pitchFamily="18" charset="0"/>
              </a:rPr>
              <a:t>月</a:t>
            </a:r>
            <a:r>
              <a:rPr lang="en-US" altLang="zh-CN" sz="1400" b="1" dirty="0">
                <a:latin typeface="Times New Roman" panose="02020603050405020304" pitchFamily="18" charset="0"/>
                <a:ea typeface="黑体" panose="02010609060101010101" pitchFamily="49" charset="-122"/>
                <a:cs typeface="Times New Roman" panose="02020603050405020304" pitchFamily="18" charset="0"/>
              </a:rPr>
              <a:t>2</a:t>
            </a:r>
            <a:r>
              <a:rPr lang="zh-CN" altLang="en-US" sz="1400" b="1" dirty="0">
                <a:latin typeface="Times New Roman" panose="02020603050405020304" pitchFamily="18" charset="0"/>
                <a:ea typeface="黑体" panose="02010609060101010101" pitchFamily="49" charset="-122"/>
                <a:cs typeface="Times New Roman" panose="02020603050405020304" pitchFamily="18" charset="0"/>
              </a:rPr>
              <a:t>日</a:t>
            </a:r>
            <a:r>
              <a:rPr lang="en-US" altLang="zh-CN" sz="1400" b="1" dirty="0">
                <a:latin typeface="Times New Roman" panose="02020603050405020304" pitchFamily="18" charset="0"/>
                <a:ea typeface="黑体" panose="02010609060101010101" pitchFamily="49" charset="-122"/>
                <a:cs typeface="Times New Roman" panose="02020603050405020304" pitchFamily="18" charset="0"/>
              </a:rPr>
              <a:t>1A_03</a:t>
            </a:r>
            <a:r>
              <a:rPr lang="zh-CN" altLang="en-US" sz="1400" b="1" dirty="0">
                <a:latin typeface="Times New Roman" panose="02020603050405020304" pitchFamily="18" charset="0"/>
                <a:ea typeface="黑体" panose="02010609060101010101" pitchFamily="49" charset="-122"/>
                <a:cs typeface="Times New Roman" panose="02020603050405020304" pitchFamily="18" charset="0"/>
              </a:rPr>
              <a:t>航线运费的平均估价为</a:t>
            </a:r>
            <a:r>
              <a:rPr lang="en-US" altLang="zh-CN" sz="1400" b="1" dirty="0">
                <a:latin typeface="Times New Roman" panose="02020603050405020304" pitchFamily="18" charset="0"/>
                <a:ea typeface="黑体" panose="02010609060101010101" pitchFamily="49" charset="-122"/>
                <a:cs typeface="Times New Roman" panose="02020603050405020304" pitchFamily="18" charset="0"/>
              </a:rPr>
              <a:t>33086</a:t>
            </a:r>
            <a:r>
              <a:rPr lang="zh-CN" altLang="en-US" sz="1400" b="1" dirty="0">
                <a:latin typeface="Times New Roman" panose="02020603050405020304" pitchFamily="18" charset="0"/>
                <a:ea typeface="黑体" panose="02010609060101010101" pitchFamily="49" charset="-122"/>
                <a:cs typeface="Times New Roman" panose="02020603050405020304" pitchFamily="18" charset="0"/>
              </a:rPr>
              <a:t>美元</a:t>
            </a:r>
            <a:r>
              <a:rPr lang="en-US" altLang="zh-CN" sz="1400" b="1" dirty="0">
                <a:latin typeface="Times New Roman" panose="02020603050405020304" pitchFamily="18" charset="0"/>
                <a:ea typeface="黑体" panose="02010609060101010101" pitchFamily="49" charset="-122"/>
                <a:cs typeface="Times New Roman" panose="02020603050405020304" pitchFamily="18" charset="0"/>
              </a:rPr>
              <a:t>/</a:t>
            </a:r>
            <a:r>
              <a:rPr lang="zh-CN" altLang="en-US" sz="1400" b="1" dirty="0">
                <a:latin typeface="Times New Roman" panose="02020603050405020304" pitchFamily="18" charset="0"/>
                <a:ea typeface="黑体" panose="02010609060101010101" pitchFamily="49" charset="-122"/>
                <a:cs typeface="Times New Roman" panose="02020603050405020304" pitchFamily="18" charset="0"/>
              </a:rPr>
              <a:t>天，平均数乘以一个常数，乘积代表每条航线对</a:t>
            </a:r>
            <a:r>
              <a:rPr lang="en-US" altLang="zh-CN" sz="1400" b="1" dirty="0">
                <a:latin typeface="Times New Roman" panose="02020603050405020304" pitchFamily="18" charset="0"/>
                <a:ea typeface="黑体" panose="02010609060101010101" pitchFamily="49" charset="-122"/>
                <a:cs typeface="Times New Roman" panose="02020603050405020304" pitchFamily="18" charset="0"/>
              </a:rPr>
              <a:t>BPI</a:t>
            </a:r>
            <a:r>
              <a:rPr lang="zh-CN" altLang="en-US" sz="1400" b="1" dirty="0">
                <a:latin typeface="Times New Roman" panose="02020603050405020304" pitchFamily="18" charset="0"/>
                <a:ea typeface="黑体" panose="02010609060101010101" pitchFamily="49" charset="-122"/>
                <a:cs typeface="Times New Roman" panose="02020603050405020304" pitchFamily="18" charset="0"/>
              </a:rPr>
              <a:t>的贡献，所有航线总的贡献即为当天的</a:t>
            </a:r>
            <a:r>
              <a:rPr lang="en-US" altLang="zh-CN" sz="1400" b="1" dirty="0">
                <a:latin typeface="Times New Roman" panose="02020603050405020304" pitchFamily="18" charset="0"/>
                <a:ea typeface="黑体" panose="02010609060101010101" pitchFamily="49" charset="-122"/>
                <a:cs typeface="Times New Roman" panose="02020603050405020304" pitchFamily="18" charset="0"/>
              </a:rPr>
              <a:t>BPI</a:t>
            </a:r>
            <a:r>
              <a:rPr lang="zh-CN" altLang="en-US" sz="1400" b="1" dirty="0">
                <a:latin typeface="Times New Roman" panose="02020603050405020304" pitchFamily="18" charset="0"/>
                <a:ea typeface="黑体" panose="02010609060101010101" pitchFamily="49" charset="-122"/>
                <a:cs typeface="Times New Roman" panose="02020603050405020304" pitchFamily="18" charset="0"/>
              </a:rPr>
              <a:t>指数。</a:t>
            </a:r>
            <a:r>
              <a:rPr lang="en-US" altLang="zh-CN" sz="1400" b="1" dirty="0">
                <a:latin typeface="Times New Roman" panose="02020603050405020304" pitchFamily="18" charset="0"/>
                <a:ea typeface="黑体" panose="02010609060101010101" pitchFamily="49" charset="-122"/>
                <a:cs typeface="Times New Roman" panose="02020603050405020304" pitchFamily="18" charset="0"/>
              </a:rPr>
              <a:t>2007</a:t>
            </a:r>
            <a:r>
              <a:rPr lang="zh-CN" altLang="en-US" sz="1400" b="1" dirty="0">
                <a:latin typeface="Times New Roman" panose="02020603050405020304" pitchFamily="18" charset="0"/>
                <a:ea typeface="黑体" panose="02010609060101010101" pitchFamily="49" charset="-122"/>
                <a:cs typeface="Times New Roman" panose="02020603050405020304" pitchFamily="18" charset="0"/>
              </a:rPr>
              <a:t>年</a:t>
            </a:r>
            <a:r>
              <a:rPr lang="en-US" altLang="zh-CN" sz="1400" b="1" dirty="0">
                <a:latin typeface="Times New Roman" panose="02020603050405020304" pitchFamily="18" charset="0"/>
                <a:ea typeface="黑体" panose="02010609060101010101" pitchFamily="49" charset="-122"/>
                <a:cs typeface="Times New Roman" panose="02020603050405020304" pitchFamily="18" charset="0"/>
              </a:rPr>
              <a:t>1</a:t>
            </a:r>
            <a:r>
              <a:rPr lang="zh-CN" altLang="en-US" sz="1400" b="1" dirty="0">
                <a:latin typeface="Times New Roman" panose="02020603050405020304" pitchFamily="18" charset="0"/>
                <a:ea typeface="黑体" panose="02010609060101010101" pitchFamily="49" charset="-122"/>
                <a:cs typeface="Times New Roman" panose="02020603050405020304" pitchFamily="18" charset="0"/>
              </a:rPr>
              <a:t>月</a:t>
            </a:r>
            <a:r>
              <a:rPr lang="en-US" altLang="zh-CN" sz="1400" b="1" dirty="0">
                <a:latin typeface="Times New Roman" panose="02020603050405020304" pitchFamily="18" charset="0"/>
                <a:ea typeface="黑体" panose="02010609060101010101" pitchFamily="49" charset="-122"/>
                <a:cs typeface="Times New Roman" panose="02020603050405020304" pitchFamily="18" charset="0"/>
              </a:rPr>
              <a:t>2</a:t>
            </a:r>
            <a:r>
              <a:rPr lang="zh-CN" altLang="en-US" sz="1400" b="1" dirty="0">
                <a:latin typeface="Times New Roman" panose="02020603050405020304" pitchFamily="18" charset="0"/>
                <a:ea typeface="黑体" panose="02010609060101010101" pitchFamily="49" charset="-122"/>
                <a:cs typeface="Times New Roman" panose="02020603050405020304" pitchFamily="18" charset="0"/>
              </a:rPr>
              <a:t>日</a:t>
            </a:r>
            <a:r>
              <a:rPr lang="en-US" altLang="zh-CN" sz="1400" b="1" dirty="0">
                <a:latin typeface="Times New Roman" panose="02020603050405020304" pitchFamily="18" charset="0"/>
                <a:ea typeface="黑体" panose="02010609060101010101" pitchFamily="49" charset="-122"/>
                <a:cs typeface="Times New Roman" panose="02020603050405020304" pitchFamily="18" charset="0"/>
              </a:rPr>
              <a:t>BPI</a:t>
            </a:r>
            <a:r>
              <a:rPr lang="zh-CN" altLang="en-US" sz="1400" b="1" dirty="0">
                <a:latin typeface="Times New Roman" panose="02020603050405020304" pitchFamily="18" charset="0"/>
                <a:ea typeface="黑体" panose="02010609060101010101" pitchFamily="49" charset="-122"/>
                <a:cs typeface="Times New Roman" panose="02020603050405020304" pitchFamily="18" charset="0"/>
              </a:rPr>
              <a:t>指数为</a:t>
            </a:r>
            <a:r>
              <a:rPr lang="en-US" altLang="zh-CN" sz="1400" b="1" dirty="0">
                <a:latin typeface="Times New Roman" panose="02020603050405020304" pitchFamily="18" charset="0"/>
                <a:ea typeface="黑体" panose="02010609060101010101" pitchFamily="49" charset="-122"/>
                <a:cs typeface="Times New Roman" panose="02020603050405020304" pitchFamily="18" charset="0"/>
              </a:rPr>
              <a:t>4272</a:t>
            </a:r>
            <a:r>
              <a:rPr lang="zh-CN" altLang="en-US" sz="1400" b="1" dirty="0">
                <a:latin typeface="Times New Roman" panose="02020603050405020304" pitchFamily="18" charset="0"/>
                <a:ea typeface="黑体" panose="02010609060101010101" pitchFamily="49" charset="-122"/>
                <a:cs typeface="Times New Roman" panose="02020603050405020304" pitchFamily="18" charset="0"/>
              </a:rPr>
              <a:t>点。</a:t>
            </a:r>
            <a:endParaRPr lang="en-US" altLang="zh-CN" sz="1400" b="1"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8" name="矩形 7"/>
          <p:cNvSpPr/>
          <p:nvPr/>
        </p:nvSpPr>
        <p:spPr>
          <a:xfrm>
            <a:off x="1208405" y="948055"/>
            <a:ext cx="4124960" cy="414020"/>
          </a:xfrm>
          <a:prstGeom prst="rect">
            <a:avLst/>
          </a:prstGeom>
          <a:ln>
            <a:solidFill>
              <a:schemeClr val="tx1"/>
            </a:solidFill>
            <a:prstDash val="dashDot"/>
          </a:ln>
        </p:spPr>
        <p:txBody>
          <a:bodyPr wrap="square">
            <a:spAutoFit/>
          </a:bodyPr>
          <a:lstStyle/>
          <a:p>
            <a:pPr>
              <a:lnSpc>
                <a:spcPct val="150000"/>
              </a:lnSpc>
            </a:pPr>
            <a:r>
              <a:rPr lang="zh-CN" altLang="en-US" sz="14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将运费</a:t>
            </a:r>
            <a:r>
              <a:rPr lang="en-US" altLang="zh-CN" sz="14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14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单位为美元</a:t>
            </a:r>
            <a:r>
              <a:rPr lang="en-US" altLang="zh-CN" sz="14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14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天或者美元</a:t>
            </a:r>
            <a:r>
              <a:rPr lang="en-US" altLang="zh-CN" sz="14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14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公吨</a:t>
            </a:r>
            <a:r>
              <a:rPr lang="en-US" altLang="zh-CN" sz="14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14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转化为指数</a:t>
            </a:r>
            <a:endParaRPr lang="en-US" altLang="zh-CN" sz="14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4" name="TextBox 1048613"/>
          <p:cNvSpPr txBox="1"/>
          <p:nvPr/>
        </p:nvSpPr>
        <p:spPr>
          <a:xfrm>
            <a:off x="316068" y="274071"/>
            <a:ext cx="3709670" cy="313055"/>
          </a:xfrm>
          <a:prstGeom prst="rect">
            <a:avLst/>
          </a:prstGeom>
          <a:noFill/>
          <a:ln>
            <a:noFill/>
          </a:ln>
        </p:spPr>
        <p:txBody>
          <a:bodyPr vert="horz" wrap="non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lvl="0" algn="l">
              <a:spcBef>
                <a:spcPct val="20000"/>
              </a:spcBef>
            </a:pPr>
            <a:r>
              <a:rPr lang="en-US" altLang="zh-CN"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1.3 </a:t>
            </a:r>
            <a:r>
              <a:rPr lang="zh-CN" altLang="en-US" sz="1600" b="1" dirty="0">
                <a:solidFill>
                  <a:srgbClr val="004289"/>
                </a:solidFill>
                <a:ea typeface="黑体" panose="02010609060101010101" pitchFamily="49" charset="-122"/>
                <a:cs typeface="Arial" panose="020B0604020202020204" pitchFamily="34" charset="0"/>
              </a:rPr>
              <a:t>国际航运运费市场</a:t>
            </a:r>
            <a:r>
              <a:rPr lang="en-US" altLang="zh-CN" sz="1600" b="1" dirty="0">
                <a:solidFill>
                  <a:srgbClr val="004289"/>
                </a:solidFill>
                <a:ea typeface="黑体" panose="02010609060101010101" pitchFamily="49" charset="-122"/>
                <a:cs typeface="Arial" panose="020B0604020202020204" pitchFamily="34" charset="0"/>
                <a:sym typeface="+mn-ea"/>
              </a:rPr>
              <a:t>——</a:t>
            </a:r>
            <a:r>
              <a:rPr lang="zh-CN" altLang="en-US" sz="1600" b="1" dirty="0">
                <a:solidFill>
                  <a:srgbClr val="004289"/>
                </a:solidFill>
                <a:ea typeface="黑体" panose="02010609060101010101" pitchFamily="49" charset="-122"/>
                <a:cs typeface="Arial" panose="020B0604020202020204" pitchFamily="34" charset="0"/>
                <a:sym typeface="+mn-ea"/>
              </a:rPr>
              <a:t>航运指数计算</a:t>
            </a:r>
            <a:endParaRPr lang="zh-CN" altLang="en-US" sz="1600" b="1" dirty="0">
              <a:solidFill>
                <a:srgbClr val="004289"/>
              </a:solidFill>
              <a:ea typeface="黑体" panose="02010609060101010101" pitchFamily="49" charset="-122"/>
              <a:cs typeface="Arial" panose="020B0604020202020204" pitchFamily="34" charset="0"/>
            </a:endParaRPr>
          </a:p>
        </p:txBody>
      </p:sp>
    </p:spTree>
    <p:extLst>
      <p:ext uri="{BB962C8B-B14F-4D97-AF65-F5344CB8AC3E}">
        <p14:creationId xmlns:p14="http://schemas.microsoft.com/office/powerpoint/2010/main" val="348822979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1048613"/>
          <p:cNvSpPr txBox="1"/>
          <p:nvPr/>
        </p:nvSpPr>
        <p:spPr>
          <a:xfrm>
            <a:off x="257648" y="281691"/>
            <a:ext cx="2100191" cy="315279"/>
          </a:xfrm>
          <a:prstGeom prst="rect">
            <a:avLst/>
          </a:prstGeom>
          <a:noFill/>
          <a:ln>
            <a:noFill/>
          </a:ln>
        </p:spPr>
        <p:txBody>
          <a:bodyPr vert="horz" wrap="non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lvl="0" algn="l">
              <a:spcBef>
                <a:spcPct val="20000"/>
              </a:spcBef>
            </a:pPr>
            <a:r>
              <a:rPr lang="en-US" altLang="zh-CN"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3.1 </a:t>
            </a:r>
            <a:r>
              <a:rPr lang="zh-CN" altLang="en-US"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航运运价指数期货</a:t>
            </a:r>
          </a:p>
        </p:txBody>
      </p:sp>
      <p:sp>
        <p:nvSpPr>
          <p:cNvPr id="4" name="文本框 3"/>
          <p:cNvSpPr txBox="1"/>
          <p:nvPr/>
        </p:nvSpPr>
        <p:spPr>
          <a:xfrm>
            <a:off x="179115" y="709911"/>
            <a:ext cx="5942166" cy="429156"/>
          </a:xfrm>
          <a:prstGeom prst="rect">
            <a:avLst/>
          </a:prstGeom>
          <a:noFill/>
          <a:ln>
            <a:noFill/>
          </a:ln>
        </p:spPr>
        <p:txBody>
          <a:bodyPr vert="horz" wrap="squar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marL="213995" indent="-213995">
              <a:lnSpc>
                <a:spcPct val="130000"/>
              </a:lnSpc>
              <a:spcBef>
                <a:spcPts val="450"/>
              </a:spcBef>
              <a:buFontTx/>
              <a:buChar char="•"/>
              <a:defRPr/>
            </a:pPr>
            <a:r>
              <a:rPr lang="zh-CN" altLang="en-US" b="1" dirty="0">
                <a:gradFill>
                  <a:gsLst>
                    <a:gs pos="0">
                      <a:srgbClr val="E30000"/>
                    </a:gs>
                    <a:gs pos="100000">
                      <a:srgbClr val="760303"/>
                    </a:gs>
                  </a:gsLst>
                  <a:lin scaled="0"/>
                </a:gradFill>
                <a:latin typeface="Times New Roman" panose="02020603050405020304" pitchFamily="18" charset="0"/>
                <a:ea typeface="黑体" panose="02010609060101010101" pitchFamily="49" charset="-122"/>
                <a:cs typeface="Times New Roman" panose="02020603050405020304" pitchFamily="18" charset="0"/>
              </a:rPr>
              <a:t>航运运价指数期货</a:t>
            </a:r>
            <a:r>
              <a:rPr lang="en-US" altLang="zh-CN" b="1" dirty="0">
                <a:gradFill>
                  <a:gsLst>
                    <a:gs pos="0">
                      <a:srgbClr val="E30000"/>
                    </a:gs>
                    <a:gs pos="100000">
                      <a:srgbClr val="760303"/>
                    </a:gs>
                  </a:gsLst>
                  <a:lin scaled="0"/>
                </a:gradFill>
                <a:latin typeface="Times New Roman" panose="02020603050405020304" pitchFamily="18" charset="0"/>
                <a:ea typeface="黑体" panose="02010609060101010101" pitchFamily="49" charset="-122"/>
                <a:cs typeface="Times New Roman" panose="02020603050405020304" pitchFamily="18" charset="0"/>
              </a:rPr>
              <a:t>(BIFFEX)</a:t>
            </a:r>
            <a:r>
              <a:rPr lang="zh-CN" altLang="en-US" b="1" dirty="0">
                <a:gradFill>
                  <a:gsLst>
                    <a:gs pos="0">
                      <a:srgbClr val="E30000"/>
                    </a:gs>
                    <a:gs pos="100000">
                      <a:srgbClr val="760303"/>
                    </a:gs>
                  </a:gsLst>
                  <a:lin scaled="0"/>
                </a:gradFill>
                <a:latin typeface="Times New Roman" panose="02020603050405020304" pitchFamily="18" charset="0"/>
                <a:ea typeface="黑体" panose="02010609060101010101" pitchFamily="49" charset="-122"/>
                <a:cs typeface="Times New Roman" panose="02020603050405020304" pitchFamily="18" charset="0"/>
              </a:rPr>
              <a:t>合约缺点与失败原因</a:t>
            </a:r>
            <a:endParaRPr lang="en-US" altLang="zh-CN" b="1" dirty="0">
              <a:gradFill>
                <a:gsLst>
                  <a:gs pos="0">
                    <a:srgbClr val="E30000"/>
                  </a:gs>
                  <a:gs pos="100000">
                    <a:srgbClr val="760303"/>
                  </a:gs>
                </a:gsLst>
                <a:lin scaled="0"/>
              </a:gradFill>
              <a:latin typeface="Times New Roman" panose="02020603050405020304" pitchFamily="18" charset="0"/>
              <a:ea typeface="黑体" panose="02010609060101010101" pitchFamily="49" charset="-122"/>
              <a:cs typeface="Times New Roman" panose="02020603050405020304" pitchFamily="18" charset="0"/>
            </a:endParaRPr>
          </a:p>
        </p:txBody>
      </p:sp>
      <p:graphicFrame>
        <p:nvGraphicFramePr>
          <p:cNvPr id="3" name="图示 2"/>
          <p:cNvGraphicFramePr/>
          <p:nvPr/>
        </p:nvGraphicFramePr>
        <p:xfrm>
          <a:off x="35099" y="1072073"/>
          <a:ext cx="6552728" cy="329168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文本框 4"/>
          <p:cNvSpPr txBox="1"/>
          <p:nvPr/>
        </p:nvSpPr>
        <p:spPr>
          <a:xfrm>
            <a:off x="3059435" y="2348582"/>
            <a:ext cx="1136595" cy="738664"/>
          </a:xfrm>
          <a:prstGeom prst="rect">
            <a:avLst/>
          </a:prstGeom>
          <a:noFill/>
        </p:spPr>
        <p:txBody>
          <a:bodyPr wrap="square" rtlCol="0">
            <a:spAutoFit/>
          </a:bodyPr>
          <a:lstStyle/>
          <a:p>
            <a:pPr algn="ctr"/>
            <a:r>
              <a:rPr lang="zh-CN" altLang="en-US" sz="1050" b="1" dirty="0">
                <a:latin typeface="Times New Roman" panose="02020603050405020304" pitchFamily="18" charset="0"/>
                <a:ea typeface="黑体" panose="02010609060101010101" pitchFamily="49" charset="-122"/>
                <a:cs typeface="Times New Roman" panose="02020603050405020304" pitchFamily="18" charset="0"/>
              </a:rPr>
              <a:t>不能完全实现</a:t>
            </a:r>
            <a:endParaRPr lang="en-US" altLang="zh-CN" sz="1050" b="1" dirty="0">
              <a:latin typeface="Times New Roman" panose="02020603050405020304" pitchFamily="18" charset="0"/>
              <a:ea typeface="黑体" panose="02010609060101010101" pitchFamily="49" charset="-122"/>
              <a:cs typeface="Times New Roman" panose="02020603050405020304" pitchFamily="18" charset="0"/>
            </a:endParaRPr>
          </a:p>
          <a:p>
            <a:pPr algn="ctr"/>
            <a:endParaRPr lang="en-US" altLang="zh-CN" sz="1050" b="1" dirty="0">
              <a:latin typeface="Times New Roman" panose="02020603050405020304" pitchFamily="18" charset="0"/>
              <a:ea typeface="黑体" panose="02010609060101010101" pitchFamily="49" charset="-122"/>
              <a:cs typeface="Times New Roman" panose="02020603050405020304" pitchFamily="18" charset="0"/>
            </a:endParaRPr>
          </a:p>
          <a:p>
            <a:pPr algn="ctr"/>
            <a:endParaRPr lang="en-US" altLang="zh-CN" sz="1050" b="1" dirty="0">
              <a:latin typeface="Times New Roman" panose="02020603050405020304" pitchFamily="18" charset="0"/>
              <a:ea typeface="黑体" panose="02010609060101010101" pitchFamily="49" charset="-122"/>
              <a:cs typeface="Times New Roman" panose="02020603050405020304" pitchFamily="18" charset="0"/>
            </a:endParaRPr>
          </a:p>
          <a:p>
            <a:pPr algn="ctr"/>
            <a:r>
              <a:rPr lang="zh-CN" altLang="en-US" sz="1050" b="1" dirty="0">
                <a:latin typeface="Times New Roman" panose="02020603050405020304" pitchFamily="18" charset="0"/>
                <a:ea typeface="黑体" panose="02010609060101010101" pitchFamily="49" charset="-122"/>
                <a:cs typeface="Times New Roman" panose="02020603050405020304" pitchFamily="18" charset="0"/>
              </a:rPr>
              <a:t>套期保值</a:t>
            </a:r>
          </a:p>
        </p:txBody>
      </p:sp>
    </p:spTree>
    <p:extLst>
      <p:ext uri="{BB962C8B-B14F-4D97-AF65-F5344CB8AC3E}">
        <p14:creationId xmlns:p14="http://schemas.microsoft.com/office/powerpoint/2010/main" val="185928891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1048613"/>
          <p:cNvSpPr txBox="1"/>
          <p:nvPr/>
        </p:nvSpPr>
        <p:spPr>
          <a:xfrm>
            <a:off x="257648" y="281691"/>
            <a:ext cx="1273042" cy="315279"/>
          </a:xfrm>
          <a:prstGeom prst="rect">
            <a:avLst/>
          </a:prstGeom>
          <a:noFill/>
          <a:ln>
            <a:noFill/>
          </a:ln>
        </p:spPr>
        <p:txBody>
          <a:bodyPr vert="horz" wrap="non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lvl="0" algn="l">
              <a:spcBef>
                <a:spcPct val="20000"/>
              </a:spcBef>
            </a:pPr>
            <a:r>
              <a:rPr lang="en-US" altLang="zh-CN"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3.2 </a:t>
            </a:r>
            <a:r>
              <a:rPr lang="zh-CN" altLang="en-US"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运费期权</a:t>
            </a:r>
          </a:p>
        </p:txBody>
      </p:sp>
      <p:sp>
        <p:nvSpPr>
          <p:cNvPr id="4" name="文本框 3"/>
          <p:cNvSpPr txBox="1"/>
          <p:nvPr/>
        </p:nvSpPr>
        <p:spPr>
          <a:xfrm>
            <a:off x="179115" y="709911"/>
            <a:ext cx="5942166" cy="429156"/>
          </a:xfrm>
          <a:prstGeom prst="rect">
            <a:avLst/>
          </a:prstGeom>
          <a:noFill/>
          <a:ln>
            <a:noFill/>
          </a:ln>
        </p:spPr>
        <p:txBody>
          <a:bodyPr vert="horz" wrap="squar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marL="213995" indent="-213995">
              <a:lnSpc>
                <a:spcPct val="130000"/>
              </a:lnSpc>
              <a:spcBef>
                <a:spcPts val="450"/>
              </a:spcBef>
              <a:buFontTx/>
              <a:buChar char="•"/>
              <a:defRPr/>
            </a:pPr>
            <a:r>
              <a:rPr lang="zh-CN" altLang="en-US" b="1" dirty="0">
                <a:gradFill>
                  <a:gsLst>
                    <a:gs pos="0">
                      <a:srgbClr val="E30000"/>
                    </a:gs>
                    <a:gs pos="100000">
                      <a:srgbClr val="760303"/>
                    </a:gs>
                  </a:gsLst>
                  <a:lin scaled="0"/>
                </a:gradFill>
                <a:latin typeface="Times New Roman" panose="02020603050405020304" pitchFamily="18" charset="0"/>
                <a:ea typeface="黑体" panose="02010609060101010101" pitchFamily="49" charset="-122"/>
                <a:cs typeface="Times New Roman" panose="02020603050405020304" pitchFamily="18" charset="0"/>
              </a:rPr>
              <a:t>运费期权的起源与发展</a:t>
            </a:r>
            <a:endParaRPr lang="en-US" altLang="zh-CN" b="1" dirty="0">
              <a:gradFill>
                <a:gsLst>
                  <a:gs pos="0">
                    <a:srgbClr val="E30000"/>
                  </a:gs>
                  <a:gs pos="100000">
                    <a:srgbClr val="760303"/>
                  </a:gs>
                </a:gsLst>
                <a:lin scaled="0"/>
              </a:gra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5" name="文本框 4"/>
          <p:cNvSpPr txBox="1"/>
          <p:nvPr/>
        </p:nvSpPr>
        <p:spPr>
          <a:xfrm>
            <a:off x="323131" y="1556494"/>
            <a:ext cx="6090690" cy="2616101"/>
          </a:xfrm>
          <a:prstGeom prst="rect">
            <a:avLst/>
          </a:prstGeom>
          <a:noFill/>
        </p:spPr>
        <p:txBody>
          <a:bodyPr wrap="square" rtlCol="0">
            <a:spAutoFit/>
          </a:bodyPr>
          <a:lstStyle/>
          <a:p>
            <a:pPr indent="360045">
              <a:spcBef>
                <a:spcPts val="600"/>
              </a:spcBef>
            </a:pPr>
            <a:r>
              <a:rPr lang="zh-CN" altLang="en-US" sz="140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运费期权是</a:t>
            </a:r>
            <a:r>
              <a:rPr lang="zh-CN" altLang="en-US" sz="14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亚式期权</a:t>
            </a:r>
            <a:r>
              <a:rPr lang="zh-CN" altLang="en-US" sz="140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，即期权的执行价格是</a:t>
            </a:r>
            <a:r>
              <a:rPr lang="zh-CN" altLang="en-US" sz="14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合约存续期间航线运费</a:t>
            </a:r>
            <a:r>
              <a:rPr lang="en-US" altLang="zh-CN" sz="14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14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运费指数</a:t>
            </a:r>
            <a:r>
              <a:rPr lang="en-US" altLang="zh-CN" sz="14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 </a:t>
            </a:r>
            <a:r>
              <a:rPr lang="zh-CN" altLang="en-US" sz="14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的平均价格</a:t>
            </a:r>
            <a:r>
              <a:rPr lang="zh-CN" altLang="en-US" sz="140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endParaRPr lang="en-US" altLang="zh-CN" sz="140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endParaRPr>
          </a:p>
          <a:p>
            <a:pPr indent="360045">
              <a:spcBef>
                <a:spcPts val="600"/>
              </a:spcBef>
            </a:pPr>
            <a:r>
              <a:rPr lang="zh-CN" altLang="en-US" sz="140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航运运费期权合约，最早于</a:t>
            </a:r>
            <a:r>
              <a:rPr lang="en-US" altLang="zh-CN" sz="140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1991</a:t>
            </a:r>
            <a:r>
              <a:rPr lang="zh-CN" altLang="en-US" sz="140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年引入，形式是欧式期权，以</a:t>
            </a:r>
            <a:r>
              <a:rPr lang="en-US" altLang="zh-CN" sz="140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BIFFEX</a:t>
            </a:r>
            <a:r>
              <a:rPr lang="zh-CN" altLang="en-US" sz="140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为基础，在伦敦金融期货期权交易所开始了第一单交易，遗憾的是没有发展起来，</a:t>
            </a:r>
            <a:r>
              <a:rPr lang="zh-CN" altLang="en-US" sz="14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在</a:t>
            </a:r>
            <a:r>
              <a:rPr lang="en-US" altLang="zh-CN" sz="14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2002</a:t>
            </a:r>
            <a:r>
              <a:rPr lang="zh-CN" altLang="en-US" sz="14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年</a:t>
            </a:r>
            <a:r>
              <a:rPr lang="en-US" altLang="zh-CN" sz="14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4</a:t>
            </a:r>
            <a:r>
              <a:rPr lang="zh-CN" altLang="en-US" sz="14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月与</a:t>
            </a:r>
            <a:r>
              <a:rPr lang="en-US" altLang="zh-CN" sz="14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BIFFEX—</a:t>
            </a:r>
            <a:r>
              <a:rPr lang="zh-CN" altLang="en-US" sz="14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起退出历史舞台</a:t>
            </a:r>
            <a:r>
              <a:rPr lang="zh-CN" altLang="en-US" sz="140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140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2004</a:t>
            </a:r>
            <a:r>
              <a:rPr lang="zh-CN" altLang="en-US" sz="140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年，全球经济环境景气，运价巨幅波动推动了</a:t>
            </a:r>
            <a:r>
              <a:rPr lang="en-US" altLang="zh-CN" sz="140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FFA</a:t>
            </a:r>
            <a:r>
              <a:rPr lang="zh-CN" altLang="en-US" sz="140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交易的发展，航运交易所借机主导推出了</a:t>
            </a:r>
            <a:r>
              <a:rPr lang="zh-CN" altLang="en-US" sz="14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运价期权产品</a:t>
            </a:r>
            <a:r>
              <a:rPr lang="zh-CN" altLang="en-US" sz="140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endParaRPr lang="en-US" altLang="zh-CN" sz="140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endParaRPr>
          </a:p>
          <a:p>
            <a:pPr indent="360045" fontAlgn="auto">
              <a:spcBef>
                <a:spcPts val="600"/>
              </a:spcBef>
              <a:spcAft>
                <a:spcPts val="0"/>
              </a:spcAft>
              <a:defRPr/>
            </a:pPr>
            <a:r>
              <a:rPr lang="en-US" altLang="zh-CN" sz="140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2006</a:t>
            </a:r>
            <a:r>
              <a:rPr lang="zh-CN" altLang="en-US" sz="140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年</a:t>
            </a:r>
            <a:r>
              <a:rPr lang="en-US" altLang="zh-CN" sz="140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4</a:t>
            </a:r>
            <a:r>
              <a:rPr lang="zh-CN" altLang="en-US" sz="140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月位于挪威奥斯陆的</a:t>
            </a:r>
            <a:r>
              <a:rPr lang="zh-CN" altLang="en-US" sz="14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国际海事交易所</a:t>
            </a:r>
            <a:r>
              <a:rPr lang="en-US" altLang="zh-CN" sz="140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(IMAREX)</a:t>
            </a:r>
            <a:r>
              <a:rPr lang="zh-CN" altLang="en-US" sz="140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推出了世界上第一个以巴拿马级货船</a:t>
            </a:r>
            <a:r>
              <a:rPr lang="en-US" altLang="zh-CN" sz="140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(Panamax)</a:t>
            </a:r>
            <a:r>
              <a:rPr lang="zh-CN" altLang="en-US" sz="140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为标的，以伦敦的波罗的海交易所的</a:t>
            </a:r>
            <a:r>
              <a:rPr lang="zh-CN" altLang="en-US" sz="14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每日指数</a:t>
            </a:r>
            <a:r>
              <a:rPr lang="en-US" altLang="zh-CN" sz="14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PM4TC</a:t>
            </a:r>
            <a:r>
              <a:rPr lang="zh-CN" altLang="en-US" sz="140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为基础的干散货运输期权合约。</a:t>
            </a:r>
            <a:endParaRPr lang="en-US" altLang="zh-CN" sz="140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endParaRPr>
          </a:p>
          <a:p>
            <a:pPr indent="360045" fontAlgn="auto">
              <a:spcAft>
                <a:spcPts val="0"/>
              </a:spcAft>
              <a:defRPr/>
            </a:pPr>
            <a:r>
              <a:rPr lang="en-US" altLang="zh-CN" sz="1400" b="1" dirty="0">
                <a:solidFill>
                  <a:srgbClr val="000000"/>
                </a:solidFill>
                <a:latin typeface="+mn-ea"/>
              </a:rPr>
              <a:t> </a:t>
            </a:r>
            <a:endParaRPr lang="zh-CN" altLang="en-US" sz="1400" dirty="0">
              <a:latin typeface="Times New Roman" panose="02020603050405020304" pitchFamily="18" charset="0"/>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15972302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1048613"/>
          <p:cNvSpPr txBox="1"/>
          <p:nvPr/>
        </p:nvSpPr>
        <p:spPr>
          <a:xfrm>
            <a:off x="257648" y="281691"/>
            <a:ext cx="1273042" cy="315279"/>
          </a:xfrm>
          <a:prstGeom prst="rect">
            <a:avLst/>
          </a:prstGeom>
          <a:noFill/>
          <a:ln>
            <a:noFill/>
          </a:ln>
        </p:spPr>
        <p:txBody>
          <a:bodyPr vert="horz" wrap="non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lvl="0" algn="l">
              <a:spcBef>
                <a:spcPct val="20000"/>
              </a:spcBef>
            </a:pPr>
            <a:r>
              <a:rPr lang="en-US" altLang="zh-CN"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3.2 </a:t>
            </a:r>
            <a:r>
              <a:rPr lang="zh-CN" altLang="en-US"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运费期权</a:t>
            </a:r>
          </a:p>
        </p:txBody>
      </p:sp>
      <p:sp>
        <p:nvSpPr>
          <p:cNvPr id="4" name="文本框 3"/>
          <p:cNvSpPr txBox="1"/>
          <p:nvPr/>
        </p:nvSpPr>
        <p:spPr>
          <a:xfrm>
            <a:off x="179115" y="709911"/>
            <a:ext cx="5942166" cy="429156"/>
          </a:xfrm>
          <a:prstGeom prst="rect">
            <a:avLst/>
          </a:prstGeom>
          <a:noFill/>
          <a:ln>
            <a:noFill/>
          </a:ln>
        </p:spPr>
        <p:txBody>
          <a:bodyPr vert="horz" wrap="squar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marL="213995" indent="-213995">
              <a:lnSpc>
                <a:spcPct val="130000"/>
              </a:lnSpc>
              <a:spcBef>
                <a:spcPts val="450"/>
              </a:spcBef>
              <a:buFontTx/>
              <a:buChar char="•"/>
              <a:defRPr/>
            </a:pPr>
            <a:r>
              <a:rPr lang="zh-CN" altLang="en-US" b="1" dirty="0">
                <a:gradFill>
                  <a:gsLst>
                    <a:gs pos="0">
                      <a:srgbClr val="E30000"/>
                    </a:gs>
                    <a:gs pos="100000">
                      <a:srgbClr val="760303"/>
                    </a:gs>
                  </a:gsLst>
                  <a:lin scaled="0"/>
                </a:gradFill>
                <a:latin typeface="Times New Roman" panose="02020603050405020304" pitchFamily="18" charset="0"/>
                <a:ea typeface="黑体" panose="02010609060101010101" pitchFamily="49" charset="-122"/>
                <a:cs typeface="Times New Roman" panose="02020603050405020304" pitchFamily="18" charset="0"/>
              </a:rPr>
              <a:t>期权的定义要点</a:t>
            </a:r>
            <a:endParaRPr lang="en-US" altLang="zh-CN" b="1" dirty="0">
              <a:gradFill>
                <a:gsLst>
                  <a:gs pos="0">
                    <a:srgbClr val="E30000"/>
                  </a:gs>
                  <a:gs pos="100000">
                    <a:srgbClr val="760303"/>
                  </a:gs>
                </a:gsLst>
                <a:lin scaled="0"/>
              </a:gra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 name="文本框 1"/>
          <p:cNvSpPr txBox="1"/>
          <p:nvPr/>
        </p:nvSpPr>
        <p:spPr>
          <a:xfrm>
            <a:off x="395139" y="1252008"/>
            <a:ext cx="6120679" cy="3339376"/>
          </a:xfrm>
          <a:prstGeom prst="rect">
            <a:avLst/>
          </a:prstGeom>
          <a:noFill/>
        </p:spPr>
        <p:txBody>
          <a:bodyPr wrap="square" rtlCol="0">
            <a:spAutoFit/>
          </a:bodyPr>
          <a:lstStyle/>
          <a:p>
            <a:pPr marL="285750" indent="-285750" eaLnBrk="1" hangingPunct="1">
              <a:spcAft>
                <a:spcPts val="600"/>
              </a:spcAft>
              <a:buFont typeface="Wingdings" panose="05000000000000000000" pitchFamily="2" charset="2"/>
              <a:buChar char="u"/>
            </a:pPr>
            <a:r>
              <a:rPr lang="zh-CN" altLang="en-US" sz="1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期权是一种权利。 </a:t>
            </a:r>
            <a:r>
              <a:rPr lang="zh-CN" altLang="en-US" sz="1400" b="1" dirty="0">
                <a:latin typeface="Times New Roman" panose="02020603050405020304" pitchFamily="18" charset="0"/>
                <a:ea typeface="黑体" panose="02010609060101010101" pitchFamily="49" charset="-122"/>
                <a:cs typeface="Times New Roman" panose="02020603050405020304" pitchFamily="18" charset="0"/>
              </a:rPr>
              <a:t>期权合约至少涉及买人和出售人两方。持有人享有权力但不承担相应的义务。</a:t>
            </a:r>
          </a:p>
          <a:p>
            <a:pPr marL="285750" indent="-285750" eaLnBrk="1" hangingPunct="1">
              <a:spcAft>
                <a:spcPts val="600"/>
              </a:spcAft>
              <a:buFont typeface="Wingdings" panose="05000000000000000000" pitchFamily="2" charset="2"/>
              <a:buChar char="u"/>
            </a:pPr>
            <a:r>
              <a:rPr lang="zh-CN" altLang="en-US" sz="1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期权的标的物。</a:t>
            </a:r>
            <a:r>
              <a:rPr lang="zh-CN" altLang="en-US" sz="1400" b="1" dirty="0">
                <a:latin typeface="Times New Roman" panose="02020603050405020304" pitchFamily="18" charset="0"/>
                <a:ea typeface="黑体" panose="02010609060101010101" pitchFamily="49" charset="-122"/>
                <a:cs typeface="Times New Roman" panose="02020603050405020304" pitchFamily="18" charset="0"/>
              </a:rPr>
              <a:t>期权的标的物是指选择购买或出售的</a:t>
            </a:r>
            <a:r>
              <a:rPr lang="zh-CN" altLang="en-US" sz="14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资产</a:t>
            </a:r>
            <a:r>
              <a:rPr lang="zh-CN" altLang="en-US" sz="1400" b="1" dirty="0">
                <a:latin typeface="Times New Roman" panose="02020603050405020304" pitchFamily="18" charset="0"/>
                <a:ea typeface="黑体" panose="02010609060101010101" pitchFamily="49" charset="-122"/>
                <a:cs typeface="Times New Roman" panose="02020603050405020304" pitchFamily="18" charset="0"/>
              </a:rPr>
              <a:t>。它包括股票、政府债券、货币、股票指数、商品期货等。期权是这些标的物</a:t>
            </a:r>
            <a:r>
              <a:rPr lang="en-US" altLang="zh-CN" sz="1400" b="1" dirty="0">
                <a:latin typeface="Times New Roman" panose="02020603050405020304" pitchFamily="18" charset="0"/>
                <a:ea typeface="黑体" panose="02010609060101010101" pitchFamily="49" charset="-122"/>
                <a:cs typeface="Times New Roman" panose="02020603050405020304" pitchFamily="18" charset="0"/>
              </a:rPr>
              <a:t>“</a:t>
            </a:r>
            <a:r>
              <a:rPr lang="zh-CN" altLang="en-US" sz="1400" b="1" dirty="0">
                <a:latin typeface="Times New Roman" panose="02020603050405020304" pitchFamily="18" charset="0"/>
                <a:ea typeface="黑体" panose="02010609060101010101" pitchFamily="49" charset="-122"/>
                <a:cs typeface="Times New Roman" panose="02020603050405020304" pitchFamily="18" charset="0"/>
              </a:rPr>
              <a:t>衍生</a:t>
            </a:r>
            <a:r>
              <a:rPr lang="en-US" altLang="zh-CN" sz="1400" b="1" dirty="0">
                <a:latin typeface="Times New Roman" panose="02020603050405020304" pitchFamily="18" charset="0"/>
                <a:ea typeface="黑体" panose="02010609060101010101" pitchFamily="49" charset="-122"/>
                <a:cs typeface="Times New Roman" panose="02020603050405020304" pitchFamily="18" charset="0"/>
              </a:rPr>
              <a:t>”</a:t>
            </a:r>
            <a:r>
              <a:rPr lang="zh-CN" altLang="en-US" sz="1400" b="1" dirty="0">
                <a:latin typeface="Times New Roman" panose="02020603050405020304" pitchFamily="18" charset="0"/>
                <a:ea typeface="黑体" panose="02010609060101010101" pitchFamily="49" charset="-122"/>
                <a:cs typeface="Times New Roman" panose="02020603050405020304" pitchFamily="18" charset="0"/>
              </a:rPr>
              <a:t>的，因此称衍生金融工具。值得注意的是，期权出售人不一定拥有标的资产。期权是可以</a:t>
            </a:r>
            <a:r>
              <a:rPr lang="en-US" altLang="zh-CN" sz="1400" b="1" dirty="0">
                <a:latin typeface="Times New Roman" panose="02020603050405020304" pitchFamily="18" charset="0"/>
                <a:ea typeface="黑体" panose="02010609060101010101" pitchFamily="49" charset="-122"/>
                <a:cs typeface="Times New Roman" panose="02020603050405020304" pitchFamily="18" charset="0"/>
              </a:rPr>
              <a:t>“</a:t>
            </a:r>
            <a:r>
              <a:rPr lang="zh-CN" altLang="en-US" sz="1400" b="1" dirty="0">
                <a:latin typeface="Times New Roman" panose="02020603050405020304" pitchFamily="18" charset="0"/>
                <a:ea typeface="黑体" panose="02010609060101010101" pitchFamily="49" charset="-122"/>
                <a:cs typeface="Times New Roman" panose="02020603050405020304" pitchFamily="18" charset="0"/>
              </a:rPr>
              <a:t>卖空</a:t>
            </a:r>
            <a:r>
              <a:rPr lang="en-US" altLang="zh-CN" sz="1400" b="1" dirty="0">
                <a:latin typeface="Times New Roman" panose="02020603050405020304" pitchFamily="18" charset="0"/>
                <a:ea typeface="黑体" panose="02010609060101010101" pitchFamily="49" charset="-122"/>
                <a:cs typeface="Times New Roman" panose="02020603050405020304" pitchFamily="18" charset="0"/>
              </a:rPr>
              <a:t>”</a:t>
            </a:r>
            <a:r>
              <a:rPr lang="zh-CN" altLang="en-US" sz="1400" b="1" dirty="0">
                <a:latin typeface="Times New Roman" panose="02020603050405020304" pitchFamily="18" charset="0"/>
                <a:ea typeface="黑体" panose="02010609060101010101" pitchFamily="49" charset="-122"/>
                <a:cs typeface="Times New Roman" panose="02020603050405020304" pitchFamily="18" charset="0"/>
              </a:rPr>
              <a:t>的。期权购买人也不一定真的想购买资产标的物。因此，期权到期时双方不一定进行标的物的实物交割，而只需按价差补足价款即可。</a:t>
            </a:r>
          </a:p>
          <a:p>
            <a:pPr marL="285750" indent="-285750" eaLnBrk="1" hangingPunct="1">
              <a:spcAft>
                <a:spcPts val="600"/>
              </a:spcAft>
              <a:buFont typeface="Wingdings" panose="05000000000000000000" pitchFamily="2" charset="2"/>
              <a:buChar char="u"/>
            </a:pPr>
            <a:r>
              <a:rPr lang="zh-CN" altLang="en-US" sz="1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到期日。</a:t>
            </a:r>
            <a:r>
              <a:rPr lang="zh-CN" altLang="en-US" sz="1400" b="1" dirty="0">
                <a:latin typeface="Times New Roman" panose="02020603050405020304" pitchFamily="18" charset="0"/>
                <a:ea typeface="黑体" panose="02010609060101010101" pitchFamily="49" charset="-122"/>
                <a:cs typeface="Times New Roman" panose="02020603050405020304" pitchFamily="18" charset="0"/>
              </a:rPr>
              <a:t>双方约定的期权到期的那一天称为</a:t>
            </a:r>
            <a:r>
              <a:rPr lang="en-US" altLang="zh-CN" sz="1400" b="1" dirty="0">
                <a:latin typeface="Times New Roman" panose="02020603050405020304" pitchFamily="18" charset="0"/>
                <a:ea typeface="黑体" panose="02010609060101010101" pitchFamily="49" charset="-122"/>
                <a:cs typeface="Times New Roman" panose="02020603050405020304" pitchFamily="18" charset="0"/>
              </a:rPr>
              <a:t>“</a:t>
            </a:r>
            <a:r>
              <a:rPr lang="zh-CN" altLang="en-US" sz="1400" b="1" dirty="0">
                <a:latin typeface="Times New Roman" panose="02020603050405020304" pitchFamily="18" charset="0"/>
                <a:ea typeface="黑体" panose="02010609060101010101" pitchFamily="49" charset="-122"/>
                <a:cs typeface="Times New Roman" panose="02020603050405020304" pitchFamily="18" charset="0"/>
              </a:rPr>
              <a:t>到期日</a:t>
            </a:r>
            <a:r>
              <a:rPr lang="en-US" altLang="zh-CN" sz="1400" b="1" dirty="0">
                <a:latin typeface="Times New Roman" panose="02020603050405020304" pitchFamily="18" charset="0"/>
                <a:ea typeface="黑体" panose="02010609060101010101" pitchFamily="49" charset="-122"/>
                <a:cs typeface="Times New Roman" panose="02020603050405020304" pitchFamily="18" charset="0"/>
              </a:rPr>
              <a:t>”</a:t>
            </a:r>
            <a:r>
              <a:rPr lang="zh-CN" altLang="en-US" sz="1400" b="1" dirty="0">
                <a:latin typeface="Times New Roman" panose="02020603050405020304" pitchFamily="18" charset="0"/>
                <a:ea typeface="黑体" panose="02010609060101010101" pitchFamily="49" charset="-122"/>
                <a:cs typeface="Times New Roman" panose="02020603050405020304" pitchFamily="18" charset="0"/>
              </a:rPr>
              <a:t>，如果该期权只能在到期日执行，则称为欧式期权；如果该期权可以在到期日或到期日之前的任何时间执行，则称为美式期权。</a:t>
            </a:r>
          </a:p>
          <a:p>
            <a:pPr marL="285750" indent="-285750" eaLnBrk="1" hangingPunct="1">
              <a:spcAft>
                <a:spcPts val="600"/>
              </a:spcAft>
              <a:buFont typeface="Wingdings" panose="05000000000000000000" pitchFamily="2" charset="2"/>
              <a:buChar char="u"/>
            </a:pPr>
            <a:r>
              <a:rPr lang="zh-CN" altLang="en-US" sz="1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期权的执行。</a:t>
            </a:r>
            <a:r>
              <a:rPr lang="zh-CN" altLang="en-US" sz="1400" b="1" dirty="0">
                <a:latin typeface="Times New Roman" panose="02020603050405020304" pitchFamily="18" charset="0"/>
                <a:ea typeface="黑体" panose="02010609060101010101" pitchFamily="49" charset="-122"/>
                <a:cs typeface="Times New Roman" panose="02020603050405020304" pitchFamily="18" charset="0"/>
              </a:rPr>
              <a:t>依据期权合约购进或售出标的资产的行为称为</a:t>
            </a:r>
            <a:r>
              <a:rPr lang="en-US" altLang="zh-CN" sz="1400" b="1" dirty="0">
                <a:latin typeface="Times New Roman" panose="02020603050405020304" pitchFamily="18" charset="0"/>
                <a:ea typeface="黑体" panose="02010609060101010101" pitchFamily="49" charset="-122"/>
                <a:cs typeface="Times New Roman" panose="02020603050405020304" pitchFamily="18" charset="0"/>
              </a:rPr>
              <a:t>"</a:t>
            </a:r>
            <a:r>
              <a:rPr lang="zh-CN" altLang="en-US" sz="1400" b="1" dirty="0">
                <a:latin typeface="Times New Roman" panose="02020603050405020304" pitchFamily="18" charset="0"/>
                <a:ea typeface="黑体" panose="02010609060101010101" pitchFamily="49" charset="-122"/>
                <a:cs typeface="Times New Roman" panose="02020603050405020304" pitchFamily="18" charset="0"/>
              </a:rPr>
              <a:t>执行</a:t>
            </a:r>
            <a:r>
              <a:rPr lang="en-US" altLang="zh-CN" sz="1400" b="1" dirty="0">
                <a:latin typeface="Times New Roman" panose="02020603050405020304" pitchFamily="18" charset="0"/>
                <a:ea typeface="黑体" panose="02010609060101010101" pitchFamily="49" charset="-122"/>
                <a:cs typeface="Times New Roman" panose="02020603050405020304" pitchFamily="18" charset="0"/>
              </a:rPr>
              <a:t>"</a:t>
            </a:r>
            <a:r>
              <a:rPr lang="zh-CN" altLang="en-US" sz="1400" b="1" dirty="0">
                <a:latin typeface="Times New Roman" panose="02020603050405020304" pitchFamily="18" charset="0"/>
                <a:ea typeface="黑体" panose="02010609060101010101" pitchFamily="49" charset="-122"/>
                <a:cs typeface="Times New Roman" panose="02020603050405020304" pitchFamily="18" charset="0"/>
              </a:rPr>
              <a:t>。在期权合约中约定的、期权持有人据以购进或售出标的资产的固定价格，称为</a:t>
            </a:r>
            <a:r>
              <a:rPr lang="en-US" altLang="zh-CN" sz="1400" b="1" dirty="0">
                <a:latin typeface="Times New Roman" panose="02020603050405020304" pitchFamily="18" charset="0"/>
                <a:ea typeface="黑体" panose="02010609060101010101" pitchFamily="49" charset="-122"/>
                <a:cs typeface="Times New Roman" panose="02020603050405020304" pitchFamily="18" charset="0"/>
              </a:rPr>
              <a:t>"</a:t>
            </a:r>
            <a:r>
              <a:rPr lang="zh-CN" altLang="en-US" sz="1400" b="1" dirty="0">
                <a:latin typeface="Times New Roman" panose="02020603050405020304" pitchFamily="18" charset="0"/>
                <a:ea typeface="黑体" panose="02010609060101010101" pitchFamily="49" charset="-122"/>
                <a:cs typeface="Times New Roman" panose="02020603050405020304" pitchFamily="18" charset="0"/>
              </a:rPr>
              <a:t>执行价格</a:t>
            </a:r>
            <a:r>
              <a:rPr lang="en-US" altLang="zh-CN" sz="1400" b="1" dirty="0">
                <a:latin typeface="Times New Roman" panose="02020603050405020304" pitchFamily="18" charset="0"/>
                <a:ea typeface="黑体" panose="02010609060101010101" pitchFamily="49" charset="-122"/>
                <a:cs typeface="Times New Roman" panose="02020603050405020304" pitchFamily="18" charset="0"/>
              </a:rPr>
              <a:t>"</a:t>
            </a:r>
            <a:r>
              <a:rPr lang="zh-CN" altLang="en-US" sz="1400" b="1" dirty="0">
                <a:latin typeface="Times New Roman" panose="02020603050405020304" pitchFamily="18" charset="0"/>
                <a:ea typeface="黑体" panose="02010609060101010101" pitchFamily="49" charset="-122"/>
                <a:cs typeface="Times New Roman" panose="02020603050405020304" pitchFamily="18" charset="0"/>
              </a:rPr>
              <a:t>。</a:t>
            </a:r>
          </a:p>
        </p:txBody>
      </p:sp>
    </p:spTree>
    <p:extLst>
      <p:ext uri="{BB962C8B-B14F-4D97-AF65-F5344CB8AC3E}">
        <p14:creationId xmlns:p14="http://schemas.microsoft.com/office/powerpoint/2010/main" val="33142005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1048613"/>
          <p:cNvSpPr txBox="1"/>
          <p:nvPr/>
        </p:nvSpPr>
        <p:spPr>
          <a:xfrm>
            <a:off x="257648" y="281691"/>
            <a:ext cx="1273042" cy="315279"/>
          </a:xfrm>
          <a:prstGeom prst="rect">
            <a:avLst/>
          </a:prstGeom>
          <a:noFill/>
          <a:ln>
            <a:noFill/>
          </a:ln>
        </p:spPr>
        <p:txBody>
          <a:bodyPr vert="horz" wrap="non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lvl="0" algn="l">
              <a:spcBef>
                <a:spcPct val="20000"/>
              </a:spcBef>
            </a:pPr>
            <a:r>
              <a:rPr lang="en-US" altLang="zh-CN"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3.2 </a:t>
            </a:r>
            <a:r>
              <a:rPr lang="zh-CN" altLang="en-US"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运费期权</a:t>
            </a:r>
          </a:p>
        </p:txBody>
      </p:sp>
      <p:sp>
        <p:nvSpPr>
          <p:cNvPr id="4" name="文本框 3"/>
          <p:cNvSpPr txBox="1"/>
          <p:nvPr/>
        </p:nvSpPr>
        <p:spPr>
          <a:xfrm>
            <a:off x="179115" y="709911"/>
            <a:ext cx="5942166" cy="390428"/>
          </a:xfrm>
          <a:prstGeom prst="rect">
            <a:avLst/>
          </a:prstGeom>
          <a:noFill/>
          <a:ln>
            <a:noFill/>
          </a:ln>
        </p:spPr>
        <p:txBody>
          <a:bodyPr vert="horz" wrap="squar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marL="213995" indent="-213995">
              <a:lnSpc>
                <a:spcPct val="130000"/>
              </a:lnSpc>
              <a:spcBef>
                <a:spcPts val="450"/>
              </a:spcBef>
              <a:buFontTx/>
              <a:buChar char="•"/>
              <a:defRPr/>
            </a:pPr>
            <a:r>
              <a:rPr lang="zh-CN" altLang="en-US" b="1" dirty="0">
                <a:gradFill>
                  <a:gsLst>
                    <a:gs pos="0">
                      <a:srgbClr val="E30000"/>
                    </a:gs>
                    <a:gs pos="100000">
                      <a:srgbClr val="760303"/>
                    </a:gs>
                  </a:gsLst>
                  <a:lin scaled="0"/>
                </a:gradFill>
                <a:latin typeface="Times New Roman" panose="02020603050405020304" pitchFamily="18" charset="0"/>
                <a:ea typeface="黑体" panose="02010609060101010101" pitchFamily="49" charset="-122"/>
                <a:cs typeface="Times New Roman" panose="02020603050405020304" pitchFamily="18" charset="0"/>
              </a:rPr>
              <a:t>期权的分类</a:t>
            </a:r>
            <a:endParaRPr lang="en-US" altLang="zh-CN" b="1" dirty="0">
              <a:gradFill>
                <a:gsLst>
                  <a:gs pos="0">
                    <a:srgbClr val="E30000"/>
                  </a:gs>
                  <a:gs pos="100000">
                    <a:srgbClr val="760303"/>
                  </a:gs>
                </a:gsLst>
                <a:lin scaled="0"/>
              </a:gradFill>
              <a:latin typeface="Times New Roman" panose="02020603050405020304" pitchFamily="18" charset="0"/>
              <a:ea typeface="黑体" panose="02010609060101010101" pitchFamily="49" charset="-122"/>
              <a:cs typeface="Times New Roman" panose="02020603050405020304" pitchFamily="18" charset="0"/>
            </a:endParaRPr>
          </a:p>
        </p:txBody>
      </p:sp>
      <p:graphicFrame>
        <p:nvGraphicFramePr>
          <p:cNvPr id="3" name="表格 2"/>
          <p:cNvGraphicFramePr>
            <a:graphicFrameLocks noGrp="1"/>
          </p:cNvGraphicFramePr>
          <p:nvPr/>
        </p:nvGraphicFramePr>
        <p:xfrm>
          <a:off x="257648" y="1139067"/>
          <a:ext cx="6408712" cy="3534928"/>
        </p:xfrm>
        <a:graphic>
          <a:graphicData uri="http://schemas.openxmlformats.org/drawingml/2006/table">
            <a:tbl>
              <a:tblPr firstRow="1" bandRow="1">
                <a:tableStyleId>{5C22544A-7EE6-4342-B048-85BDC9FD1C3A}</a:tableStyleId>
              </a:tblPr>
              <a:tblGrid>
                <a:gridCol w="720080">
                  <a:extLst>
                    <a:ext uri="{9D8B030D-6E8A-4147-A177-3AD203B41FA5}">
                      <a16:colId xmlns:a16="http://schemas.microsoft.com/office/drawing/2014/main" val="20000"/>
                    </a:ext>
                  </a:extLst>
                </a:gridCol>
                <a:gridCol w="1505643">
                  <a:extLst>
                    <a:ext uri="{9D8B030D-6E8A-4147-A177-3AD203B41FA5}">
                      <a16:colId xmlns:a16="http://schemas.microsoft.com/office/drawing/2014/main" val="20001"/>
                    </a:ext>
                  </a:extLst>
                </a:gridCol>
                <a:gridCol w="4182989">
                  <a:extLst>
                    <a:ext uri="{9D8B030D-6E8A-4147-A177-3AD203B41FA5}">
                      <a16:colId xmlns:a16="http://schemas.microsoft.com/office/drawing/2014/main" val="20002"/>
                    </a:ext>
                  </a:extLst>
                </a:gridCol>
              </a:tblGrid>
              <a:tr h="250618">
                <a:tc>
                  <a:txBody>
                    <a:bodyPr/>
                    <a:lstStyle/>
                    <a:p>
                      <a:pPr algn="ctr"/>
                      <a:r>
                        <a:rPr lang="zh-CN" altLang="en-US" b="1" dirty="0">
                          <a:latin typeface="黑体" panose="02010609060101010101" pitchFamily="49" charset="-122"/>
                          <a:ea typeface="黑体" panose="02010609060101010101" pitchFamily="49" charset="-122"/>
                        </a:rPr>
                        <a:t>分类标准</a:t>
                      </a:r>
                    </a:p>
                  </a:txBody>
                  <a:tcPr anchor="ctr">
                    <a:solidFill>
                      <a:srgbClr val="0D4B8E"/>
                    </a:solidFill>
                  </a:tcPr>
                </a:tc>
                <a:tc>
                  <a:txBody>
                    <a:bodyPr/>
                    <a:lstStyle/>
                    <a:p>
                      <a:pPr algn="ctr"/>
                      <a:r>
                        <a:rPr lang="zh-CN" altLang="en-US" b="1" dirty="0">
                          <a:solidFill>
                            <a:schemeClr val="bg1"/>
                          </a:solidFill>
                          <a:latin typeface="黑体" panose="02010609060101010101" pitchFamily="49" charset="-122"/>
                          <a:ea typeface="黑体" panose="02010609060101010101" pitchFamily="49" charset="-122"/>
                        </a:rPr>
                        <a:t>具体分类</a:t>
                      </a:r>
                    </a:p>
                  </a:txBody>
                  <a:tcPr anchor="ctr">
                    <a:solidFill>
                      <a:srgbClr val="0D4B8E"/>
                    </a:solidFill>
                  </a:tcPr>
                </a:tc>
                <a:tc>
                  <a:txBody>
                    <a:bodyPr/>
                    <a:lstStyle/>
                    <a:p>
                      <a:pPr algn="ctr"/>
                      <a:r>
                        <a:rPr lang="zh-CN" altLang="en-US" b="1" dirty="0">
                          <a:latin typeface="黑体" panose="02010609060101010101" pitchFamily="49" charset="-122"/>
                          <a:ea typeface="黑体" panose="02010609060101010101" pitchFamily="49" charset="-122"/>
                        </a:rPr>
                        <a:t>定义</a:t>
                      </a:r>
                    </a:p>
                  </a:txBody>
                  <a:tcPr anchor="ctr">
                    <a:solidFill>
                      <a:srgbClr val="0D4B8E"/>
                    </a:solidFill>
                  </a:tcPr>
                </a:tc>
                <a:extLst>
                  <a:ext uri="{0D108BD9-81ED-4DB2-BD59-A6C34878D82A}">
                    <a16:rowId xmlns:a16="http://schemas.microsoft.com/office/drawing/2014/main" val="10000"/>
                  </a:ext>
                </a:extLst>
              </a:tr>
              <a:tr h="558703">
                <a:tc rowSpan="2">
                  <a:txBody>
                    <a:bodyPr/>
                    <a:lstStyle/>
                    <a:p>
                      <a:pPr algn="ctr"/>
                      <a:r>
                        <a:rPr lang="zh-CN" altLang="en-US" b="1" dirty="0">
                          <a:latin typeface="Times New Roman" panose="02020603050405020304" pitchFamily="18" charset="0"/>
                          <a:ea typeface="黑体" panose="02010609060101010101" pitchFamily="49" charset="-122"/>
                          <a:cs typeface="Times New Roman" panose="02020603050405020304" pitchFamily="18" charset="0"/>
                        </a:rPr>
                        <a:t>行权方向</a:t>
                      </a:r>
                    </a:p>
                  </a:txBody>
                  <a:tcPr anchor="ctr"/>
                </a:tc>
                <a:tc>
                  <a:txBody>
                    <a:bodyPr/>
                    <a:lstStyle/>
                    <a:p>
                      <a:pPr algn="ctr"/>
                      <a:r>
                        <a:rPr lang="zh-CN" altLang="en-US" b="1" dirty="0">
                          <a:solidFill>
                            <a:schemeClr val="accent6">
                              <a:lumMod val="85000"/>
                              <a:lumOff val="15000"/>
                            </a:schemeClr>
                          </a:solidFill>
                          <a:latin typeface="Times New Roman" panose="02020603050405020304" pitchFamily="18" charset="0"/>
                          <a:ea typeface="黑体" panose="02010609060101010101" pitchFamily="49" charset="-122"/>
                          <a:cs typeface="Times New Roman" panose="02020603050405020304" pitchFamily="18" charset="0"/>
                        </a:rPr>
                        <a:t>看涨期权</a:t>
                      </a:r>
                      <a:r>
                        <a:rPr lang="en-US" altLang="zh-CN" sz="1050" b="1" dirty="0">
                          <a:solidFill>
                            <a:schemeClr val="accent6">
                              <a:lumMod val="85000"/>
                              <a:lumOff val="15000"/>
                            </a:schemeClr>
                          </a:solidFill>
                          <a:latin typeface="Times New Roman" panose="02020603050405020304" pitchFamily="18" charset="0"/>
                          <a:ea typeface="黑体" panose="02010609060101010101" pitchFamily="49" charset="-122"/>
                          <a:cs typeface="Times New Roman" panose="02020603050405020304" pitchFamily="18" charset="0"/>
                        </a:rPr>
                        <a:t>(call option)</a:t>
                      </a:r>
                      <a:endParaRPr lang="zh-CN" altLang="en-US" b="1" dirty="0">
                        <a:solidFill>
                          <a:schemeClr val="accent6">
                            <a:lumMod val="85000"/>
                            <a:lumOff val="15000"/>
                          </a:schemeClr>
                        </a:solidFill>
                        <a:latin typeface="Times New Roman" panose="02020603050405020304" pitchFamily="18" charset="0"/>
                        <a:ea typeface="黑体" panose="02010609060101010101" pitchFamily="49" charset="-122"/>
                        <a:cs typeface="Times New Roman" panose="02020603050405020304" pitchFamily="18" charset="0"/>
                      </a:endParaRPr>
                    </a:p>
                  </a:txBody>
                  <a:tcPr anchor="ctr"/>
                </a:tc>
                <a:tc>
                  <a:txBody>
                    <a:bodyPr/>
                    <a:lstStyle/>
                    <a:p>
                      <a:pPr fontAlgn="auto">
                        <a:lnSpc>
                          <a:spcPct val="150000"/>
                        </a:lnSpc>
                        <a:spcAft>
                          <a:spcPts val="0"/>
                        </a:spcAft>
                        <a:defRPr/>
                      </a:pPr>
                      <a:r>
                        <a:rPr lang="zh-CN" altLang="en-US" sz="105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赋予持有者在特定时间按确定价格</a:t>
                      </a:r>
                      <a:r>
                        <a:rPr lang="zh-CN" altLang="en-US" sz="105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购买</a:t>
                      </a:r>
                      <a:r>
                        <a:rPr lang="zh-CN" altLang="en-US" sz="105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一定数量和质量的标的资产的权利。</a:t>
                      </a:r>
                      <a:endParaRPr lang="en-US" altLang="zh-CN" sz="105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endParaRPr>
                    </a:p>
                  </a:txBody>
                  <a:tcPr anchor="ctr"/>
                </a:tc>
                <a:extLst>
                  <a:ext uri="{0D108BD9-81ED-4DB2-BD59-A6C34878D82A}">
                    <a16:rowId xmlns:a16="http://schemas.microsoft.com/office/drawing/2014/main" val="10001"/>
                  </a:ext>
                </a:extLst>
              </a:tr>
              <a:tr h="403119">
                <a:tc vMerge="1">
                  <a:txBody>
                    <a:bodyPr/>
                    <a:lstStyle/>
                    <a:p>
                      <a:endParaRPr lang="zh-CN"/>
                    </a:p>
                  </a:txBody>
                  <a:tcPr/>
                </a:tc>
                <a:tc>
                  <a:txBody>
                    <a:bodyPr/>
                    <a:lstStyle/>
                    <a:p>
                      <a:pPr algn="ctr"/>
                      <a:r>
                        <a:rPr lang="zh-CN" altLang="en-US" b="1" dirty="0">
                          <a:solidFill>
                            <a:schemeClr val="accent6">
                              <a:lumMod val="85000"/>
                              <a:lumOff val="15000"/>
                            </a:schemeClr>
                          </a:solidFill>
                          <a:latin typeface="Times New Roman" panose="02020603050405020304" pitchFamily="18" charset="0"/>
                          <a:ea typeface="黑体" panose="02010609060101010101" pitchFamily="49" charset="-122"/>
                          <a:cs typeface="Times New Roman" panose="02020603050405020304" pitchFamily="18" charset="0"/>
                        </a:rPr>
                        <a:t>看跌期权</a:t>
                      </a:r>
                      <a:r>
                        <a:rPr lang="en-US" altLang="zh-CN" sz="1050" b="1" dirty="0">
                          <a:solidFill>
                            <a:schemeClr val="accent6">
                              <a:lumMod val="85000"/>
                              <a:lumOff val="15000"/>
                            </a:schemeClr>
                          </a:solidFill>
                          <a:latin typeface="Times New Roman" panose="02020603050405020304" pitchFamily="18" charset="0"/>
                          <a:ea typeface="黑体" panose="02010609060101010101" pitchFamily="49" charset="-122"/>
                          <a:cs typeface="Times New Roman" panose="02020603050405020304" pitchFamily="18" charset="0"/>
                        </a:rPr>
                        <a:t>(put option)</a:t>
                      </a:r>
                      <a:endParaRPr lang="zh-CN" altLang="en-US" b="1" dirty="0">
                        <a:solidFill>
                          <a:schemeClr val="accent6">
                            <a:lumMod val="85000"/>
                            <a:lumOff val="15000"/>
                          </a:schemeClr>
                        </a:solidFill>
                        <a:latin typeface="Times New Roman" panose="02020603050405020304" pitchFamily="18" charset="0"/>
                        <a:ea typeface="黑体" panose="02010609060101010101" pitchFamily="49" charset="-122"/>
                        <a:cs typeface="Times New Roman" panose="02020603050405020304" pitchFamily="18" charset="0"/>
                      </a:endParaRPr>
                    </a:p>
                  </a:txBody>
                  <a:tcPr anchor="ctr"/>
                </a:tc>
                <a:tc>
                  <a:txBody>
                    <a:bodyPr/>
                    <a:lstStyle/>
                    <a:p>
                      <a:r>
                        <a:rPr lang="zh-CN" altLang="en-US" sz="105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赋予持有者在特定时间按确定价格</a:t>
                      </a:r>
                      <a:r>
                        <a:rPr lang="zh-CN" altLang="en-US" sz="105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出售</a:t>
                      </a:r>
                      <a:r>
                        <a:rPr lang="zh-CN" altLang="en-US" sz="105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一定数量和质量的标的资产的权利。</a:t>
                      </a:r>
                      <a:endParaRPr lang="zh-CN" altLang="en-US" b="1" dirty="0">
                        <a:latin typeface="Times New Roman" panose="02020603050405020304" pitchFamily="18" charset="0"/>
                        <a:ea typeface="黑体" panose="02010609060101010101" pitchFamily="49" charset="-122"/>
                        <a:cs typeface="Times New Roman" panose="02020603050405020304" pitchFamily="18" charset="0"/>
                      </a:endParaRPr>
                    </a:p>
                  </a:txBody>
                  <a:tcPr anchor="ctr"/>
                </a:tc>
                <a:extLst>
                  <a:ext uri="{0D108BD9-81ED-4DB2-BD59-A6C34878D82A}">
                    <a16:rowId xmlns:a16="http://schemas.microsoft.com/office/drawing/2014/main" val="10002"/>
                  </a:ext>
                </a:extLst>
              </a:tr>
              <a:tr h="257645">
                <a:tc rowSpan="3">
                  <a:txBody>
                    <a:bodyPr/>
                    <a:lstStyle/>
                    <a:p>
                      <a:pPr algn="ctr"/>
                      <a:r>
                        <a:rPr lang="zh-CN" altLang="en-US" b="1" dirty="0">
                          <a:latin typeface="Times New Roman" panose="02020603050405020304" pitchFamily="18" charset="0"/>
                          <a:ea typeface="黑体" panose="02010609060101010101" pitchFamily="49" charset="-122"/>
                          <a:cs typeface="Times New Roman" panose="02020603050405020304" pitchFamily="18" charset="0"/>
                        </a:rPr>
                        <a:t>合约条款</a:t>
                      </a:r>
                    </a:p>
                  </a:txBody>
                  <a:tcPr anchor="ctr"/>
                </a:tc>
                <a:tc>
                  <a:txBody>
                    <a:bodyPr/>
                    <a:lstStyle/>
                    <a:p>
                      <a:pPr algn="ctr"/>
                      <a:r>
                        <a:rPr lang="zh-CN" altLang="en-US" b="1" dirty="0">
                          <a:solidFill>
                            <a:schemeClr val="accent6">
                              <a:lumMod val="85000"/>
                              <a:lumOff val="15000"/>
                            </a:schemeClr>
                          </a:solidFill>
                          <a:latin typeface="Times New Roman" panose="02020603050405020304" pitchFamily="18" charset="0"/>
                          <a:ea typeface="黑体" panose="02010609060101010101" pitchFamily="49" charset="-122"/>
                          <a:cs typeface="Times New Roman" panose="02020603050405020304" pitchFamily="18" charset="0"/>
                        </a:rPr>
                        <a:t>欧式期权</a:t>
                      </a:r>
                    </a:p>
                  </a:txBody>
                  <a:tcPr anchor="ctr"/>
                </a:tc>
                <a:tc>
                  <a:txBody>
                    <a:bodyPr/>
                    <a:lstStyle/>
                    <a:p>
                      <a:r>
                        <a:rPr lang="zh-CN" altLang="en-US" sz="105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赋予持有者只能在</a:t>
                      </a:r>
                      <a:r>
                        <a:rPr lang="zh-CN" altLang="en-US" sz="105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到期日</a:t>
                      </a:r>
                      <a:r>
                        <a:rPr lang="zh-CN" altLang="en-US" sz="105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行权</a:t>
                      </a:r>
                      <a:endParaRPr lang="zh-CN" altLang="en-US" b="1" dirty="0">
                        <a:latin typeface="Times New Roman" panose="02020603050405020304" pitchFamily="18" charset="0"/>
                        <a:ea typeface="黑体" panose="02010609060101010101" pitchFamily="49" charset="-122"/>
                        <a:cs typeface="Times New Roman" panose="02020603050405020304" pitchFamily="18" charset="0"/>
                      </a:endParaRPr>
                    </a:p>
                  </a:txBody>
                  <a:tcPr anchor="ctr"/>
                </a:tc>
                <a:extLst>
                  <a:ext uri="{0D108BD9-81ED-4DB2-BD59-A6C34878D82A}">
                    <a16:rowId xmlns:a16="http://schemas.microsoft.com/office/drawing/2014/main" val="10003"/>
                  </a:ext>
                </a:extLst>
              </a:tr>
              <a:tr h="266402">
                <a:tc vMerge="1">
                  <a:txBody>
                    <a:bodyPr/>
                    <a:lstStyle/>
                    <a:p>
                      <a:endParaRPr lang="zh-CN"/>
                    </a:p>
                  </a:txBody>
                  <a:tcPr anchor="ctr"/>
                </a:tc>
                <a:tc>
                  <a:txBody>
                    <a:bodyPr/>
                    <a:lstStyle/>
                    <a:p>
                      <a:pPr algn="ctr"/>
                      <a:r>
                        <a:rPr lang="zh-CN" altLang="en-US" b="1" dirty="0">
                          <a:solidFill>
                            <a:schemeClr val="accent6">
                              <a:lumMod val="85000"/>
                              <a:lumOff val="15000"/>
                            </a:schemeClr>
                          </a:solidFill>
                          <a:latin typeface="Times New Roman" panose="02020603050405020304" pitchFamily="18" charset="0"/>
                          <a:ea typeface="黑体" panose="02010609060101010101" pitchFamily="49" charset="-122"/>
                          <a:cs typeface="Times New Roman" panose="02020603050405020304" pitchFamily="18" charset="0"/>
                        </a:rPr>
                        <a:t>美式期权</a:t>
                      </a:r>
                    </a:p>
                  </a:txBody>
                  <a:tcPr anchor="ctr"/>
                </a:tc>
                <a:tc>
                  <a:txBody>
                    <a:bodyPr/>
                    <a:lstStyle/>
                    <a:p>
                      <a:r>
                        <a:rPr lang="zh-CN" altLang="en-US" sz="105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赋予持有者</a:t>
                      </a:r>
                      <a:r>
                        <a:rPr lang="zh-CN" altLang="en-US" sz="105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自购买日至到期日当天任何一个工作日</a:t>
                      </a:r>
                      <a:r>
                        <a:rPr lang="zh-CN" altLang="en-US" sz="105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都可以行权。</a:t>
                      </a:r>
                      <a:endParaRPr lang="zh-CN" altLang="en-US" b="1" dirty="0">
                        <a:latin typeface="Times New Roman" panose="02020603050405020304" pitchFamily="18" charset="0"/>
                        <a:ea typeface="黑体" panose="02010609060101010101" pitchFamily="49" charset="-122"/>
                        <a:cs typeface="Times New Roman" panose="02020603050405020304" pitchFamily="18" charset="0"/>
                      </a:endParaRPr>
                    </a:p>
                  </a:txBody>
                  <a:tcPr anchor="ctr"/>
                </a:tc>
                <a:extLst>
                  <a:ext uri="{0D108BD9-81ED-4DB2-BD59-A6C34878D82A}">
                    <a16:rowId xmlns:a16="http://schemas.microsoft.com/office/drawing/2014/main" val="10004"/>
                  </a:ext>
                </a:extLst>
              </a:tr>
              <a:tr h="421600">
                <a:tc vMerge="1">
                  <a:txBody>
                    <a:bodyPr/>
                    <a:lstStyle/>
                    <a:p>
                      <a:endParaRPr lang="zh-CN"/>
                    </a:p>
                  </a:txBody>
                  <a:tcPr anchor="ctr"/>
                </a:tc>
                <a:tc>
                  <a:txBody>
                    <a:bodyPr/>
                    <a:lstStyle/>
                    <a:p>
                      <a:pPr algn="ctr"/>
                      <a:r>
                        <a:rPr lang="zh-CN" altLang="en-US" b="1" dirty="0">
                          <a:solidFill>
                            <a:schemeClr val="accent6">
                              <a:lumMod val="85000"/>
                              <a:lumOff val="15000"/>
                            </a:schemeClr>
                          </a:solidFill>
                          <a:latin typeface="Times New Roman" panose="02020603050405020304" pitchFamily="18" charset="0"/>
                          <a:ea typeface="黑体" panose="02010609060101010101" pitchFamily="49" charset="-122"/>
                          <a:cs typeface="Times New Roman" panose="02020603050405020304" pitchFamily="18" charset="0"/>
                        </a:rPr>
                        <a:t>亚式期权</a:t>
                      </a:r>
                    </a:p>
                  </a:txBody>
                  <a:tcPr anchor="ctr"/>
                </a:tc>
                <a:tc>
                  <a:txBody>
                    <a:bodyPr/>
                    <a:lstStyle/>
                    <a:p>
                      <a:r>
                        <a:rPr lang="zh-CN" altLang="en-US" sz="105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平均价格</a:t>
                      </a:r>
                      <a:r>
                        <a:rPr lang="zh-CN" altLang="en-US" sz="105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期权。期权的收益采用合同期内标的资产某段时间内的算数平均价格或者几何平均价格</a:t>
                      </a:r>
                      <a:endParaRPr lang="zh-CN" altLang="en-US" b="1" dirty="0">
                        <a:latin typeface="Times New Roman" panose="02020603050405020304" pitchFamily="18" charset="0"/>
                        <a:ea typeface="黑体" panose="02010609060101010101" pitchFamily="49" charset="-122"/>
                        <a:cs typeface="Times New Roman" panose="02020603050405020304" pitchFamily="18" charset="0"/>
                      </a:endParaRPr>
                    </a:p>
                  </a:txBody>
                  <a:tcPr anchor="ctr"/>
                </a:tc>
                <a:extLst>
                  <a:ext uri="{0D108BD9-81ED-4DB2-BD59-A6C34878D82A}">
                    <a16:rowId xmlns:a16="http://schemas.microsoft.com/office/drawing/2014/main" val="10005"/>
                  </a:ext>
                </a:extLst>
              </a:tr>
              <a:tr h="421600">
                <a:tc rowSpan="3">
                  <a:txBody>
                    <a:bodyPr/>
                    <a:lstStyle/>
                    <a:p>
                      <a:pPr algn="ctr"/>
                      <a:r>
                        <a:rPr lang="zh-CN" altLang="en-US" b="1" dirty="0">
                          <a:latin typeface="Times New Roman" panose="02020603050405020304" pitchFamily="18" charset="0"/>
                          <a:ea typeface="黑体" panose="02010609060101010101" pitchFamily="49" charset="-122"/>
                          <a:cs typeface="Times New Roman" panose="02020603050405020304" pitchFamily="18" charset="0"/>
                        </a:rPr>
                        <a:t>交易场所</a:t>
                      </a:r>
                    </a:p>
                  </a:txBody>
                  <a:tcPr anchor="ctr"/>
                </a:tc>
                <a:tc>
                  <a:txBody>
                    <a:bodyPr/>
                    <a:lstStyle/>
                    <a:p>
                      <a:pPr algn="ctr"/>
                      <a:r>
                        <a:rPr lang="en-US" altLang="zh-CN" sz="1050" b="1" dirty="0">
                          <a:solidFill>
                            <a:schemeClr val="accent6">
                              <a:lumMod val="85000"/>
                              <a:lumOff val="15000"/>
                            </a:schemeClr>
                          </a:solidFill>
                          <a:latin typeface="Times New Roman" panose="02020603050405020304" pitchFamily="18" charset="0"/>
                          <a:ea typeface="黑体" panose="02010609060101010101" pitchFamily="49" charset="-122"/>
                          <a:cs typeface="Times New Roman" panose="02020603050405020304" pitchFamily="18" charset="0"/>
                        </a:rPr>
                        <a:t>OTC</a:t>
                      </a:r>
                      <a:r>
                        <a:rPr lang="zh-CN" altLang="en-US" sz="1050" b="1" dirty="0">
                          <a:solidFill>
                            <a:schemeClr val="accent6">
                              <a:lumMod val="85000"/>
                              <a:lumOff val="15000"/>
                            </a:schemeClr>
                          </a:solidFill>
                          <a:latin typeface="Times New Roman" panose="02020603050405020304" pitchFamily="18" charset="0"/>
                          <a:ea typeface="黑体" panose="02010609060101010101" pitchFamily="49" charset="-122"/>
                          <a:cs typeface="Times New Roman" panose="02020603050405020304" pitchFamily="18" charset="0"/>
                        </a:rPr>
                        <a:t>场外交易</a:t>
                      </a:r>
                      <a:endParaRPr lang="zh-CN" altLang="en-US" b="1" dirty="0">
                        <a:solidFill>
                          <a:schemeClr val="accent6">
                            <a:lumMod val="85000"/>
                            <a:lumOff val="15000"/>
                          </a:schemeClr>
                        </a:solidFill>
                        <a:latin typeface="Times New Roman" panose="02020603050405020304" pitchFamily="18" charset="0"/>
                        <a:ea typeface="黑体" panose="02010609060101010101" pitchFamily="49" charset="-122"/>
                        <a:cs typeface="Times New Roman" panose="02020603050405020304" pitchFamily="18" charset="0"/>
                      </a:endParaRPr>
                    </a:p>
                  </a:txBody>
                  <a:tcPr anchor="ctr"/>
                </a:tc>
                <a:tc>
                  <a:txBody>
                    <a:bodyPr/>
                    <a:lstStyle/>
                    <a:p>
                      <a:r>
                        <a:rPr lang="zh-CN" altLang="en-US" sz="105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成交后五个交易日之内期权购买者向期权出售者支付期权金。期权到期月最后一天为结算日</a:t>
                      </a:r>
                      <a:endParaRPr lang="zh-CN" altLang="en-US" b="1" dirty="0">
                        <a:latin typeface="Times New Roman" panose="02020603050405020304" pitchFamily="18" charset="0"/>
                        <a:ea typeface="黑体" panose="02010609060101010101" pitchFamily="49" charset="-122"/>
                        <a:cs typeface="Times New Roman" panose="02020603050405020304" pitchFamily="18" charset="0"/>
                      </a:endParaRPr>
                    </a:p>
                  </a:txBody>
                  <a:tcPr anchor="ctr"/>
                </a:tc>
                <a:extLst>
                  <a:ext uri="{0D108BD9-81ED-4DB2-BD59-A6C34878D82A}">
                    <a16:rowId xmlns:a16="http://schemas.microsoft.com/office/drawing/2014/main" val="10006"/>
                  </a:ext>
                </a:extLst>
              </a:tr>
              <a:tr h="676438">
                <a:tc vMerge="1">
                  <a:txBody>
                    <a:bodyPr/>
                    <a:lstStyle/>
                    <a:p>
                      <a:endParaRPr lang="zh-CN"/>
                    </a:p>
                  </a:txBody>
                  <a:tcPr anchor="ctr"/>
                </a:tc>
                <a:tc>
                  <a:txBody>
                    <a:bodyPr/>
                    <a:lstStyle/>
                    <a:p>
                      <a:pPr algn="ctr"/>
                      <a:r>
                        <a:rPr lang="zh-CN" altLang="en-US" sz="1050" b="1" dirty="0">
                          <a:solidFill>
                            <a:schemeClr val="accent6">
                              <a:lumMod val="85000"/>
                              <a:lumOff val="15000"/>
                            </a:schemeClr>
                          </a:solidFill>
                          <a:latin typeface="Times New Roman" panose="02020603050405020304" pitchFamily="18" charset="0"/>
                          <a:ea typeface="黑体" panose="02010609060101010101" pitchFamily="49" charset="-122"/>
                          <a:cs typeface="Times New Roman" panose="02020603050405020304" pitchFamily="18" charset="0"/>
                        </a:rPr>
                        <a:t>交易所交易</a:t>
                      </a:r>
                      <a:endParaRPr lang="zh-CN" altLang="en-US" b="1" dirty="0">
                        <a:solidFill>
                          <a:schemeClr val="accent6">
                            <a:lumMod val="85000"/>
                            <a:lumOff val="15000"/>
                          </a:schemeClr>
                        </a:solidFill>
                        <a:latin typeface="Times New Roman" panose="02020603050405020304" pitchFamily="18" charset="0"/>
                        <a:ea typeface="黑体" panose="02010609060101010101" pitchFamily="49" charset="-122"/>
                        <a:cs typeface="Times New Roman" panose="02020603050405020304" pitchFamily="18" charset="0"/>
                      </a:endParaRPr>
                    </a:p>
                  </a:txBody>
                  <a:tcPr anchor="ctr"/>
                </a:tc>
                <a:tc>
                  <a:txBody>
                    <a:bodyPr/>
                    <a:lstStyle/>
                    <a:p>
                      <a:r>
                        <a:rPr lang="zh-CN" altLang="en-US" sz="105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期权购买者可能承受的最大风险就是支付的期权金而已，然而期权卖方理论上损失却没有上限，所以卖方需要将一定数量保证金存入交易所，以便在达成交易后的盯视过程中结算</a:t>
                      </a:r>
                      <a:endParaRPr lang="zh-CN" altLang="en-US" b="1" dirty="0">
                        <a:latin typeface="Times New Roman" panose="02020603050405020304" pitchFamily="18" charset="0"/>
                        <a:ea typeface="黑体" panose="02010609060101010101" pitchFamily="49" charset="-122"/>
                        <a:cs typeface="Times New Roman" panose="02020603050405020304" pitchFamily="18" charset="0"/>
                      </a:endParaRPr>
                    </a:p>
                  </a:txBody>
                  <a:tcPr anchor="ctr"/>
                </a:tc>
                <a:extLst>
                  <a:ext uri="{0D108BD9-81ED-4DB2-BD59-A6C34878D82A}">
                    <a16:rowId xmlns:a16="http://schemas.microsoft.com/office/drawing/2014/main" val="10007"/>
                  </a:ext>
                </a:extLst>
              </a:tr>
              <a:tr h="257645">
                <a:tc vMerge="1">
                  <a:txBody>
                    <a:bodyPr/>
                    <a:lstStyle/>
                    <a:p>
                      <a:endParaRPr lang="zh-CN"/>
                    </a:p>
                  </a:txBody>
                  <a:tcPr anchor="ctr"/>
                </a:tc>
                <a:tc>
                  <a:txBody>
                    <a:bodyPr/>
                    <a:lstStyle/>
                    <a:p>
                      <a:pPr algn="ctr"/>
                      <a:r>
                        <a:rPr lang="zh-CN" altLang="en-US" sz="1050" b="1" dirty="0">
                          <a:solidFill>
                            <a:schemeClr val="accent6">
                              <a:lumMod val="85000"/>
                              <a:lumOff val="15000"/>
                            </a:schemeClr>
                          </a:solidFill>
                          <a:latin typeface="Times New Roman" panose="02020603050405020304" pitchFamily="18" charset="0"/>
                          <a:ea typeface="黑体" panose="02010609060101010101" pitchFamily="49" charset="-122"/>
                          <a:cs typeface="Times New Roman" panose="02020603050405020304" pitchFamily="18" charset="0"/>
                        </a:rPr>
                        <a:t>奥斯陆交易</a:t>
                      </a:r>
                      <a:endParaRPr lang="zh-CN" altLang="en-US" b="1" dirty="0">
                        <a:solidFill>
                          <a:schemeClr val="accent6">
                            <a:lumMod val="85000"/>
                            <a:lumOff val="15000"/>
                          </a:schemeClr>
                        </a:solidFill>
                        <a:latin typeface="Times New Roman" panose="02020603050405020304" pitchFamily="18" charset="0"/>
                        <a:ea typeface="黑体" panose="02010609060101010101" pitchFamily="49" charset="-122"/>
                        <a:cs typeface="Times New Roman" panose="02020603050405020304" pitchFamily="18" charset="0"/>
                      </a:endParaRPr>
                    </a:p>
                  </a:txBody>
                  <a:tcPr anchor="ctr"/>
                </a:tc>
                <a:tc>
                  <a:txBody>
                    <a:bodyPr/>
                    <a:lstStyle/>
                    <a:p>
                      <a:r>
                        <a:rPr lang="zh-CN" altLang="en-US" sz="105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山挪威期货和期权结算所</a:t>
                      </a:r>
                      <a:endParaRPr lang="zh-CN" altLang="en-US" b="1" dirty="0">
                        <a:latin typeface="Times New Roman" panose="02020603050405020304" pitchFamily="18" charset="0"/>
                        <a:ea typeface="黑体" panose="02010609060101010101" pitchFamily="49" charset="-122"/>
                        <a:cs typeface="Times New Roman" panose="02020603050405020304" pitchFamily="18" charset="0"/>
                      </a:endParaRP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9152504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1048613"/>
          <p:cNvSpPr txBox="1"/>
          <p:nvPr/>
        </p:nvSpPr>
        <p:spPr>
          <a:xfrm>
            <a:off x="257648" y="281691"/>
            <a:ext cx="1273042" cy="315279"/>
          </a:xfrm>
          <a:prstGeom prst="rect">
            <a:avLst/>
          </a:prstGeom>
          <a:noFill/>
          <a:ln>
            <a:noFill/>
          </a:ln>
        </p:spPr>
        <p:txBody>
          <a:bodyPr vert="horz" wrap="non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lvl="0" algn="l">
              <a:spcBef>
                <a:spcPct val="20000"/>
              </a:spcBef>
            </a:pPr>
            <a:r>
              <a:rPr lang="en-US" altLang="zh-CN"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3.2 </a:t>
            </a:r>
            <a:r>
              <a:rPr lang="zh-CN" altLang="en-US"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运费期权</a:t>
            </a:r>
          </a:p>
        </p:txBody>
      </p:sp>
      <p:sp>
        <p:nvSpPr>
          <p:cNvPr id="4" name="文本框 3"/>
          <p:cNvSpPr txBox="1"/>
          <p:nvPr/>
        </p:nvSpPr>
        <p:spPr>
          <a:xfrm>
            <a:off x="179115" y="709911"/>
            <a:ext cx="5942166" cy="390428"/>
          </a:xfrm>
          <a:prstGeom prst="rect">
            <a:avLst/>
          </a:prstGeom>
          <a:noFill/>
          <a:ln>
            <a:noFill/>
          </a:ln>
        </p:spPr>
        <p:txBody>
          <a:bodyPr vert="horz" wrap="squar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marL="213995" indent="-213995">
              <a:lnSpc>
                <a:spcPct val="130000"/>
              </a:lnSpc>
              <a:spcBef>
                <a:spcPts val="450"/>
              </a:spcBef>
              <a:buFontTx/>
              <a:buChar char="•"/>
              <a:defRPr/>
            </a:pPr>
            <a:r>
              <a:rPr lang="zh-CN" altLang="en-US" b="1" dirty="0">
                <a:gradFill>
                  <a:gsLst>
                    <a:gs pos="0">
                      <a:srgbClr val="E30000"/>
                    </a:gs>
                    <a:gs pos="100000">
                      <a:srgbClr val="760303"/>
                    </a:gs>
                  </a:gsLst>
                  <a:lin scaled="0"/>
                </a:gradFill>
                <a:latin typeface="Times New Roman" panose="02020603050405020304" pitchFamily="18" charset="0"/>
                <a:ea typeface="黑体" panose="02010609060101010101" pitchFamily="49" charset="-122"/>
                <a:cs typeface="Times New Roman" panose="02020603050405020304" pitchFamily="18" charset="0"/>
              </a:rPr>
              <a:t>期权与期货的区别</a:t>
            </a:r>
            <a:endParaRPr lang="en-US" altLang="zh-CN" b="1" dirty="0">
              <a:gradFill>
                <a:gsLst>
                  <a:gs pos="0">
                    <a:srgbClr val="E30000"/>
                  </a:gs>
                  <a:gs pos="100000">
                    <a:srgbClr val="760303"/>
                  </a:gs>
                </a:gsLst>
                <a:lin scaled="0"/>
              </a:gradFill>
              <a:latin typeface="Times New Roman" panose="02020603050405020304" pitchFamily="18" charset="0"/>
              <a:ea typeface="黑体" panose="02010609060101010101" pitchFamily="49" charset="-122"/>
              <a:cs typeface="Times New Roman" panose="02020603050405020304" pitchFamily="18" charset="0"/>
            </a:endParaRPr>
          </a:p>
        </p:txBody>
      </p:sp>
      <p:graphicFrame>
        <p:nvGraphicFramePr>
          <p:cNvPr id="3" name="表格 2"/>
          <p:cNvGraphicFramePr>
            <a:graphicFrameLocks noGrp="1"/>
          </p:cNvGraphicFramePr>
          <p:nvPr/>
        </p:nvGraphicFramePr>
        <p:xfrm>
          <a:off x="257649" y="1212060"/>
          <a:ext cx="6330178" cy="3216762"/>
        </p:xfrm>
        <a:graphic>
          <a:graphicData uri="http://schemas.openxmlformats.org/drawingml/2006/table">
            <a:tbl>
              <a:tblPr firstRow="1" bandRow="1">
                <a:tableStyleId>{5C22544A-7EE6-4342-B048-85BDC9FD1C3A}</a:tableStyleId>
              </a:tblPr>
              <a:tblGrid>
                <a:gridCol w="1073594">
                  <a:extLst>
                    <a:ext uri="{9D8B030D-6E8A-4147-A177-3AD203B41FA5}">
                      <a16:colId xmlns:a16="http://schemas.microsoft.com/office/drawing/2014/main" val="20000"/>
                    </a:ext>
                  </a:extLst>
                </a:gridCol>
                <a:gridCol w="2664296">
                  <a:extLst>
                    <a:ext uri="{9D8B030D-6E8A-4147-A177-3AD203B41FA5}">
                      <a16:colId xmlns:a16="http://schemas.microsoft.com/office/drawing/2014/main" val="20001"/>
                    </a:ext>
                  </a:extLst>
                </a:gridCol>
                <a:gridCol w="2592288">
                  <a:extLst>
                    <a:ext uri="{9D8B030D-6E8A-4147-A177-3AD203B41FA5}">
                      <a16:colId xmlns:a16="http://schemas.microsoft.com/office/drawing/2014/main" val="20002"/>
                    </a:ext>
                  </a:extLst>
                </a:gridCol>
              </a:tblGrid>
              <a:tr h="344434">
                <a:tc>
                  <a:txBody>
                    <a:bodyPr/>
                    <a:lstStyle/>
                    <a:p>
                      <a:pPr algn="ctr"/>
                      <a:r>
                        <a:rPr lang="zh-CN" altLang="en-US" sz="1400" b="1" dirty="0">
                          <a:solidFill>
                            <a:schemeClr val="bg1"/>
                          </a:solidFill>
                          <a:latin typeface="黑体" panose="02010609060101010101" pitchFamily="49" charset="-122"/>
                          <a:ea typeface="黑体" panose="02010609060101010101" pitchFamily="49" charset="-122"/>
                        </a:rPr>
                        <a:t>主要区别</a:t>
                      </a:r>
                    </a:p>
                  </a:txBody>
                  <a:tcPr anchor="ctr">
                    <a:solidFill>
                      <a:srgbClr val="0D4B8E"/>
                    </a:solidFill>
                  </a:tcPr>
                </a:tc>
                <a:tc>
                  <a:txBody>
                    <a:bodyPr/>
                    <a:lstStyle/>
                    <a:p>
                      <a:pPr algn="ctr"/>
                      <a:r>
                        <a:rPr lang="zh-CN" altLang="en-US" sz="1400" b="1" dirty="0">
                          <a:solidFill>
                            <a:schemeClr val="bg1"/>
                          </a:solidFill>
                          <a:latin typeface="黑体" panose="02010609060101010101" pitchFamily="49" charset="-122"/>
                          <a:ea typeface="黑体" panose="02010609060101010101" pitchFamily="49" charset="-122"/>
                        </a:rPr>
                        <a:t>期权</a:t>
                      </a:r>
                    </a:p>
                  </a:txBody>
                  <a:tcPr anchor="ctr">
                    <a:solidFill>
                      <a:srgbClr val="0D4B8E"/>
                    </a:solidFill>
                  </a:tcPr>
                </a:tc>
                <a:tc>
                  <a:txBody>
                    <a:bodyPr/>
                    <a:lstStyle/>
                    <a:p>
                      <a:pPr algn="ctr"/>
                      <a:r>
                        <a:rPr lang="zh-CN" altLang="en-US" sz="1400" b="1" dirty="0">
                          <a:solidFill>
                            <a:schemeClr val="bg1"/>
                          </a:solidFill>
                          <a:latin typeface="黑体" panose="02010609060101010101" pitchFamily="49" charset="-122"/>
                          <a:ea typeface="黑体" panose="02010609060101010101" pitchFamily="49" charset="-122"/>
                        </a:rPr>
                        <a:t>期货</a:t>
                      </a:r>
                    </a:p>
                  </a:txBody>
                  <a:tcPr anchor="ctr">
                    <a:solidFill>
                      <a:srgbClr val="0D4B8E"/>
                    </a:solidFill>
                  </a:tcPr>
                </a:tc>
                <a:extLst>
                  <a:ext uri="{0D108BD9-81ED-4DB2-BD59-A6C34878D82A}">
                    <a16:rowId xmlns:a16="http://schemas.microsoft.com/office/drawing/2014/main" val="10000"/>
                  </a:ext>
                </a:extLst>
              </a:tr>
              <a:tr h="936104">
                <a:tc>
                  <a:txBody>
                    <a:bodyPr/>
                    <a:lstStyle/>
                    <a:p>
                      <a:pPr algn="ctr"/>
                      <a:r>
                        <a:rPr lang="zh-CN" altLang="en-US" sz="1200" b="1" dirty="0">
                          <a:solidFill>
                            <a:schemeClr val="tx1"/>
                          </a:solidFill>
                          <a:latin typeface="黑体" panose="02010609060101010101" pitchFamily="49" charset="-122"/>
                          <a:ea typeface="黑体" panose="02010609060101010101" pitchFamily="49" charset="-122"/>
                        </a:rPr>
                        <a:t>买卖双方的</a:t>
                      </a:r>
                      <a:endParaRPr lang="en-US" altLang="zh-CN" sz="1200" b="1" dirty="0">
                        <a:solidFill>
                          <a:schemeClr val="tx1"/>
                        </a:solidFill>
                        <a:latin typeface="黑体" panose="02010609060101010101" pitchFamily="49" charset="-122"/>
                        <a:ea typeface="黑体" panose="02010609060101010101" pitchFamily="49" charset="-122"/>
                      </a:endParaRPr>
                    </a:p>
                    <a:p>
                      <a:pPr algn="ctr"/>
                      <a:r>
                        <a:rPr lang="zh-CN" altLang="en-US" sz="1200" b="1" dirty="0">
                          <a:solidFill>
                            <a:schemeClr val="tx1"/>
                          </a:solidFill>
                          <a:latin typeface="黑体" panose="02010609060101010101" pitchFamily="49" charset="-122"/>
                          <a:ea typeface="黑体" panose="02010609060101010101" pitchFamily="49" charset="-122"/>
                        </a:rPr>
                        <a:t>权力和义务</a:t>
                      </a:r>
                    </a:p>
                  </a:txBody>
                  <a:tcPr anchor="ctr"/>
                </a:tc>
                <a:tc>
                  <a:txBody>
                    <a:bodyPr/>
                    <a:lstStyle/>
                    <a:p>
                      <a:pPr algn="just"/>
                      <a:r>
                        <a:rPr lang="zh-CN" altLang="en-US" sz="1200" b="1" dirty="0">
                          <a:solidFill>
                            <a:schemeClr val="tx1"/>
                          </a:solidFill>
                          <a:latin typeface="黑体" panose="02010609060101010101" pitchFamily="49" charset="-122"/>
                          <a:ea typeface="黑体" panose="02010609060101010101" pitchFamily="49" charset="-122"/>
                          <a:cs typeface="Times New Roman" panose="02020603050405020304" pitchFamily="18" charset="0"/>
                        </a:rPr>
                        <a:t>期权的</a:t>
                      </a:r>
                      <a:r>
                        <a:rPr lang="zh-CN" altLang="en-US" sz="1200" b="1" dirty="0">
                          <a:solidFill>
                            <a:srgbClr val="C00000"/>
                          </a:solidFill>
                          <a:latin typeface="黑体" panose="02010609060101010101" pitchFamily="49" charset="-122"/>
                          <a:ea typeface="黑体" panose="02010609060101010101" pitchFamily="49" charset="-122"/>
                          <a:cs typeface="Times New Roman" panose="02020603050405020304" pitchFamily="18" charset="0"/>
                        </a:rPr>
                        <a:t>买方</a:t>
                      </a:r>
                      <a:r>
                        <a:rPr lang="zh-CN" altLang="en-US" sz="1200" b="1" dirty="0">
                          <a:solidFill>
                            <a:schemeClr val="tx1"/>
                          </a:solidFill>
                          <a:latin typeface="黑体" panose="02010609060101010101" pitchFamily="49" charset="-122"/>
                          <a:ea typeface="黑体" panose="02010609060101010101" pitchFamily="49" charset="-122"/>
                          <a:cs typeface="Times New Roman" panose="02020603050405020304" pitchFamily="18" charset="0"/>
                        </a:rPr>
                        <a:t>只享有权利，没有义务，他的义务在购买期权时付出了权利金就已经结束。而期权的</a:t>
                      </a:r>
                      <a:r>
                        <a:rPr lang="zh-CN" altLang="en-US" sz="1200" b="1" dirty="0">
                          <a:solidFill>
                            <a:srgbClr val="C00000"/>
                          </a:solidFill>
                          <a:latin typeface="黑体" panose="02010609060101010101" pitchFamily="49" charset="-122"/>
                          <a:ea typeface="黑体" panose="02010609060101010101" pitchFamily="49" charset="-122"/>
                          <a:cs typeface="Times New Roman" panose="02020603050405020304" pitchFamily="18" charset="0"/>
                        </a:rPr>
                        <a:t>卖方</a:t>
                      </a:r>
                      <a:r>
                        <a:rPr lang="zh-CN" altLang="en-US" sz="1200" b="1" dirty="0">
                          <a:solidFill>
                            <a:schemeClr val="tx1"/>
                          </a:solidFill>
                          <a:latin typeface="黑体" panose="02010609060101010101" pitchFamily="49" charset="-122"/>
                          <a:ea typeface="黑体" panose="02010609060101010101" pitchFamily="49" charset="-122"/>
                          <a:cs typeface="Times New Roman" panose="02020603050405020304" pitchFamily="18" charset="0"/>
                        </a:rPr>
                        <a:t>只承担义务，他收了权利金后就只剩下义务了。 </a:t>
                      </a:r>
                      <a:endParaRPr lang="zh-CN" altLang="en-US" sz="1200" b="1" dirty="0">
                        <a:solidFill>
                          <a:schemeClr val="tx1"/>
                        </a:solidFill>
                        <a:latin typeface="黑体" panose="02010609060101010101" pitchFamily="49" charset="-122"/>
                        <a:ea typeface="黑体" panose="02010609060101010101" pitchFamily="49" charset="-122"/>
                      </a:endParaRPr>
                    </a:p>
                  </a:txBody>
                  <a:tcPr anchor="ctr"/>
                </a:tc>
                <a:tc>
                  <a:txBody>
                    <a:bodyPr/>
                    <a:lstStyle/>
                    <a:p>
                      <a:pPr algn="just"/>
                      <a:r>
                        <a:rPr lang="zh-CN" altLang="en-US" sz="1200" b="1" dirty="0">
                          <a:solidFill>
                            <a:schemeClr val="tx1"/>
                          </a:solidFill>
                          <a:latin typeface="黑体" panose="02010609060101010101" pitchFamily="49" charset="-122"/>
                          <a:ea typeface="黑体" panose="02010609060101010101" pitchFamily="49" charset="-122"/>
                          <a:cs typeface="Times New Roman" panose="02020603050405020304" pitchFamily="18" charset="0"/>
                        </a:rPr>
                        <a:t>期货交易的</a:t>
                      </a:r>
                      <a:r>
                        <a:rPr lang="zh-CN" altLang="en-US" sz="1200" b="1" dirty="0">
                          <a:solidFill>
                            <a:srgbClr val="C00000"/>
                          </a:solidFill>
                          <a:latin typeface="黑体" panose="02010609060101010101" pitchFamily="49" charset="-122"/>
                          <a:ea typeface="黑体" panose="02010609060101010101" pitchFamily="49" charset="-122"/>
                          <a:cs typeface="Times New Roman" panose="02020603050405020304" pitchFamily="18" charset="0"/>
                        </a:rPr>
                        <a:t>双方权利和义务</a:t>
                      </a:r>
                      <a:r>
                        <a:rPr lang="zh-CN" altLang="en-US" sz="1200" b="1" dirty="0">
                          <a:solidFill>
                            <a:schemeClr val="tx1"/>
                          </a:solidFill>
                          <a:latin typeface="黑体" panose="02010609060101010101" pitchFamily="49" charset="-122"/>
                          <a:ea typeface="黑体" panose="02010609060101010101" pitchFamily="49" charset="-122"/>
                          <a:cs typeface="Times New Roman" panose="02020603050405020304" pitchFamily="18" charset="0"/>
                        </a:rPr>
                        <a:t>是</a:t>
                      </a:r>
                      <a:r>
                        <a:rPr lang="zh-CN" altLang="en-US" sz="1200" b="1" dirty="0">
                          <a:solidFill>
                            <a:srgbClr val="C00000"/>
                          </a:solidFill>
                          <a:latin typeface="黑体" panose="02010609060101010101" pitchFamily="49" charset="-122"/>
                          <a:ea typeface="黑体" panose="02010609060101010101" pitchFamily="49" charset="-122"/>
                          <a:cs typeface="Times New Roman" panose="02020603050405020304" pitchFamily="18" charset="0"/>
                        </a:rPr>
                        <a:t>一样</a:t>
                      </a:r>
                      <a:r>
                        <a:rPr lang="zh-CN" altLang="en-US" sz="1200" b="1" dirty="0">
                          <a:solidFill>
                            <a:schemeClr val="tx1"/>
                          </a:solidFill>
                          <a:latin typeface="黑体" panose="02010609060101010101" pitchFamily="49" charset="-122"/>
                          <a:ea typeface="黑体" panose="02010609060101010101" pitchFamily="49" charset="-122"/>
                          <a:cs typeface="Times New Roman" panose="02020603050405020304" pitchFamily="18" charset="0"/>
                        </a:rPr>
                        <a:t>的，都承担着亏损的可能，也都享有盈利的可能。</a:t>
                      </a:r>
                      <a:endParaRPr lang="zh-CN" altLang="en-US" sz="1200" b="1" dirty="0">
                        <a:solidFill>
                          <a:schemeClr val="tx1"/>
                        </a:solidFill>
                        <a:latin typeface="黑体" panose="02010609060101010101" pitchFamily="49" charset="-122"/>
                        <a:ea typeface="黑体" panose="02010609060101010101" pitchFamily="49" charset="-122"/>
                      </a:endParaRPr>
                    </a:p>
                  </a:txBody>
                  <a:tcPr anchor="ctr"/>
                </a:tc>
                <a:extLst>
                  <a:ext uri="{0D108BD9-81ED-4DB2-BD59-A6C34878D82A}">
                    <a16:rowId xmlns:a16="http://schemas.microsoft.com/office/drawing/2014/main" val="10001"/>
                  </a:ext>
                </a:extLst>
              </a:tr>
              <a:tr h="504056">
                <a:tc>
                  <a:txBody>
                    <a:bodyPr/>
                    <a:lstStyle/>
                    <a:p>
                      <a:pPr algn="ctr"/>
                      <a:r>
                        <a:rPr lang="zh-CN" altLang="en-US" sz="1200" b="1" dirty="0">
                          <a:solidFill>
                            <a:schemeClr val="tx1"/>
                          </a:solidFill>
                          <a:latin typeface="黑体" panose="02010609060101010101" pitchFamily="49" charset="-122"/>
                          <a:ea typeface="黑体" panose="02010609060101010101" pitchFamily="49" charset="-122"/>
                          <a:cs typeface="Times New Roman" panose="02020603050405020304" pitchFamily="18" charset="0"/>
                        </a:rPr>
                        <a:t>保证金规定</a:t>
                      </a:r>
                      <a:endParaRPr lang="zh-CN" altLang="en-US" sz="1200" b="1" dirty="0">
                        <a:solidFill>
                          <a:schemeClr val="tx1"/>
                        </a:solidFill>
                        <a:latin typeface="黑体" panose="02010609060101010101" pitchFamily="49" charset="-122"/>
                        <a:ea typeface="黑体" panose="02010609060101010101" pitchFamily="49" charset="-122"/>
                      </a:endParaRPr>
                    </a:p>
                  </a:txBody>
                  <a:tcPr anchor="ctr"/>
                </a:tc>
                <a:tc>
                  <a:txBody>
                    <a:bodyPr/>
                    <a:lstStyle/>
                    <a:p>
                      <a:pPr algn="just"/>
                      <a:r>
                        <a:rPr lang="zh-CN" altLang="en-US" sz="1200" b="1" dirty="0">
                          <a:solidFill>
                            <a:schemeClr val="tx1"/>
                          </a:solidFill>
                          <a:latin typeface="黑体" panose="02010609060101010101" pitchFamily="49" charset="-122"/>
                          <a:ea typeface="黑体" panose="02010609060101010101" pitchFamily="49" charset="-122"/>
                          <a:cs typeface="Times New Roman" panose="02020603050405020304" pitchFamily="18" charset="0"/>
                        </a:rPr>
                        <a:t>期权只有</a:t>
                      </a:r>
                      <a:r>
                        <a:rPr lang="zh-CN" altLang="en-US" sz="1200" b="1" dirty="0">
                          <a:solidFill>
                            <a:srgbClr val="C00000"/>
                          </a:solidFill>
                          <a:latin typeface="黑体" panose="02010609060101010101" pitchFamily="49" charset="-122"/>
                          <a:ea typeface="黑体" panose="02010609060101010101" pitchFamily="49" charset="-122"/>
                          <a:cs typeface="Times New Roman" panose="02020603050405020304" pitchFamily="18" charset="0"/>
                        </a:rPr>
                        <a:t>卖方</a:t>
                      </a:r>
                      <a:r>
                        <a:rPr lang="zh-CN" altLang="en-US" sz="1200" b="1" dirty="0">
                          <a:solidFill>
                            <a:schemeClr val="tx1"/>
                          </a:solidFill>
                          <a:latin typeface="黑体" panose="02010609060101010101" pitchFamily="49" charset="-122"/>
                          <a:ea typeface="黑体" panose="02010609060101010101" pitchFamily="49" charset="-122"/>
                          <a:cs typeface="Times New Roman" panose="02020603050405020304" pitchFamily="18" charset="0"/>
                        </a:rPr>
                        <a:t>需要交纳保证金，买方只用付出权利金就可以。</a:t>
                      </a:r>
                      <a:endParaRPr lang="zh-CN" altLang="en-US" sz="1200" b="1" dirty="0">
                        <a:solidFill>
                          <a:schemeClr val="tx1"/>
                        </a:solidFill>
                        <a:latin typeface="黑体" panose="02010609060101010101" pitchFamily="49" charset="-122"/>
                        <a:ea typeface="黑体" panose="02010609060101010101" pitchFamily="49" charset="-122"/>
                      </a:endParaRPr>
                    </a:p>
                  </a:txBody>
                  <a:tcPr anchor="ctr"/>
                </a:tc>
                <a:tc>
                  <a:txBody>
                    <a:bodyPr/>
                    <a:lstStyle/>
                    <a:p>
                      <a:pPr algn="just"/>
                      <a:r>
                        <a:rPr lang="zh-CN" altLang="en-US" sz="1200" b="1" dirty="0">
                          <a:solidFill>
                            <a:schemeClr val="tx1"/>
                          </a:solidFill>
                          <a:latin typeface="黑体" panose="02010609060101010101" pitchFamily="49" charset="-122"/>
                          <a:ea typeface="黑体" panose="02010609060101010101" pitchFamily="49" charset="-122"/>
                          <a:cs typeface="Times New Roman" panose="02020603050405020304" pitchFamily="18" charset="0"/>
                        </a:rPr>
                        <a:t>期货买卖</a:t>
                      </a:r>
                      <a:r>
                        <a:rPr lang="zh-CN" altLang="en-US" sz="1200" b="1" dirty="0">
                          <a:solidFill>
                            <a:srgbClr val="C00000"/>
                          </a:solidFill>
                          <a:latin typeface="黑体" panose="02010609060101010101" pitchFamily="49" charset="-122"/>
                          <a:ea typeface="黑体" panose="02010609060101010101" pitchFamily="49" charset="-122"/>
                          <a:cs typeface="Times New Roman" panose="02020603050405020304" pitchFamily="18" charset="0"/>
                        </a:rPr>
                        <a:t>双方</a:t>
                      </a:r>
                      <a:r>
                        <a:rPr lang="zh-CN" altLang="en-US" sz="1200" b="1" dirty="0">
                          <a:solidFill>
                            <a:schemeClr val="tx1"/>
                          </a:solidFill>
                          <a:latin typeface="黑体" panose="02010609060101010101" pitchFamily="49" charset="-122"/>
                          <a:ea typeface="黑体" panose="02010609060101010101" pitchFamily="49" charset="-122"/>
                          <a:cs typeface="Times New Roman" panose="02020603050405020304" pitchFamily="18" charset="0"/>
                        </a:rPr>
                        <a:t>都要交纳保证金。</a:t>
                      </a:r>
                      <a:endParaRPr lang="zh-CN" altLang="en-US" sz="1200" b="1" dirty="0">
                        <a:solidFill>
                          <a:schemeClr val="tx1"/>
                        </a:solidFill>
                        <a:latin typeface="黑体" panose="02010609060101010101" pitchFamily="49" charset="-122"/>
                        <a:ea typeface="黑体" panose="02010609060101010101" pitchFamily="49" charset="-122"/>
                      </a:endParaRPr>
                    </a:p>
                  </a:txBody>
                  <a:tcPr anchor="ctr"/>
                </a:tc>
                <a:extLst>
                  <a:ext uri="{0D108BD9-81ED-4DB2-BD59-A6C34878D82A}">
                    <a16:rowId xmlns:a16="http://schemas.microsoft.com/office/drawing/2014/main" val="10002"/>
                  </a:ext>
                </a:extLst>
              </a:tr>
              <a:tr h="792088">
                <a:tc>
                  <a:txBody>
                    <a:bodyPr/>
                    <a:lstStyle/>
                    <a:p>
                      <a:pPr algn="ctr"/>
                      <a:r>
                        <a:rPr lang="zh-CN" altLang="en-US" sz="1200" b="1" dirty="0">
                          <a:solidFill>
                            <a:schemeClr val="tx1"/>
                          </a:solidFill>
                          <a:latin typeface="黑体" panose="02010609060101010101" pitchFamily="49" charset="-122"/>
                          <a:ea typeface="黑体" panose="02010609060101010101" pitchFamily="49" charset="-122"/>
                          <a:cs typeface="Times New Roman" panose="02020603050405020304" pitchFamily="18" charset="0"/>
                        </a:rPr>
                        <a:t>交易内容</a:t>
                      </a:r>
                      <a:endParaRPr lang="zh-CN" altLang="en-US" sz="1200" b="1" dirty="0">
                        <a:solidFill>
                          <a:schemeClr val="tx1"/>
                        </a:solidFill>
                        <a:latin typeface="黑体" panose="02010609060101010101" pitchFamily="49" charset="-122"/>
                        <a:ea typeface="黑体" panose="02010609060101010101" pitchFamily="49" charset="-122"/>
                      </a:endParaRPr>
                    </a:p>
                  </a:txBody>
                  <a:tcPr anchor="ctr"/>
                </a:tc>
                <a:tc>
                  <a:txBody>
                    <a:bodyPr/>
                    <a:lstStyle/>
                    <a:p>
                      <a:pPr algn="just"/>
                      <a:r>
                        <a:rPr lang="zh-CN" altLang="en-US" sz="1200" b="1" dirty="0">
                          <a:solidFill>
                            <a:schemeClr val="tx1"/>
                          </a:solidFill>
                          <a:latin typeface="黑体" panose="02010609060101010101" pitchFamily="49" charset="-122"/>
                          <a:ea typeface="黑体" panose="02010609060101010101" pitchFamily="49" charset="-122"/>
                          <a:cs typeface="Times New Roman" panose="02020603050405020304" pitchFamily="18" charset="0"/>
                        </a:rPr>
                        <a:t>期权交易是买卖未来一段时间按指定价格买卖某种商品的权利。期权不一定要交割，</a:t>
                      </a:r>
                      <a:r>
                        <a:rPr lang="zh-CN" altLang="en-US" sz="1200" b="1" dirty="0">
                          <a:solidFill>
                            <a:srgbClr val="C00000"/>
                          </a:solidFill>
                          <a:latin typeface="黑体" panose="02010609060101010101" pitchFamily="49" charset="-122"/>
                          <a:ea typeface="黑体" panose="02010609060101010101" pitchFamily="49" charset="-122"/>
                          <a:cs typeface="Times New Roman" panose="02020603050405020304" pitchFamily="18" charset="0"/>
                        </a:rPr>
                        <a:t>可以放弃</a:t>
                      </a:r>
                      <a:r>
                        <a:rPr lang="zh-CN" altLang="en-US" sz="1200" b="1" dirty="0">
                          <a:solidFill>
                            <a:schemeClr val="tx1"/>
                          </a:solidFill>
                          <a:latin typeface="黑体" panose="02010609060101010101" pitchFamily="49" charset="-122"/>
                          <a:ea typeface="黑体" panose="02010609060101010101" pitchFamily="49" charset="-122"/>
                          <a:cs typeface="Times New Roman" panose="02020603050405020304" pitchFamily="18" charset="0"/>
                        </a:rPr>
                        <a:t>，过期作废。 </a:t>
                      </a:r>
                      <a:endParaRPr lang="zh-CN" altLang="en-US" sz="1200" b="1" dirty="0">
                        <a:solidFill>
                          <a:schemeClr val="tx1"/>
                        </a:solidFill>
                        <a:latin typeface="黑体" panose="02010609060101010101" pitchFamily="49" charset="-122"/>
                        <a:ea typeface="黑体" panose="02010609060101010101" pitchFamily="49" charset="-122"/>
                      </a:endParaRPr>
                    </a:p>
                  </a:txBody>
                  <a:tcPr anchor="ctr"/>
                </a:tc>
                <a:tc>
                  <a:txBody>
                    <a:bodyPr/>
                    <a:lstStyle/>
                    <a:p>
                      <a:pPr algn="just"/>
                      <a:r>
                        <a:rPr lang="zh-CN" altLang="en-US" sz="1200" b="1" dirty="0">
                          <a:solidFill>
                            <a:schemeClr val="tx1"/>
                          </a:solidFill>
                          <a:latin typeface="黑体" panose="02010609060101010101" pitchFamily="49" charset="-122"/>
                          <a:ea typeface="黑体" panose="02010609060101010101" pitchFamily="49" charset="-122"/>
                          <a:cs typeface="Times New Roman" panose="02020603050405020304" pitchFamily="18" charset="0"/>
                        </a:rPr>
                        <a:t>期货交易是在未来一段时间支付某种</a:t>
                      </a:r>
                      <a:r>
                        <a:rPr lang="zh-CN" altLang="en-US" sz="1200" b="1" dirty="0">
                          <a:solidFill>
                            <a:srgbClr val="C00000"/>
                          </a:solidFill>
                          <a:latin typeface="黑体" panose="02010609060101010101" pitchFamily="49" charset="-122"/>
                          <a:ea typeface="黑体" panose="02010609060101010101" pitchFamily="49" charset="-122"/>
                          <a:cs typeface="Times New Roman" panose="02020603050405020304" pitchFamily="18" charset="0"/>
                        </a:rPr>
                        <a:t>实物商品或有价证券</a:t>
                      </a:r>
                      <a:r>
                        <a:rPr lang="zh-CN" altLang="en-US" sz="1200" b="1" dirty="0">
                          <a:solidFill>
                            <a:schemeClr val="tx1"/>
                          </a:solidFill>
                          <a:latin typeface="黑体" panose="02010609060101010101" pitchFamily="49" charset="-122"/>
                          <a:ea typeface="黑体" panose="02010609060101010101" pitchFamily="49" charset="-122"/>
                          <a:cs typeface="Times New Roman" panose="02020603050405020304" pitchFamily="18" charset="0"/>
                        </a:rPr>
                        <a:t>。期货交易到期</a:t>
                      </a:r>
                      <a:r>
                        <a:rPr lang="zh-CN" altLang="en-US" sz="1200" b="1" dirty="0">
                          <a:solidFill>
                            <a:srgbClr val="C00000"/>
                          </a:solidFill>
                          <a:latin typeface="黑体" panose="02010609060101010101" pitchFamily="49" charset="-122"/>
                          <a:ea typeface="黑体" panose="02010609060101010101" pitchFamily="49" charset="-122"/>
                          <a:cs typeface="Times New Roman" panose="02020603050405020304" pitchFamily="18" charset="0"/>
                        </a:rPr>
                        <a:t>一定要交割</a:t>
                      </a:r>
                      <a:r>
                        <a:rPr lang="zh-CN" altLang="en-US" sz="1200" b="1" dirty="0">
                          <a:solidFill>
                            <a:schemeClr val="tx1"/>
                          </a:solidFill>
                          <a:latin typeface="黑体" panose="02010609060101010101" pitchFamily="49" charset="-122"/>
                          <a:ea typeface="黑体" panose="02010609060101010101" pitchFamily="49" charset="-122"/>
                          <a:cs typeface="Times New Roman" panose="02020603050405020304" pitchFamily="18" charset="0"/>
                        </a:rPr>
                        <a:t>。</a:t>
                      </a:r>
                      <a:endParaRPr lang="zh-CN" altLang="en-US" sz="1200" b="1" dirty="0">
                        <a:solidFill>
                          <a:schemeClr val="tx1"/>
                        </a:solidFill>
                        <a:latin typeface="黑体" panose="02010609060101010101" pitchFamily="49" charset="-122"/>
                        <a:ea typeface="黑体" panose="02010609060101010101" pitchFamily="49" charset="-122"/>
                      </a:endParaRPr>
                    </a:p>
                  </a:txBody>
                  <a:tcPr anchor="ctr"/>
                </a:tc>
                <a:extLst>
                  <a:ext uri="{0D108BD9-81ED-4DB2-BD59-A6C34878D82A}">
                    <a16:rowId xmlns:a16="http://schemas.microsoft.com/office/drawing/2014/main" val="10003"/>
                  </a:ext>
                </a:extLst>
              </a:tr>
              <a:tr h="602142">
                <a:tc>
                  <a:txBody>
                    <a:bodyPr/>
                    <a:lstStyle/>
                    <a:p>
                      <a:pPr algn="ctr"/>
                      <a:r>
                        <a:rPr lang="zh-CN" altLang="en-US" sz="1200" b="1" dirty="0">
                          <a:solidFill>
                            <a:schemeClr val="tx1"/>
                          </a:solidFill>
                          <a:latin typeface="黑体" panose="02010609060101010101" pitchFamily="49" charset="-122"/>
                          <a:ea typeface="黑体" panose="02010609060101010101" pitchFamily="49" charset="-122"/>
                          <a:cs typeface="Times New Roman" panose="02020603050405020304" pitchFamily="18" charset="0"/>
                        </a:rPr>
                        <a:t>风险和获利</a:t>
                      </a:r>
                      <a:endParaRPr lang="zh-CN" altLang="en-US" sz="1200" b="1" dirty="0">
                        <a:solidFill>
                          <a:schemeClr val="tx1"/>
                        </a:solidFill>
                        <a:latin typeface="黑体" panose="02010609060101010101" pitchFamily="49" charset="-122"/>
                        <a:ea typeface="黑体" panose="02010609060101010101" pitchFamily="49" charset="-122"/>
                      </a:endParaRPr>
                    </a:p>
                  </a:txBody>
                  <a:tcPr anchor="ctr"/>
                </a:tc>
                <a:tc>
                  <a:txBody>
                    <a:bodyPr/>
                    <a:lstStyle/>
                    <a:p>
                      <a:pPr algn="just"/>
                      <a:r>
                        <a:rPr lang="zh-CN" altLang="en-US" sz="1200" b="1" dirty="0">
                          <a:solidFill>
                            <a:schemeClr val="tx1"/>
                          </a:solidFill>
                          <a:latin typeface="黑体" panose="02010609060101010101" pitchFamily="49" charset="-122"/>
                          <a:ea typeface="黑体" panose="02010609060101010101" pitchFamily="49" charset="-122"/>
                          <a:cs typeface="Times New Roman" panose="02020603050405020304" pitchFamily="18" charset="0"/>
                        </a:rPr>
                        <a:t>期货交易双方的</a:t>
                      </a:r>
                      <a:r>
                        <a:rPr lang="zh-CN" altLang="en-US" sz="1200" b="1" dirty="0">
                          <a:solidFill>
                            <a:srgbClr val="C00000"/>
                          </a:solidFill>
                          <a:latin typeface="黑体" panose="02010609060101010101" pitchFamily="49" charset="-122"/>
                          <a:ea typeface="黑体" panose="02010609060101010101" pitchFamily="49" charset="-122"/>
                          <a:cs typeface="Times New Roman" panose="02020603050405020304" pitchFamily="18" charset="0"/>
                        </a:rPr>
                        <a:t>风险和获利</a:t>
                      </a:r>
                      <a:r>
                        <a:rPr lang="zh-CN" altLang="en-US" sz="1200" b="1" dirty="0">
                          <a:solidFill>
                            <a:schemeClr val="tx1"/>
                          </a:solidFill>
                          <a:latin typeface="黑体" panose="02010609060101010101" pitchFamily="49" charset="-122"/>
                          <a:ea typeface="黑体" panose="02010609060101010101" pitchFamily="49" charset="-122"/>
                          <a:cs typeface="Times New Roman" panose="02020603050405020304" pitchFamily="18" charset="0"/>
                        </a:rPr>
                        <a:t>都是</a:t>
                      </a:r>
                      <a:r>
                        <a:rPr lang="zh-CN" altLang="en-US" sz="1200" b="1" dirty="0">
                          <a:solidFill>
                            <a:srgbClr val="C00000"/>
                          </a:solidFill>
                          <a:latin typeface="黑体" panose="02010609060101010101" pitchFamily="49" charset="-122"/>
                          <a:ea typeface="黑体" panose="02010609060101010101" pitchFamily="49" charset="-122"/>
                          <a:cs typeface="Times New Roman" panose="02020603050405020304" pitchFamily="18" charset="0"/>
                        </a:rPr>
                        <a:t>无限</a:t>
                      </a:r>
                      <a:r>
                        <a:rPr lang="zh-CN" altLang="en-US" sz="1200" b="1" dirty="0">
                          <a:solidFill>
                            <a:schemeClr val="tx1"/>
                          </a:solidFill>
                          <a:latin typeface="黑体" panose="02010609060101010101" pitchFamily="49" charset="-122"/>
                          <a:ea typeface="黑体" panose="02010609060101010101" pitchFamily="49" charset="-122"/>
                          <a:cs typeface="Times New Roman" panose="02020603050405020304" pitchFamily="18" charset="0"/>
                        </a:rPr>
                        <a:t>的。而期权买方的最大亏损是权利金，获利则是无限的。</a:t>
                      </a:r>
                      <a:endParaRPr lang="zh-CN" altLang="en-US" sz="1200" b="1" dirty="0">
                        <a:solidFill>
                          <a:schemeClr val="tx1"/>
                        </a:solidFill>
                        <a:latin typeface="黑体" panose="02010609060101010101" pitchFamily="49" charset="-122"/>
                        <a:ea typeface="黑体" panose="02010609060101010101" pitchFamily="49" charset="-122"/>
                      </a:endParaRPr>
                    </a:p>
                  </a:txBody>
                  <a:tcPr anchor="ctr"/>
                </a:tc>
                <a:tc>
                  <a:txBody>
                    <a:bodyPr/>
                    <a:lstStyle/>
                    <a:p>
                      <a:pPr algn="just" eaLnBrk="1" hangingPunct="1">
                        <a:lnSpc>
                          <a:spcPct val="150000"/>
                        </a:lnSpc>
                      </a:pPr>
                      <a:r>
                        <a:rPr lang="zh-CN" altLang="en-US" sz="1200" b="1" dirty="0">
                          <a:solidFill>
                            <a:schemeClr val="tx1"/>
                          </a:solidFill>
                          <a:latin typeface="黑体" panose="02010609060101010101" pitchFamily="49" charset="-122"/>
                          <a:ea typeface="黑体" panose="02010609060101010101" pitchFamily="49" charset="-122"/>
                          <a:cs typeface="Times New Roman" panose="02020603050405020304" pitchFamily="18" charset="0"/>
                        </a:rPr>
                        <a:t>期权卖方的最大利润是权利金，而</a:t>
                      </a:r>
                      <a:r>
                        <a:rPr lang="zh-CN" altLang="en-US" sz="1200" b="1" dirty="0">
                          <a:solidFill>
                            <a:srgbClr val="C00000"/>
                          </a:solidFill>
                          <a:latin typeface="黑体" panose="02010609060101010101" pitchFamily="49" charset="-122"/>
                          <a:ea typeface="黑体" panose="02010609060101010101" pitchFamily="49" charset="-122"/>
                          <a:cs typeface="Times New Roman" panose="02020603050405020304" pitchFamily="18" charset="0"/>
                        </a:rPr>
                        <a:t>风险则是无限</a:t>
                      </a:r>
                      <a:r>
                        <a:rPr lang="zh-CN" altLang="en-US" sz="1200" b="1" dirty="0">
                          <a:solidFill>
                            <a:schemeClr val="tx1"/>
                          </a:solidFill>
                          <a:latin typeface="黑体" panose="02010609060101010101" pitchFamily="49" charset="-122"/>
                          <a:ea typeface="黑体" panose="02010609060101010101" pitchFamily="49" charset="-122"/>
                          <a:cs typeface="Times New Roman" panose="02020603050405020304" pitchFamily="18" charset="0"/>
                        </a:rPr>
                        <a:t>的。</a:t>
                      </a:r>
                    </a:p>
                  </a:txBody>
                  <a:tcPr anchor="ct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925672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1048613"/>
          <p:cNvSpPr txBox="1"/>
          <p:nvPr/>
        </p:nvSpPr>
        <p:spPr>
          <a:xfrm>
            <a:off x="257648" y="281691"/>
            <a:ext cx="1308308" cy="315279"/>
          </a:xfrm>
          <a:prstGeom prst="rect">
            <a:avLst/>
          </a:prstGeom>
          <a:noFill/>
          <a:ln>
            <a:noFill/>
          </a:ln>
        </p:spPr>
        <p:txBody>
          <a:bodyPr vert="horz" wrap="non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lvl="0" algn="l">
              <a:spcBef>
                <a:spcPct val="20000"/>
              </a:spcBef>
            </a:pPr>
            <a:r>
              <a:rPr lang="en-US" altLang="zh-CN"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3.2 </a:t>
            </a:r>
            <a:r>
              <a:rPr lang="zh-CN" altLang="en-US"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运费期权</a:t>
            </a:r>
          </a:p>
        </p:txBody>
      </p:sp>
      <p:sp>
        <p:nvSpPr>
          <p:cNvPr id="4" name="文本框 3"/>
          <p:cNvSpPr txBox="1"/>
          <p:nvPr/>
        </p:nvSpPr>
        <p:spPr>
          <a:xfrm>
            <a:off x="179115" y="709911"/>
            <a:ext cx="5942166" cy="429156"/>
          </a:xfrm>
          <a:prstGeom prst="rect">
            <a:avLst/>
          </a:prstGeom>
          <a:noFill/>
          <a:ln>
            <a:noFill/>
          </a:ln>
        </p:spPr>
        <p:txBody>
          <a:bodyPr vert="horz" wrap="squar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marL="213995" indent="-213995">
              <a:lnSpc>
                <a:spcPct val="130000"/>
              </a:lnSpc>
              <a:spcBef>
                <a:spcPts val="450"/>
              </a:spcBef>
              <a:buFontTx/>
              <a:buChar char="•"/>
              <a:defRPr/>
            </a:pPr>
            <a:r>
              <a:rPr lang="zh-CN" altLang="en-US" b="1" dirty="0">
                <a:gradFill>
                  <a:gsLst>
                    <a:gs pos="0">
                      <a:srgbClr val="E30000"/>
                    </a:gs>
                    <a:gs pos="100000">
                      <a:srgbClr val="760303"/>
                    </a:gs>
                  </a:gsLst>
                  <a:lin scaled="0"/>
                </a:gradFill>
                <a:ea typeface="黑体" panose="02010609060101010101" pitchFamily="49" charset="-122"/>
                <a:cs typeface="Arial" panose="020B0604020202020204" pitchFamily="34" charset="0"/>
              </a:rPr>
              <a:t>期权的到期价值和净收益</a:t>
            </a:r>
            <a:endParaRPr lang="en-US" altLang="zh-CN" b="1" dirty="0">
              <a:gradFill>
                <a:gsLst>
                  <a:gs pos="0">
                    <a:srgbClr val="E30000"/>
                  </a:gs>
                  <a:gs pos="100000">
                    <a:srgbClr val="760303"/>
                  </a:gs>
                </a:gsLst>
                <a:lin scaled="0"/>
              </a:gradFill>
              <a:ea typeface="黑体" panose="02010609060101010101" pitchFamily="49" charset="-122"/>
              <a:cs typeface="Arial" panose="020B0604020202020204" pitchFamily="34" charset="0"/>
            </a:endParaRPr>
          </a:p>
        </p:txBody>
      </p:sp>
      <p:grpSp>
        <p:nvGrpSpPr>
          <p:cNvPr id="3" name="组合 2"/>
          <p:cNvGrpSpPr/>
          <p:nvPr/>
        </p:nvGrpSpPr>
        <p:grpSpPr>
          <a:xfrm>
            <a:off x="2699395" y="1052438"/>
            <a:ext cx="4008124" cy="3672408"/>
            <a:chOff x="2699395" y="1052438"/>
            <a:chExt cx="4008124" cy="3672408"/>
          </a:xfrm>
        </p:grpSpPr>
        <p:pic>
          <p:nvPicPr>
            <p:cNvPr id="5" name="图片 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99395" y="2780630"/>
              <a:ext cx="4008124" cy="1944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图片 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699395" y="1052438"/>
              <a:ext cx="4008124" cy="19936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aphicFrame>
        <p:nvGraphicFramePr>
          <p:cNvPr id="7" name="表格 6"/>
          <p:cNvGraphicFramePr>
            <a:graphicFrameLocks noGrp="1"/>
          </p:cNvGraphicFramePr>
          <p:nvPr/>
        </p:nvGraphicFramePr>
        <p:xfrm>
          <a:off x="395139" y="1268461"/>
          <a:ext cx="2304256" cy="3419237"/>
        </p:xfrm>
        <a:graphic>
          <a:graphicData uri="http://schemas.openxmlformats.org/drawingml/2006/table">
            <a:tbl>
              <a:tblPr firstRow="1" bandRow="1">
                <a:tableStyleId>{5C22544A-7EE6-4342-B048-85BDC9FD1C3A}</a:tableStyleId>
              </a:tblPr>
              <a:tblGrid>
                <a:gridCol w="460668">
                  <a:extLst>
                    <a:ext uri="{9D8B030D-6E8A-4147-A177-3AD203B41FA5}">
                      <a16:colId xmlns:a16="http://schemas.microsoft.com/office/drawing/2014/main" val="20000"/>
                    </a:ext>
                  </a:extLst>
                </a:gridCol>
                <a:gridCol w="1843588">
                  <a:extLst>
                    <a:ext uri="{9D8B030D-6E8A-4147-A177-3AD203B41FA5}">
                      <a16:colId xmlns:a16="http://schemas.microsoft.com/office/drawing/2014/main" val="20001"/>
                    </a:ext>
                  </a:extLst>
                </a:gridCol>
              </a:tblGrid>
              <a:tr h="1764701">
                <a:tc>
                  <a:txBody>
                    <a:bodyPr/>
                    <a:lstStyle/>
                    <a:p>
                      <a:pPr marL="0" marR="0" lvl="0" indent="0" algn="ctr" defTabSz="511175" rtl="0" eaLnBrk="1" fontAlgn="auto" latinLnBrk="0" hangingPunct="1">
                        <a:lnSpc>
                          <a:spcPct val="100000"/>
                        </a:lnSpc>
                        <a:spcBef>
                          <a:spcPts val="0"/>
                        </a:spcBef>
                        <a:spcAft>
                          <a:spcPts val="0"/>
                        </a:spcAft>
                        <a:buClrTx/>
                        <a:buSzTx/>
                        <a:buFontTx/>
                        <a:buNone/>
                        <a:defRPr/>
                      </a:pPr>
                      <a:r>
                        <a:rPr lang="zh-CN" altLang="en-US" sz="1400" b="1" dirty="0">
                          <a:solidFill>
                            <a:schemeClr val="tx1"/>
                          </a:solidFill>
                        </a:rPr>
                        <a:t>看涨期权</a:t>
                      </a:r>
                    </a:p>
                    <a:p>
                      <a:pPr algn="ctr"/>
                      <a:endParaRPr lang="zh-CN" altLang="en-US" sz="1400" b="1" dirty="0">
                        <a:solidFill>
                          <a:schemeClr val="tx1"/>
                        </a:solidFill>
                      </a:endParaRPr>
                    </a:p>
                  </a:txBody>
                  <a:tcPr anchor="ctr">
                    <a:solidFill>
                      <a:srgbClr val="BBE0E3"/>
                    </a:solidFill>
                  </a:tcPr>
                </a:tc>
                <a:tc>
                  <a:txBody>
                    <a:bodyPr/>
                    <a:lstStyle/>
                    <a:p>
                      <a:pPr marL="0" marR="0" lvl="0" indent="0" algn="just" defTabSz="511175" rtl="0" eaLnBrk="1" fontAlgn="auto" latinLnBrk="0" hangingPunct="1">
                        <a:lnSpc>
                          <a:spcPct val="100000"/>
                        </a:lnSpc>
                        <a:spcBef>
                          <a:spcPts val="0"/>
                        </a:spcBef>
                        <a:spcAft>
                          <a:spcPts val="0"/>
                        </a:spcAft>
                        <a:buClrTx/>
                        <a:buSzTx/>
                        <a:buFontTx/>
                        <a:buNone/>
                        <a:defRPr/>
                      </a:pPr>
                      <a:r>
                        <a:rPr lang="zh-CN" altLang="en-US" sz="1200" b="1" dirty="0">
                          <a:solidFill>
                            <a:srgbClr val="000000"/>
                          </a:solidFill>
                          <a:latin typeface="Times New Roman" panose="02020603050405020304" pitchFamily="18" charset="0"/>
                          <a:ea typeface="+mn-ea"/>
                          <a:cs typeface="Times New Roman" panose="02020603050405020304" pitchFamily="18" charset="0"/>
                        </a:rPr>
                        <a:t>赋予其持有人</a:t>
                      </a:r>
                      <a:r>
                        <a:rPr lang="en-US" altLang="zh-CN" sz="1200" b="1" dirty="0">
                          <a:solidFill>
                            <a:srgbClr val="000000"/>
                          </a:solidFill>
                          <a:latin typeface="Times New Roman" panose="02020603050405020304" pitchFamily="18" charset="0"/>
                          <a:ea typeface="+mn-ea"/>
                          <a:cs typeface="Times New Roman" panose="02020603050405020304" pitchFamily="18" charset="0"/>
                        </a:rPr>
                        <a:t>(</a:t>
                      </a:r>
                      <a:r>
                        <a:rPr lang="zh-CN" altLang="en-US" sz="1200" b="1" dirty="0">
                          <a:solidFill>
                            <a:srgbClr val="000000"/>
                          </a:solidFill>
                          <a:latin typeface="Times New Roman" panose="02020603050405020304" pitchFamily="18" charset="0"/>
                          <a:ea typeface="+mn-ea"/>
                          <a:cs typeface="Times New Roman" panose="02020603050405020304" pitchFamily="18" charset="0"/>
                        </a:rPr>
                        <a:t>或买方</a:t>
                      </a:r>
                      <a:r>
                        <a:rPr lang="en-US" altLang="zh-CN" sz="1200" b="1" dirty="0">
                          <a:solidFill>
                            <a:srgbClr val="000000"/>
                          </a:solidFill>
                          <a:latin typeface="Times New Roman" panose="02020603050405020304" pitchFamily="18" charset="0"/>
                          <a:ea typeface="+mn-ea"/>
                          <a:cs typeface="Times New Roman" panose="02020603050405020304" pitchFamily="18" charset="0"/>
                        </a:rPr>
                        <a:t>)</a:t>
                      </a:r>
                      <a:r>
                        <a:rPr lang="zh-CN" altLang="en-US" sz="1200" b="1" dirty="0">
                          <a:solidFill>
                            <a:srgbClr val="FF0000"/>
                          </a:solidFill>
                          <a:latin typeface="Times New Roman" panose="02020603050405020304" pitchFamily="18" charset="0"/>
                          <a:ea typeface="+mn-ea"/>
                          <a:cs typeface="Times New Roman" panose="02020603050405020304" pitchFamily="18" charset="0"/>
                        </a:rPr>
                        <a:t>权利</a:t>
                      </a:r>
                      <a:r>
                        <a:rPr lang="zh-CN" altLang="en-US" sz="1200" b="1" dirty="0">
                          <a:solidFill>
                            <a:srgbClr val="000000"/>
                          </a:solidFill>
                          <a:latin typeface="Times New Roman" panose="02020603050405020304" pitchFamily="18" charset="0"/>
                          <a:ea typeface="+mn-ea"/>
                          <a:cs typeface="Times New Roman" panose="02020603050405020304" pitchFamily="18" charset="0"/>
                        </a:rPr>
                        <a:t>，但持有者没有义务在某个时间点以一定价格从看涨期权的卖方购买标的资产</a:t>
                      </a:r>
                      <a:r>
                        <a:rPr lang="en-US" altLang="zh-CN" sz="1200" b="1" dirty="0">
                          <a:solidFill>
                            <a:srgbClr val="000000"/>
                          </a:solidFill>
                          <a:latin typeface="Times New Roman" panose="02020603050405020304" pitchFamily="18" charset="0"/>
                          <a:ea typeface="+mn-ea"/>
                          <a:cs typeface="Times New Roman" panose="02020603050405020304" pitchFamily="18" charset="0"/>
                        </a:rPr>
                        <a:t>(</a:t>
                      </a:r>
                      <a:r>
                        <a:rPr lang="zh-CN" altLang="en-US" sz="1200" b="1" dirty="0">
                          <a:solidFill>
                            <a:srgbClr val="000000"/>
                          </a:solidFill>
                          <a:latin typeface="Times New Roman" panose="02020603050405020304" pitchFamily="18" charset="0"/>
                          <a:ea typeface="+mn-ea"/>
                          <a:cs typeface="Times New Roman" panose="02020603050405020304" pitchFamily="18" charset="0"/>
                        </a:rPr>
                        <a:t>例如运费</a:t>
                      </a:r>
                      <a:r>
                        <a:rPr lang="en-US" altLang="zh-CN" sz="1200" b="1" dirty="0">
                          <a:solidFill>
                            <a:srgbClr val="000000"/>
                          </a:solidFill>
                          <a:latin typeface="Times New Roman" panose="02020603050405020304" pitchFamily="18" charset="0"/>
                          <a:ea typeface="+mn-ea"/>
                          <a:cs typeface="Times New Roman" panose="02020603050405020304" pitchFamily="18" charset="0"/>
                        </a:rPr>
                        <a:t>)</a:t>
                      </a:r>
                      <a:r>
                        <a:rPr lang="zh-CN" altLang="en-US" sz="1200" b="1" dirty="0">
                          <a:solidFill>
                            <a:srgbClr val="000000"/>
                          </a:solidFill>
                          <a:latin typeface="Times New Roman" panose="02020603050405020304" pitchFamily="18" charset="0"/>
                          <a:ea typeface="+mn-ea"/>
                          <a:cs typeface="Times New Roman" panose="02020603050405020304" pitchFamily="18" charset="0"/>
                        </a:rPr>
                        <a:t>的合同。</a:t>
                      </a:r>
                      <a:endParaRPr lang="en-US" altLang="zh-CN" sz="1200" b="1" dirty="0">
                        <a:solidFill>
                          <a:srgbClr val="000000"/>
                        </a:solidFill>
                        <a:latin typeface="Times New Roman" panose="02020603050405020304" pitchFamily="18" charset="0"/>
                        <a:ea typeface="+mn-ea"/>
                        <a:cs typeface="Times New Roman" panose="02020603050405020304" pitchFamily="18" charset="0"/>
                      </a:endParaRPr>
                    </a:p>
                    <a:p>
                      <a:pPr algn="just"/>
                      <a:endParaRPr lang="zh-CN" altLang="en-US" sz="1200" b="1" dirty="0">
                        <a:latin typeface="Times New Roman" panose="02020603050405020304" pitchFamily="18" charset="0"/>
                        <a:ea typeface="+mn-ea"/>
                        <a:cs typeface="Times New Roman" panose="02020603050405020304" pitchFamily="18" charset="0"/>
                      </a:endParaRPr>
                    </a:p>
                  </a:txBody>
                  <a:tcPr anchor="ctr">
                    <a:solidFill>
                      <a:srgbClr val="E7F3F4"/>
                    </a:solidFill>
                  </a:tcPr>
                </a:tc>
                <a:extLst>
                  <a:ext uri="{0D108BD9-81ED-4DB2-BD59-A6C34878D82A}">
                    <a16:rowId xmlns:a16="http://schemas.microsoft.com/office/drawing/2014/main" val="10000"/>
                  </a:ext>
                </a:extLst>
              </a:tr>
              <a:tr h="1654536">
                <a:tc>
                  <a:txBody>
                    <a:bodyPr/>
                    <a:lstStyle/>
                    <a:p>
                      <a:pPr marL="0" marR="0" lvl="0" indent="0" algn="ctr" defTabSz="511175" rtl="0" eaLnBrk="1" fontAlgn="auto" latinLnBrk="0" hangingPunct="1">
                        <a:lnSpc>
                          <a:spcPct val="100000"/>
                        </a:lnSpc>
                        <a:spcBef>
                          <a:spcPts val="0"/>
                        </a:spcBef>
                        <a:spcAft>
                          <a:spcPts val="0"/>
                        </a:spcAft>
                        <a:buClrTx/>
                        <a:buSzTx/>
                        <a:buFontTx/>
                        <a:buNone/>
                        <a:defRPr/>
                      </a:pPr>
                      <a:r>
                        <a:rPr lang="zh-CN" altLang="en-US" sz="1400" b="1" dirty="0">
                          <a:solidFill>
                            <a:schemeClr val="tx1"/>
                          </a:solidFill>
                        </a:rPr>
                        <a:t>看跌期权</a:t>
                      </a:r>
                    </a:p>
                    <a:p>
                      <a:pPr algn="ctr"/>
                      <a:endParaRPr lang="zh-CN" altLang="en-US" sz="1400" b="1" dirty="0">
                        <a:solidFill>
                          <a:schemeClr val="tx1"/>
                        </a:solidFill>
                      </a:endParaRPr>
                    </a:p>
                  </a:txBody>
                  <a:tcPr anchor="ctr">
                    <a:solidFill>
                      <a:srgbClr val="BBE0E3"/>
                    </a:solidFill>
                  </a:tcPr>
                </a:tc>
                <a:tc>
                  <a:txBody>
                    <a:bodyPr/>
                    <a:lstStyle/>
                    <a:p>
                      <a:pPr marL="0" marR="0" lvl="0" indent="0" algn="just" defTabSz="511175" rtl="0" eaLnBrk="1" fontAlgn="auto" latinLnBrk="0" hangingPunct="1">
                        <a:lnSpc>
                          <a:spcPct val="100000"/>
                        </a:lnSpc>
                        <a:spcBef>
                          <a:spcPts val="0"/>
                        </a:spcBef>
                        <a:spcAft>
                          <a:spcPts val="0"/>
                        </a:spcAft>
                        <a:buClrTx/>
                        <a:buSzTx/>
                        <a:buFontTx/>
                        <a:buNone/>
                        <a:defRPr/>
                      </a:pPr>
                      <a:r>
                        <a:rPr lang="zh-CN" altLang="en-US" sz="1200" b="1" dirty="0">
                          <a:solidFill>
                            <a:srgbClr val="000000"/>
                          </a:solidFill>
                          <a:latin typeface="Times New Roman" panose="02020603050405020304" pitchFamily="18" charset="0"/>
                          <a:ea typeface="+mn-ea"/>
                          <a:cs typeface="Times New Roman" panose="02020603050405020304" pitchFamily="18" charset="0"/>
                        </a:rPr>
                        <a:t>赋予其持有人</a:t>
                      </a:r>
                      <a:r>
                        <a:rPr lang="en-US" altLang="zh-CN" sz="1200" b="1" dirty="0">
                          <a:solidFill>
                            <a:srgbClr val="000000"/>
                          </a:solidFill>
                          <a:latin typeface="Times New Roman" panose="02020603050405020304" pitchFamily="18" charset="0"/>
                          <a:ea typeface="+mn-ea"/>
                          <a:cs typeface="Times New Roman" panose="02020603050405020304" pitchFamily="18" charset="0"/>
                        </a:rPr>
                        <a:t>(</a:t>
                      </a:r>
                      <a:r>
                        <a:rPr lang="zh-CN" altLang="en-US" sz="1200" b="1" dirty="0">
                          <a:solidFill>
                            <a:srgbClr val="000000"/>
                          </a:solidFill>
                          <a:latin typeface="Times New Roman" panose="02020603050405020304" pitchFamily="18" charset="0"/>
                          <a:ea typeface="+mn-ea"/>
                          <a:cs typeface="Times New Roman" panose="02020603050405020304" pitchFamily="18" charset="0"/>
                        </a:rPr>
                        <a:t>或买方</a:t>
                      </a:r>
                      <a:r>
                        <a:rPr lang="en-US" altLang="zh-CN" sz="1200" b="1" dirty="0">
                          <a:solidFill>
                            <a:srgbClr val="000000"/>
                          </a:solidFill>
                          <a:latin typeface="Times New Roman" panose="02020603050405020304" pitchFamily="18" charset="0"/>
                          <a:ea typeface="+mn-ea"/>
                          <a:cs typeface="Times New Roman" panose="02020603050405020304" pitchFamily="18" charset="0"/>
                        </a:rPr>
                        <a:t>)</a:t>
                      </a:r>
                      <a:r>
                        <a:rPr lang="zh-CN" altLang="en-US" sz="1200" b="1" dirty="0">
                          <a:solidFill>
                            <a:srgbClr val="FF0000"/>
                          </a:solidFill>
                          <a:latin typeface="Times New Roman" panose="02020603050405020304" pitchFamily="18" charset="0"/>
                          <a:ea typeface="+mn-ea"/>
                          <a:cs typeface="Times New Roman" panose="02020603050405020304" pitchFamily="18" charset="0"/>
                        </a:rPr>
                        <a:t>权利</a:t>
                      </a:r>
                      <a:r>
                        <a:rPr lang="zh-CN" altLang="en-US" sz="1200" b="1" dirty="0">
                          <a:solidFill>
                            <a:srgbClr val="000000"/>
                          </a:solidFill>
                          <a:latin typeface="Times New Roman" panose="02020603050405020304" pitchFamily="18" charset="0"/>
                          <a:ea typeface="+mn-ea"/>
                          <a:cs typeface="Times New Roman" panose="02020603050405020304" pitchFamily="18" charset="0"/>
                        </a:rPr>
                        <a:t>，但持有者没有义务在某个时间点以一定价格向看涨跌权的卖方卖出标的资产</a:t>
                      </a:r>
                      <a:r>
                        <a:rPr lang="en-US" altLang="zh-CN" sz="1200" b="1" dirty="0">
                          <a:solidFill>
                            <a:srgbClr val="000000"/>
                          </a:solidFill>
                          <a:latin typeface="Times New Roman" panose="02020603050405020304" pitchFamily="18" charset="0"/>
                          <a:ea typeface="+mn-ea"/>
                          <a:cs typeface="Times New Roman" panose="02020603050405020304" pitchFamily="18" charset="0"/>
                        </a:rPr>
                        <a:t>(</a:t>
                      </a:r>
                      <a:r>
                        <a:rPr lang="zh-CN" altLang="en-US" sz="1200" b="1" dirty="0">
                          <a:solidFill>
                            <a:srgbClr val="000000"/>
                          </a:solidFill>
                          <a:latin typeface="Times New Roman" panose="02020603050405020304" pitchFamily="18" charset="0"/>
                          <a:ea typeface="+mn-ea"/>
                          <a:cs typeface="Times New Roman" panose="02020603050405020304" pitchFamily="18" charset="0"/>
                        </a:rPr>
                        <a:t>例如运费</a:t>
                      </a:r>
                      <a:r>
                        <a:rPr lang="en-US" altLang="zh-CN" sz="1200" b="1" dirty="0">
                          <a:solidFill>
                            <a:srgbClr val="000000"/>
                          </a:solidFill>
                          <a:latin typeface="Times New Roman" panose="02020603050405020304" pitchFamily="18" charset="0"/>
                          <a:ea typeface="+mn-ea"/>
                          <a:cs typeface="Times New Roman" panose="02020603050405020304" pitchFamily="18" charset="0"/>
                        </a:rPr>
                        <a:t>)</a:t>
                      </a:r>
                      <a:r>
                        <a:rPr lang="zh-CN" altLang="en-US" sz="1200" b="1" dirty="0">
                          <a:solidFill>
                            <a:srgbClr val="000000"/>
                          </a:solidFill>
                          <a:latin typeface="Times New Roman" panose="02020603050405020304" pitchFamily="18" charset="0"/>
                          <a:ea typeface="+mn-ea"/>
                          <a:cs typeface="Times New Roman" panose="02020603050405020304" pitchFamily="18" charset="0"/>
                        </a:rPr>
                        <a:t>的合同。</a:t>
                      </a:r>
                      <a:endParaRPr lang="en-US" altLang="zh-CN" sz="1200" b="1" dirty="0">
                        <a:latin typeface="Times New Roman" panose="02020603050405020304" pitchFamily="18" charset="0"/>
                        <a:ea typeface="+mn-ea"/>
                        <a:cs typeface="Times New Roman" panose="02020603050405020304" pitchFamily="18" charset="0"/>
                      </a:endParaRPr>
                    </a:p>
                    <a:p>
                      <a:pPr algn="just"/>
                      <a:endParaRPr lang="zh-CN" altLang="en-US" sz="1200" b="1" dirty="0">
                        <a:latin typeface="Times New Roman" panose="02020603050405020304" pitchFamily="18" charset="0"/>
                        <a:ea typeface="+mn-ea"/>
                        <a:cs typeface="Times New Roman" panose="02020603050405020304" pitchFamily="18" charset="0"/>
                      </a:endParaRPr>
                    </a:p>
                  </a:txBody>
                  <a:tcPr anchor="ctr">
                    <a:solidFill>
                      <a:srgbClr val="F3F9FA"/>
                    </a:solid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3102995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1048613"/>
          <p:cNvSpPr txBox="1"/>
          <p:nvPr/>
        </p:nvSpPr>
        <p:spPr>
          <a:xfrm>
            <a:off x="257648" y="281691"/>
            <a:ext cx="1273042" cy="315279"/>
          </a:xfrm>
          <a:prstGeom prst="rect">
            <a:avLst/>
          </a:prstGeom>
          <a:noFill/>
          <a:ln>
            <a:noFill/>
          </a:ln>
        </p:spPr>
        <p:txBody>
          <a:bodyPr vert="horz" wrap="non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lvl="0" algn="l">
              <a:spcBef>
                <a:spcPct val="20000"/>
              </a:spcBef>
            </a:pPr>
            <a:r>
              <a:rPr lang="en-US" altLang="zh-CN"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3.2 </a:t>
            </a:r>
            <a:r>
              <a:rPr lang="zh-CN" altLang="en-US"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运费期权</a:t>
            </a:r>
          </a:p>
        </p:txBody>
      </p:sp>
      <p:sp>
        <p:nvSpPr>
          <p:cNvPr id="4" name="文本框 3"/>
          <p:cNvSpPr txBox="1"/>
          <p:nvPr/>
        </p:nvSpPr>
        <p:spPr>
          <a:xfrm>
            <a:off x="179115" y="709911"/>
            <a:ext cx="5942166" cy="429156"/>
          </a:xfrm>
          <a:prstGeom prst="rect">
            <a:avLst/>
          </a:prstGeom>
          <a:noFill/>
          <a:ln>
            <a:noFill/>
          </a:ln>
        </p:spPr>
        <p:txBody>
          <a:bodyPr vert="horz" wrap="squar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marL="213995" indent="-213995">
              <a:lnSpc>
                <a:spcPct val="130000"/>
              </a:lnSpc>
              <a:spcBef>
                <a:spcPts val="450"/>
              </a:spcBef>
              <a:buFontTx/>
              <a:buChar char="•"/>
              <a:defRPr/>
            </a:pPr>
            <a:r>
              <a:rPr lang="zh-CN" altLang="en-US" b="1" dirty="0">
                <a:gradFill>
                  <a:gsLst>
                    <a:gs pos="0">
                      <a:srgbClr val="E30000"/>
                    </a:gs>
                    <a:gs pos="100000">
                      <a:srgbClr val="760303"/>
                    </a:gs>
                  </a:gsLst>
                  <a:lin scaled="0"/>
                </a:gradFill>
                <a:latin typeface="黑体" panose="02010609060101010101" pitchFamily="49" charset="-122"/>
                <a:ea typeface="黑体" panose="02010609060101010101" pitchFamily="49" charset="-122"/>
                <a:cs typeface="Times New Roman" panose="02020603050405020304" pitchFamily="18" charset="0"/>
              </a:rPr>
              <a:t>期权的性质</a:t>
            </a:r>
            <a:endParaRPr lang="en-US" altLang="zh-CN" b="1" dirty="0">
              <a:gradFill>
                <a:gsLst>
                  <a:gs pos="0">
                    <a:srgbClr val="E30000"/>
                  </a:gs>
                  <a:gs pos="100000">
                    <a:srgbClr val="760303"/>
                  </a:gs>
                </a:gsLst>
                <a:lin scaled="0"/>
              </a:gradFill>
              <a:latin typeface="黑体" panose="02010609060101010101" pitchFamily="49" charset="-122"/>
              <a:ea typeface="黑体" panose="02010609060101010101" pitchFamily="49" charset="-122"/>
              <a:cs typeface="Times New Roman" panose="02020603050405020304" pitchFamily="18" charset="0"/>
            </a:endParaRPr>
          </a:p>
        </p:txBody>
      </p:sp>
      <p:sp>
        <p:nvSpPr>
          <p:cNvPr id="2" name="文本框 1"/>
          <p:cNvSpPr txBox="1"/>
          <p:nvPr/>
        </p:nvSpPr>
        <p:spPr>
          <a:xfrm>
            <a:off x="395139" y="1139067"/>
            <a:ext cx="2159566" cy="307777"/>
          </a:xfrm>
          <a:prstGeom prst="rect">
            <a:avLst/>
          </a:prstGeom>
          <a:noFill/>
        </p:spPr>
        <p:txBody>
          <a:bodyPr wrap="none" rtlCol="0">
            <a:spAutoFit/>
          </a:bodyPr>
          <a:lstStyle/>
          <a:p>
            <a:r>
              <a:rPr lang="zh-CN" altLang="en-US" sz="1400" b="1" dirty="0">
                <a:latin typeface="黑体" panose="02010609060101010101" pitchFamily="49" charset="-122"/>
                <a:ea typeface="黑体" panose="02010609060101010101" pitchFamily="49" charset="-122"/>
                <a:cs typeface="Times New Roman" panose="02020603050405020304" pitchFamily="18" charset="0"/>
              </a:rPr>
              <a:t>欧式期权价格的边界条件</a:t>
            </a:r>
          </a:p>
        </p:txBody>
      </p:sp>
      <p:graphicFrame>
        <p:nvGraphicFramePr>
          <p:cNvPr id="3" name="表格 2"/>
          <p:cNvGraphicFramePr>
            <a:graphicFrameLocks noGrp="1"/>
          </p:cNvGraphicFramePr>
          <p:nvPr/>
        </p:nvGraphicFramePr>
        <p:xfrm>
          <a:off x="467147" y="1568220"/>
          <a:ext cx="5832648" cy="2905797"/>
        </p:xfrm>
        <a:graphic>
          <a:graphicData uri="http://schemas.openxmlformats.org/drawingml/2006/table">
            <a:tbl>
              <a:tblPr firstRow="1" bandRow="1">
                <a:tableStyleId>{5C22544A-7EE6-4342-B048-85BDC9FD1C3A}</a:tableStyleId>
              </a:tblPr>
              <a:tblGrid>
                <a:gridCol w="2916324">
                  <a:extLst>
                    <a:ext uri="{9D8B030D-6E8A-4147-A177-3AD203B41FA5}">
                      <a16:colId xmlns:a16="http://schemas.microsoft.com/office/drawing/2014/main" val="20000"/>
                    </a:ext>
                  </a:extLst>
                </a:gridCol>
                <a:gridCol w="2916324">
                  <a:extLst>
                    <a:ext uri="{9D8B030D-6E8A-4147-A177-3AD203B41FA5}">
                      <a16:colId xmlns:a16="http://schemas.microsoft.com/office/drawing/2014/main" val="20001"/>
                    </a:ext>
                  </a:extLst>
                </a:gridCol>
              </a:tblGrid>
              <a:tr h="409799">
                <a:tc>
                  <a:txBody>
                    <a:bodyPr/>
                    <a:lstStyle/>
                    <a:p>
                      <a:pPr algn="ctr"/>
                      <a:r>
                        <a:rPr lang="zh-CN" altLang="en-US" sz="1400" dirty="0">
                          <a:latin typeface="Times New Roman" panose="02020603050405020304" pitchFamily="18" charset="0"/>
                          <a:ea typeface="黑体" panose="02010609060101010101" pitchFamily="49" charset="-122"/>
                          <a:cs typeface="Times New Roman" panose="02020603050405020304" pitchFamily="18" charset="0"/>
                        </a:rPr>
                        <a:t>看涨期权</a:t>
                      </a:r>
                    </a:p>
                  </a:txBody>
                  <a:tcPr anchor="ctr">
                    <a:solidFill>
                      <a:srgbClr val="0D4B8E"/>
                    </a:solidFill>
                  </a:tcPr>
                </a:tc>
                <a:tc>
                  <a:txBody>
                    <a:bodyPr/>
                    <a:lstStyle/>
                    <a:p>
                      <a:pPr algn="ctr"/>
                      <a:r>
                        <a:rPr lang="zh-CN" altLang="en-US" sz="1400" dirty="0">
                          <a:latin typeface="Times New Roman" panose="02020603050405020304" pitchFamily="18" charset="0"/>
                          <a:ea typeface="黑体" panose="02010609060101010101" pitchFamily="49" charset="-122"/>
                          <a:cs typeface="Times New Roman" panose="02020603050405020304" pitchFamily="18" charset="0"/>
                        </a:rPr>
                        <a:t>看跌期权</a:t>
                      </a:r>
                    </a:p>
                  </a:txBody>
                  <a:tcPr anchor="ctr">
                    <a:solidFill>
                      <a:srgbClr val="0D4B8E"/>
                    </a:solidFill>
                  </a:tcPr>
                </a:tc>
                <a:extLst>
                  <a:ext uri="{0D108BD9-81ED-4DB2-BD59-A6C34878D82A}">
                    <a16:rowId xmlns:a16="http://schemas.microsoft.com/office/drawing/2014/main" val="10000"/>
                  </a:ext>
                </a:extLst>
              </a:tr>
              <a:tr h="409799">
                <a:tc>
                  <a:txBody>
                    <a:bodyPr/>
                    <a:lstStyle/>
                    <a:p>
                      <a:pPr marL="0" marR="0" lvl="0" indent="0" algn="just" defTabSz="511175" rtl="0" eaLnBrk="1" fontAlgn="auto" latinLnBrk="0" hangingPunct="1">
                        <a:lnSpc>
                          <a:spcPct val="100000"/>
                        </a:lnSpc>
                        <a:spcBef>
                          <a:spcPts val="0"/>
                        </a:spcBef>
                        <a:spcAft>
                          <a:spcPts val="0"/>
                        </a:spcAft>
                        <a:buClrTx/>
                        <a:buSzTx/>
                        <a:buFontTx/>
                        <a:buNone/>
                        <a:defRPr/>
                      </a:pPr>
                      <a:r>
                        <a:rPr lang="zh-CN" altLang="en-US" sz="140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看涨期权</a:t>
                      </a:r>
                      <a:r>
                        <a:rPr lang="zh-CN" altLang="en-US" sz="1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不能为负值</a:t>
                      </a:r>
                    </a:p>
                  </a:txBody>
                  <a:tcPr anchor="ctr"/>
                </a:tc>
                <a:tc>
                  <a:txBody>
                    <a:bodyPr/>
                    <a:lstStyle/>
                    <a:p>
                      <a:pPr fontAlgn="auto">
                        <a:lnSpc>
                          <a:spcPct val="125000"/>
                        </a:lnSpc>
                        <a:spcAft>
                          <a:spcPts val="0"/>
                        </a:spcAft>
                        <a:buFont typeface="Wingdings" panose="05000000000000000000" charset="0"/>
                        <a:buNone/>
                        <a:defRPr/>
                      </a:pPr>
                      <a:r>
                        <a:rPr lang="zh-CN" altLang="en-US" sz="140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看跌期权</a:t>
                      </a:r>
                      <a:r>
                        <a:rPr lang="zh-CN" altLang="en-US" sz="1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不能为负值</a:t>
                      </a:r>
                      <a:r>
                        <a:rPr lang="en-US" altLang="zh-CN" sz="140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       </a:t>
                      </a:r>
                    </a:p>
                  </a:txBody>
                  <a:tcPr anchor="ctr"/>
                </a:tc>
                <a:extLst>
                  <a:ext uri="{0D108BD9-81ED-4DB2-BD59-A6C34878D82A}">
                    <a16:rowId xmlns:a16="http://schemas.microsoft.com/office/drawing/2014/main" val="10001"/>
                  </a:ext>
                </a:extLst>
              </a:tr>
              <a:tr h="409799">
                <a:tc>
                  <a:txBody>
                    <a:bodyPr/>
                    <a:lstStyle/>
                    <a:p>
                      <a:pPr algn="just"/>
                      <a:r>
                        <a:rPr lang="zh-CN" altLang="en-US" sz="140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看涨期权的价值将永远</a:t>
                      </a:r>
                      <a:r>
                        <a:rPr lang="zh-CN" altLang="en-US" sz="1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小于标的资产的价值</a:t>
                      </a:r>
                      <a:r>
                        <a:rPr lang="zh-CN" altLang="en-US" sz="140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140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C</a:t>
                      </a:r>
                      <a:r>
                        <a:rPr lang="en-US" altLang="zh-CN" sz="1400" b="1" baseline="-25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0</a:t>
                      </a:r>
                      <a:r>
                        <a:rPr lang="en-US" altLang="zh-CN" sz="140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≤S</a:t>
                      </a:r>
                      <a:r>
                        <a:rPr lang="en-US" altLang="zh-CN" sz="1400" b="1" baseline="-25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0</a:t>
                      </a:r>
                      <a:endParaRPr lang="zh-CN" altLang="en-US" sz="1400" dirty="0">
                        <a:latin typeface="Times New Roman" panose="02020603050405020304" pitchFamily="18" charset="0"/>
                        <a:ea typeface="黑体" panose="02010609060101010101" pitchFamily="49" charset="-122"/>
                        <a:cs typeface="Times New Roman" panose="02020603050405020304" pitchFamily="18" charset="0"/>
                      </a:endParaRPr>
                    </a:p>
                  </a:txBody>
                  <a:tcPr anchor="ctr"/>
                </a:tc>
                <a:tc>
                  <a:txBody>
                    <a:bodyPr/>
                    <a:lstStyle/>
                    <a:p>
                      <a:pPr marL="0" marR="0" lvl="0" indent="0" algn="just" defTabSz="511175" rtl="0" eaLnBrk="1" fontAlgn="auto" latinLnBrk="0" hangingPunct="1">
                        <a:lnSpc>
                          <a:spcPct val="100000"/>
                        </a:lnSpc>
                        <a:spcBef>
                          <a:spcPts val="0"/>
                        </a:spcBef>
                        <a:spcAft>
                          <a:spcPts val="0"/>
                        </a:spcAft>
                        <a:buClrTx/>
                        <a:buSzTx/>
                        <a:buFontTx/>
                        <a:buNone/>
                        <a:defRPr/>
                      </a:pPr>
                      <a:r>
                        <a:rPr lang="zh-CN" altLang="en-US" sz="140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看跌期权的价值将永远</a:t>
                      </a:r>
                      <a:r>
                        <a:rPr lang="zh-CN" altLang="en-US" sz="1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小于行权价的现值 </a:t>
                      </a:r>
                      <a:r>
                        <a:rPr lang="en-US" altLang="zh-CN" sz="1400" dirty="0">
                          <a:solidFill>
                            <a:srgbClr val="111111"/>
                          </a:solidFill>
                          <a:latin typeface="Times New Roman" panose="02020603050405020304" pitchFamily="18" charset="0"/>
                          <a:ea typeface="黑体" panose="02010609060101010101" pitchFamily="49" charset="-122"/>
                          <a:cs typeface="Times New Roman" panose="02020603050405020304" pitchFamily="18" charset="0"/>
                        </a:rPr>
                        <a:t>P</a:t>
                      </a:r>
                      <a:r>
                        <a:rPr lang="en-US" altLang="zh-CN" sz="1400" baseline="-25000" dirty="0">
                          <a:solidFill>
                            <a:srgbClr val="111111"/>
                          </a:solidFill>
                          <a:latin typeface="Times New Roman" panose="02020603050405020304" pitchFamily="18" charset="0"/>
                          <a:ea typeface="黑体" panose="02010609060101010101" pitchFamily="49" charset="-122"/>
                          <a:cs typeface="Times New Roman" panose="02020603050405020304" pitchFamily="18" charset="0"/>
                        </a:rPr>
                        <a:t>0</a:t>
                      </a:r>
                      <a:r>
                        <a:rPr lang="en-US" altLang="zh-CN" sz="1400" dirty="0">
                          <a:solidFill>
                            <a:srgbClr val="111111"/>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1400" dirty="0" err="1">
                          <a:solidFill>
                            <a:srgbClr val="111111"/>
                          </a:solidFill>
                          <a:latin typeface="Times New Roman" panose="02020603050405020304" pitchFamily="18" charset="0"/>
                          <a:ea typeface="黑体" panose="02010609060101010101" pitchFamily="49" charset="-122"/>
                          <a:cs typeface="Times New Roman" panose="02020603050405020304" pitchFamily="18" charset="0"/>
                        </a:rPr>
                        <a:t>Xe</a:t>
                      </a:r>
                      <a:r>
                        <a:rPr lang="en-US" altLang="zh-CN" sz="1400" baseline="30000" dirty="0" err="1">
                          <a:solidFill>
                            <a:srgbClr val="111111"/>
                          </a:solidFill>
                          <a:latin typeface="Times New Roman" panose="02020603050405020304" pitchFamily="18" charset="0"/>
                          <a:ea typeface="黑体" panose="02010609060101010101" pitchFamily="49" charset="-122"/>
                          <a:cs typeface="Times New Roman" panose="02020603050405020304" pitchFamily="18" charset="0"/>
                        </a:rPr>
                        <a:t>−rT</a:t>
                      </a:r>
                      <a:endParaRPr lang="en-US" altLang="zh-CN" sz="1400" baseline="30000" dirty="0">
                        <a:solidFill>
                          <a:srgbClr val="111111"/>
                        </a:solidFill>
                        <a:latin typeface="Times New Roman" panose="02020603050405020304" pitchFamily="18" charset="0"/>
                        <a:ea typeface="黑体" panose="02010609060101010101" pitchFamily="49" charset="-122"/>
                        <a:cs typeface="Times New Roman" panose="02020603050405020304" pitchFamily="18" charset="0"/>
                      </a:endParaRPr>
                    </a:p>
                  </a:txBody>
                  <a:tcPr anchor="ctr"/>
                </a:tc>
                <a:extLst>
                  <a:ext uri="{0D108BD9-81ED-4DB2-BD59-A6C34878D82A}">
                    <a16:rowId xmlns:a16="http://schemas.microsoft.com/office/drawing/2014/main" val="10002"/>
                  </a:ext>
                </a:extLst>
              </a:tr>
              <a:tr h="409799">
                <a:tc>
                  <a:txBody>
                    <a:bodyPr/>
                    <a:lstStyle/>
                    <a:p>
                      <a:pPr algn="just"/>
                      <a:r>
                        <a:rPr lang="zh-CN" altLang="en-US" sz="1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到期值</a:t>
                      </a:r>
                      <a:r>
                        <a:rPr lang="zh-CN" altLang="en-US" sz="140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为 </a:t>
                      </a:r>
                      <a:endParaRPr lang="zh-CN" altLang="en-US" sz="1400" dirty="0">
                        <a:latin typeface="Times New Roman" panose="02020603050405020304" pitchFamily="18" charset="0"/>
                        <a:ea typeface="黑体" panose="02010609060101010101" pitchFamily="49" charset="-122"/>
                        <a:cs typeface="Times New Roman" panose="02020603050405020304" pitchFamily="18" charset="0"/>
                      </a:endParaRPr>
                    </a:p>
                  </a:txBody>
                  <a:tcPr anchor="ctr"/>
                </a:tc>
                <a:tc>
                  <a:txBody>
                    <a:bodyPr/>
                    <a:lstStyle/>
                    <a:p>
                      <a:pPr marL="0" marR="0" lvl="0" indent="0" algn="just" defTabSz="511175" rtl="0" eaLnBrk="1" fontAlgn="auto" latinLnBrk="0" hangingPunct="1">
                        <a:lnSpc>
                          <a:spcPct val="100000"/>
                        </a:lnSpc>
                        <a:spcBef>
                          <a:spcPts val="0"/>
                        </a:spcBef>
                        <a:spcAft>
                          <a:spcPts val="0"/>
                        </a:spcAft>
                        <a:buClrTx/>
                        <a:buSzTx/>
                        <a:buFontTx/>
                        <a:buNone/>
                        <a:defRPr/>
                      </a:pPr>
                      <a:r>
                        <a:rPr lang="zh-CN" altLang="en-US" sz="1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到期值</a:t>
                      </a:r>
                      <a:r>
                        <a:rPr lang="zh-CN" altLang="en-US" sz="140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为 </a:t>
                      </a:r>
                    </a:p>
                  </a:txBody>
                  <a:tcPr anchor="ctr"/>
                </a:tc>
                <a:extLst>
                  <a:ext uri="{0D108BD9-81ED-4DB2-BD59-A6C34878D82A}">
                    <a16:rowId xmlns:a16="http://schemas.microsoft.com/office/drawing/2014/main" val="10003"/>
                  </a:ext>
                </a:extLst>
              </a:tr>
              <a:tr h="409799">
                <a:tc>
                  <a:txBody>
                    <a:bodyPr/>
                    <a:lstStyle/>
                    <a:p>
                      <a:pPr marL="0" marR="0" lvl="0" indent="0" algn="just" defTabSz="511175" rtl="0" eaLnBrk="1" fontAlgn="auto" latinLnBrk="0" hangingPunct="1">
                        <a:lnSpc>
                          <a:spcPct val="100000"/>
                        </a:lnSpc>
                        <a:spcBef>
                          <a:spcPts val="0"/>
                        </a:spcBef>
                        <a:spcAft>
                          <a:spcPts val="0"/>
                        </a:spcAft>
                        <a:buClrTx/>
                        <a:buSzTx/>
                        <a:buFontTx/>
                        <a:buNone/>
                        <a:defRPr/>
                      </a:pPr>
                      <a:r>
                        <a:rPr lang="zh-CN" altLang="en-US" sz="140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在到期前的任何时点，欧式看涨期权的</a:t>
                      </a:r>
                      <a:r>
                        <a:rPr lang="zh-CN" altLang="en-US" sz="14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价格</a:t>
                      </a:r>
                      <a:r>
                        <a:rPr lang="zh-CN" altLang="en-US" sz="140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等于</a:t>
                      </a:r>
                      <a:r>
                        <a:rPr lang="zh-CN" altLang="en-US" sz="1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标的资产的价格减去行权价的现值与</a:t>
                      </a:r>
                      <a:r>
                        <a:rPr lang="en-US" altLang="zh-CN" sz="1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0</a:t>
                      </a:r>
                      <a:r>
                        <a:rPr lang="zh-CN" altLang="en-US" sz="1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当中的最大值</a:t>
                      </a:r>
                      <a:endParaRPr lang="en-US" altLang="zh-CN" sz="140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endParaRPr>
                    </a:p>
                    <a:p>
                      <a:pPr algn="just"/>
                      <a:endParaRPr lang="en-US" altLang="zh-CN" sz="1400" dirty="0">
                        <a:latin typeface="Times New Roman" panose="02020603050405020304" pitchFamily="18" charset="0"/>
                        <a:ea typeface="黑体" panose="02010609060101010101" pitchFamily="49" charset="-122"/>
                        <a:cs typeface="Times New Roman" panose="02020603050405020304" pitchFamily="18" charset="0"/>
                      </a:endParaRPr>
                    </a:p>
                    <a:p>
                      <a:pPr algn="just"/>
                      <a:endParaRPr lang="zh-CN" altLang="en-US" sz="1400" dirty="0">
                        <a:latin typeface="Times New Roman" panose="02020603050405020304" pitchFamily="18" charset="0"/>
                        <a:ea typeface="黑体" panose="02010609060101010101" pitchFamily="49" charset="-122"/>
                        <a:cs typeface="Times New Roman" panose="02020603050405020304" pitchFamily="18" charset="0"/>
                      </a:endParaRPr>
                    </a:p>
                  </a:txBody>
                  <a:tcPr anchor="ctr"/>
                </a:tc>
                <a:tc>
                  <a:txBody>
                    <a:bodyPr/>
                    <a:lstStyle/>
                    <a:p>
                      <a:pPr algn="just"/>
                      <a:r>
                        <a:rPr lang="zh-CN" altLang="en-US" sz="140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在到期前的任何时点，欧式看涨期权的价格等于</a:t>
                      </a:r>
                      <a:r>
                        <a:rPr lang="zh-CN" altLang="en-US" sz="1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标的资产的价格减去行权价的现值与</a:t>
                      </a:r>
                      <a:r>
                        <a:rPr lang="en-US" altLang="zh-CN" sz="1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0</a:t>
                      </a:r>
                      <a:r>
                        <a:rPr lang="zh-CN" altLang="en-US" sz="1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当中的最大值</a:t>
                      </a:r>
                      <a:endParaRPr lang="en-US" altLang="zh-CN" sz="1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endParaRPr>
                    </a:p>
                    <a:p>
                      <a:pPr algn="just"/>
                      <a:endParaRPr lang="en-US" altLang="zh-CN" sz="1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endParaRPr>
                    </a:p>
                    <a:p>
                      <a:pPr algn="just"/>
                      <a:endParaRPr lang="zh-CN" altLang="en-US" sz="1400" dirty="0">
                        <a:latin typeface="Times New Roman" panose="02020603050405020304" pitchFamily="18" charset="0"/>
                        <a:ea typeface="黑体" panose="02010609060101010101" pitchFamily="49" charset="-122"/>
                        <a:cs typeface="Times New Roman" panose="02020603050405020304" pitchFamily="18" charset="0"/>
                      </a:endParaRPr>
                    </a:p>
                  </a:txBody>
                  <a:tcPr anchor="ctr"/>
                </a:tc>
                <a:extLst>
                  <a:ext uri="{0D108BD9-81ED-4DB2-BD59-A6C34878D82A}">
                    <a16:rowId xmlns:a16="http://schemas.microsoft.com/office/drawing/2014/main" val="10004"/>
                  </a:ext>
                </a:extLst>
              </a:tr>
            </a:tbl>
          </a:graphicData>
        </a:graphic>
      </p:graphicFrame>
      <p:graphicFrame>
        <p:nvGraphicFramePr>
          <p:cNvPr id="6" name="对象 7"/>
          <p:cNvGraphicFramePr>
            <a:graphicFrameLocks noChangeAspect="1"/>
          </p:cNvGraphicFramePr>
          <p:nvPr/>
        </p:nvGraphicFramePr>
        <p:xfrm>
          <a:off x="1259235" y="2957672"/>
          <a:ext cx="1573089" cy="327014"/>
        </p:xfrm>
        <a:graphic>
          <a:graphicData uri="http://schemas.openxmlformats.org/presentationml/2006/ole">
            <mc:AlternateContent xmlns:mc="http://schemas.openxmlformats.org/markup-compatibility/2006">
              <mc:Choice xmlns:v="urn:schemas-microsoft-com:vml" Requires="v">
                <p:oleObj r:id="rId3" imgW="1218565" imgH="254000" progId="Equation.DSMT4">
                  <p:embed/>
                </p:oleObj>
              </mc:Choice>
              <mc:Fallback>
                <p:oleObj r:id="rId3" imgW="1218565" imgH="2540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59235" y="2957672"/>
                        <a:ext cx="1573089" cy="327014"/>
                      </a:xfrm>
                      <a:prstGeom prst="rect">
                        <a:avLst/>
                      </a:prstGeom>
                      <a:noFill/>
                      <a:ln>
                        <a:noFill/>
                      </a:ln>
                    </p:spPr>
                  </p:pic>
                </p:oleObj>
              </mc:Fallback>
            </mc:AlternateContent>
          </a:graphicData>
        </a:graphic>
      </p:graphicFrame>
      <p:graphicFrame>
        <p:nvGraphicFramePr>
          <p:cNvPr id="7" name="对象 4"/>
          <p:cNvGraphicFramePr>
            <a:graphicFrameLocks noChangeAspect="1"/>
          </p:cNvGraphicFramePr>
          <p:nvPr/>
        </p:nvGraphicFramePr>
        <p:xfrm>
          <a:off x="971203" y="4076774"/>
          <a:ext cx="1944861" cy="324792"/>
        </p:xfrm>
        <a:graphic>
          <a:graphicData uri="http://schemas.openxmlformats.org/presentationml/2006/ole">
            <mc:AlternateContent xmlns:mc="http://schemas.openxmlformats.org/markup-compatibility/2006">
              <mc:Choice xmlns:v="urn:schemas-microsoft-com:vml" Requires="v">
                <p:oleObj r:id="rId5" imgW="1422400" imgH="279400" progId="Equation.DSMT4">
                  <p:embed/>
                </p:oleObj>
              </mc:Choice>
              <mc:Fallback>
                <p:oleObj r:id="rId5" imgW="1422400" imgH="2794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71203" y="4076774"/>
                        <a:ext cx="1944861" cy="324792"/>
                      </a:xfrm>
                      <a:prstGeom prst="rect">
                        <a:avLst/>
                      </a:prstGeom>
                      <a:noFill/>
                      <a:ln>
                        <a:noFill/>
                      </a:ln>
                    </p:spPr>
                  </p:pic>
                </p:oleObj>
              </mc:Fallback>
            </mc:AlternateContent>
          </a:graphicData>
        </a:graphic>
      </p:graphicFrame>
      <p:graphicFrame>
        <p:nvGraphicFramePr>
          <p:cNvPr id="8" name="对象 7"/>
          <p:cNvGraphicFramePr>
            <a:graphicFrameLocks noChangeAspect="1"/>
          </p:cNvGraphicFramePr>
          <p:nvPr/>
        </p:nvGraphicFramePr>
        <p:xfrm>
          <a:off x="4211563" y="2957672"/>
          <a:ext cx="1608554" cy="334387"/>
        </p:xfrm>
        <a:graphic>
          <a:graphicData uri="http://schemas.openxmlformats.org/presentationml/2006/ole">
            <mc:AlternateContent xmlns:mc="http://schemas.openxmlformats.org/markup-compatibility/2006">
              <mc:Choice xmlns:v="urn:schemas-microsoft-com:vml" Requires="v">
                <p:oleObj r:id="rId7" imgW="1218565" imgH="254000" progId="Equation.DSMT4">
                  <p:embed/>
                </p:oleObj>
              </mc:Choice>
              <mc:Fallback>
                <p:oleObj r:id="rId7" imgW="1218565" imgH="2540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11563" y="2957672"/>
                        <a:ext cx="1608554" cy="334387"/>
                      </a:xfrm>
                      <a:prstGeom prst="rect">
                        <a:avLst/>
                      </a:prstGeom>
                      <a:noFill/>
                      <a:ln>
                        <a:noFill/>
                      </a:ln>
                    </p:spPr>
                  </p:pic>
                </p:oleObj>
              </mc:Fallback>
            </mc:AlternateContent>
          </a:graphicData>
        </a:graphic>
      </p:graphicFrame>
      <p:graphicFrame>
        <p:nvGraphicFramePr>
          <p:cNvPr id="9" name="对象 4"/>
          <p:cNvGraphicFramePr>
            <a:graphicFrameLocks noChangeAspect="1"/>
          </p:cNvGraphicFramePr>
          <p:nvPr/>
        </p:nvGraphicFramePr>
        <p:xfrm>
          <a:off x="3875256" y="4076774"/>
          <a:ext cx="1944861" cy="324792"/>
        </p:xfrm>
        <a:graphic>
          <a:graphicData uri="http://schemas.openxmlformats.org/presentationml/2006/ole">
            <mc:AlternateContent xmlns:mc="http://schemas.openxmlformats.org/markup-compatibility/2006">
              <mc:Choice xmlns:v="urn:schemas-microsoft-com:vml" Requires="v">
                <p:oleObj r:id="rId8" imgW="1422400" imgH="279400" progId="Equation.DSMT4">
                  <p:embed/>
                </p:oleObj>
              </mc:Choice>
              <mc:Fallback>
                <p:oleObj r:id="rId8" imgW="1422400" imgH="2794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75256" y="4076774"/>
                        <a:ext cx="1944861" cy="324792"/>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257865486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1048613"/>
          <p:cNvSpPr txBox="1"/>
          <p:nvPr/>
        </p:nvSpPr>
        <p:spPr>
          <a:xfrm>
            <a:off x="257648" y="281691"/>
            <a:ext cx="1273042" cy="315279"/>
          </a:xfrm>
          <a:prstGeom prst="rect">
            <a:avLst/>
          </a:prstGeom>
          <a:noFill/>
          <a:ln>
            <a:noFill/>
          </a:ln>
        </p:spPr>
        <p:txBody>
          <a:bodyPr vert="horz" wrap="non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lvl="0" algn="l">
              <a:spcBef>
                <a:spcPct val="20000"/>
              </a:spcBef>
            </a:pPr>
            <a:r>
              <a:rPr lang="en-US" altLang="zh-CN"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3.2 </a:t>
            </a:r>
            <a:r>
              <a:rPr lang="zh-CN" altLang="en-US"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运费期权</a:t>
            </a:r>
          </a:p>
        </p:txBody>
      </p:sp>
      <p:sp>
        <p:nvSpPr>
          <p:cNvPr id="4" name="文本框 3"/>
          <p:cNvSpPr txBox="1"/>
          <p:nvPr/>
        </p:nvSpPr>
        <p:spPr>
          <a:xfrm>
            <a:off x="179115" y="709911"/>
            <a:ext cx="5942166" cy="429156"/>
          </a:xfrm>
          <a:prstGeom prst="rect">
            <a:avLst/>
          </a:prstGeom>
          <a:noFill/>
          <a:ln>
            <a:noFill/>
          </a:ln>
        </p:spPr>
        <p:txBody>
          <a:bodyPr vert="horz" wrap="squar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marL="213995" indent="-213995">
              <a:lnSpc>
                <a:spcPct val="130000"/>
              </a:lnSpc>
              <a:spcBef>
                <a:spcPts val="450"/>
              </a:spcBef>
              <a:buFontTx/>
              <a:buChar char="•"/>
              <a:defRPr/>
            </a:pPr>
            <a:r>
              <a:rPr lang="zh-CN" altLang="en-US" b="1" dirty="0">
                <a:gradFill>
                  <a:gsLst>
                    <a:gs pos="0">
                      <a:srgbClr val="E30000"/>
                    </a:gs>
                    <a:gs pos="100000">
                      <a:srgbClr val="760303"/>
                    </a:gs>
                  </a:gsLst>
                  <a:lin scaled="0"/>
                </a:gradFill>
                <a:latin typeface="Times New Roman" panose="02020603050405020304" pitchFamily="18" charset="0"/>
                <a:ea typeface="黑体" panose="02010609060101010101" pitchFamily="49" charset="-122"/>
                <a:cs typeface="Times New Roman" panose="02020603050405020304" pitchFamily="18" charset="0"/>
              </a:rPr>
              <a:t>期权的定价模型以及影响因素</a:t>
            </a:r>
            <a:endParaRPr lang="en-US" altLang="zh-CN" b="1" dirty="0">
              <a:gradFill>
                <a:gsLst>
                  <a:gs pos="0">
                    <a:srgbClr val="E30000"/>
                  </a:gs>
                  <a:gs pos="100000">
                    <a:srgbClr val="760303"/>
                  </a:gs>
                </a:gsLst>
                <a:lin scaled="0"/>
              </a:gradFill>
              <a:latin typeface="Times New Roman" panose="02020603050405020304" pitchFamily="18" charset="0"/>
              <a:ea typeface="黑体" panose="02010609060101010101" pitchFamily="49" charset="-122"/>
              <a:cs typeface="Times New Roman" panose="02020603050405020304" pitchFamily="18" charset="0"/>
            </a:endParaRPr>
          </a:p>
        </p:txBody>
      </p:sp>
      <p:graphicFrame>
        <p:nvGraphicFramePr>
          <p:cNvPr id="5" name="对象 1"/>
          <p:cNvGraphicFramePr>
            <a:graphicFrameLocks noChangeAspect="1"/>
          </p:cNvGraphicFramePr>
          <p:nvPr/>
        </p:nvGraphicFramePr>
        <p:xfrm>
          <a:off x="1654429" y="2279934"/>
          <a:ext cx="3327213" cy="382061"/>
        </p:xfrm>
        <a:graphic>
          <a:graphicData uri="http://schemas.openxmlformats.org/presentationml/2006/ole">
            <mc:AlternateContent xmlns:mc="http://schemas.openxmlformats.org/markup-compatibility/2006">
              <mc:Choice xmlns:v="urn:schemas-microsoft-com:vml" Requires="v">
                <p:oleObj r:id="rId3" imgW="1765300" imgH="228600" progId="Equation.DSMT4">
                  <p:embed/>
                </p:oleObj>
              </mc:Choice>
              <mc:Fallback>
                <p:oleObj r:id="rId3" imgW="1765300" imgH="2286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54429" y="2279934"/>
                        <a:ext cx="3327213" cy="382061"/>
                      </a:xfrm>
                      <a:prstGeom prst="rect">
                        <a:avLst/>
                      </a:prstGeom>
                      <a:noFill/>
                      <a:ln>
                        <a:noFill/>
                      </a:ln>
                    </p:spPr>
                  </p:pic>
                </p:oleObj>
              </mc:Fallback>
            </mc:AlternateContent>
          </a:graphicData>
        </a:graphic>
      </p:graphicFrame>
      <p:sp>
        <p:nvSpPr>
          <p:cNvPr id="3" name="文本框 2"/>
          <p:cNvSpPr txBox="1"/>
          <p:nvPr/>
        </p:nvSpPr>
        <p:spPr>
          <a:xfrm>
            <a:off x="257648" y="1139067"/>
            <a:ext cx="6120777" cy="1169551"/>
          </a:xfrm>
          <a:prstGeom prst="rect">
            <a:avLst/>
          </a:prstGeom>
          <a:noFill/>
        </p:spPr>
        <p:txBody>
          <a:bodyPr wrap="square" rtlCol="0">
            <a:spAutoFit/>
          </a:bodyPr>
          <a:lstStyle/>
          <a:p>
            <a:pPr indent="360045" algn="just" fontAlgn="auto">
              <a:spcAft>
                <a:spcPts val="0"/>
              </a:spcAft>
              <a:defRPr/>
            </a:pPr>
            <a:r>
              <a:rPr lang="zh-CN" altLang="en-US" sz="1400" b="1" dirty="0">
                <a:latin typeface="Times New Roman" panose="02020603050405020304" pitchFamily="18" charset="0"/>
                <a:ea typeface="黑体" panose="02010609060101010101" pitchFamily="49" charset="-122"/>
                <a:cs typeface="Times New Roman" panose="02020603050405020304" pitchFamily="18" charset="0"/>
              </a:rPr>
              <a:t>一般来说，金融学术界都采用较为简单的 </a:t>
            </a:r>
            <a:r>
              <a:rPr lang="en-US" altLang="zh-CN" sz="1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Black-Scholes </a:t>
            </a:r>
            <a:r>
              <a:rPr lang="zh-CN" altLang="en-US" sz="1400" b="1" dirty="0">
                <a:latin typeface="Times New Roman" panose="02020603050405020304" pitchFamily="18" charset="0"/>
                <a:ea typeface="黑体" panose="02010609060101010101" pitchFamily="49" charset="-122"/>
                <a:cs typeface="Times New Roman" panose="02020603050405020304" pitchFamily="18" charset="0"/>
              </a:rPr>
              <a:t>模型来测量期权的</a:t>
            </a:r>
            <a:r>
              <a:rPr lang="zh-CN" altLang="en-US" sz="1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内在价值</a:t>
            </a:r>
            <a:r>
              <a:rPr lang="zh-CN" altLang="en-US" sz="1400" b="1" dirty="0">
                <a:latin typeface="Times New Roman" panose="02020603050405020304" pitchFamily="18" charset="0"/>
                <a:ea typeface="黑体" panose="02010609060101010101" pitchFamily="49" charset="-122"/>
                <a:cs typeface="Times New Roman" panose="02020603050405020304" pitchFamily="18" charset="0"/>
              </a:rPr>
              <a:t>，而期权的价格一般都是围绕着</a:t>
            </a:r>
            <a:r>
              <a:rPr lang="zh-CN" altLang="en-US" sz="1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价值</a:t>
            </a:r>
            <a:r>
              <a:rPr lang="zh-CN" altLang="en-US" sz="1400" b="1" dirty="0">
                <a:latin typeface="Times New Roman" panose="02020603050405020304" pitchFamily="18" charset="0"/>
                <a:ea typeface="黑体" panose="02010609060101010101" pitchFamily="49" charset="-122"/>
                <a:cs typeface="Times New Roman" panose="02020603050405020304" pitchFamily="18" charset="0"/>
              </a:rPr>
              <a:t>波动的。那么我们在进行实际操作时，就可以预估出应该按照什么样的价格买入期权是较为合适的，这样就可以有效地对航运市场进行</a:t>
            </a:r>
            <a:r>
              <a:rPr lang="zh-CN" altLang="en-US" sz="1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风险规避</a:t>
            </a:r>
            <a:r>
              <a:rPr lang="zh-CN" altLang="en-US" sz="1400" b="1" dirty="0">
                <a:latin typeface="Times New Roman" panose="02020603050405020304" pitchFamily="18" charset="0"/>
                <a:ea typeface="黑体" panose="02010609060101010101" pitchFamily="49" charset="-122"/>
                <a:cs typeface="Times New Roman" panose="02020603050405020304" pitchFamily="18" charset="0"/>
              </a:rPr>
              <a:t>。</a:t>
            </a:r>
            <a:endParaRPr lang="en-US" altLang="zh-CN" sz="1400" b="1" dirty="0">
              <a:latin typeface="Times New Roman" panose="02020603050405020304" pitchFamily="18" charset="0"/>
              <a:ea typeface="黑体" panose="02010609060101010101" pitchFamily="49" charset="-122"/>
              <a:cs typeface="Times New Roman" panose="02020603050405020304" pitchFamily="18" charset="0"/>
            </a:endParaRPr>
          </a:p>
          <a:p>
            <a:pPr indent="360045" algn="just" fontAlgn="auto">
              <a:spcAft>
                <a:spcPts val="0"/>
              </a:spcAft>
              <a:defRPr/>
            </a:pPr>
            <a:r>
              <a:rPr lang="en-US" altLang="zh-CN" sz="1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  Black- Scholes </a:t>
            </a:r>
            <a:r>
              <a:rPr lang="zh-CN" altLang="en-US" sz="1400" b="1" dirty="0">
                <a:latin typeface="Times New Roman" panose="02020603050405020304" pitchFamily="18" charset="0"/>
                <a:ea typeface="黑体" panose="02010609060101010101" pitchFamily="49" charset="-122"/>
                <a:cs typeface="Times New Roman" panose="02020603050405020304" pitchFamily="18" charset="0"/>
              </a:rPr>
              <a:t>定价模型表示如下</a:t>
            </a:r>
            <a:endParaRPr lang="en-US" altLang="zh-CN" sz="1400" b="1" dirty="0">
              <a:latin typeface="Times New Roman" panose="02020603050405020304" pitchFamily="18" charset="0"/>
              <a:ea typeface="黑体" panose="02010609060101010101" pitchFamily="49" charset="-122"/>
              <a:cs typeface="Times New Roman" panose="02020603050405020304" pitchFamily="18" charset="0"/>
            </a:endParaRPr>
          </a:p>
        </p:txBody>
      </p:sp>
      <p:graphicFrame>
        <p:nvGraphicFramePr>
          <p:cNvPr id="8" name="对象 2"/>
          <p:cNvGraphicFramePr>
            <a:graphicFrameLocks noChangeAspect="1"/>
          </p:cNvGraphicFramePr>
          <p:nvPr/>
        </p:nvGraphicFramePr>
        <p:xfrm>
          <a:off x="3309441" y="2711174"/>
          <a:ext cx="1762987" cy="766759"/>
        </p:xfrm>
        <a:graphic>
          <a:graphicData uri="http://schemas.openxmlformats.org/presentationml/2006/ole">
            <mc:AlternateContent xmlns:mc="http://schemas.openxmlformats.org/markup-compatibility/2006">
              <mc:Choice xmlns:v="urn:schemas-microsoft-com:vml" Requires="v">
                <p:oleObj r:id="rId5" imgW="1548765" imgH="673100" progId="Equation.DSMT4">
                  <p:embed/>
                </p:oleObj>
              </mc:Choice>
              <mc:Fallback>
                <p:oleObj r:id="rId5" imgW="1548765" imgH="6731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09441" y="2711174"/>
                        <a:ext cx="1762987" cy="766759"/>
                      </a:xfrm>
                      <a:prstGeom prst="rect">
                        <a:avLst/>
                      </a:prstGeom>
                      <a:noFill/>
                      <a:ln>
                        <a:noFill/>
                      </a:ln>
                    </p:spPr>
                  </p:pic>
                </p:oleObj>
              </mc:Fallback>
            </mc:AlternateContent>
          </a:graphicData>
        </a:graphic>
      </p:graphicFrame>
      <p:graphicFrame>
        <p:nvGraphicFramePr>
          <p:cNvPr id="9" name="对象 3"/>
          <p:cNvGraphicFramePr>
            <a:graphicFrameLocks noChangeAspect="1"/>
          </p:cNvGraphicFramePr>
          <p:nvPr/>
        </p:nvGraphicFramePr>
        <p:xfrm>
          <a:off x="5248117" y="3036668"/>
          <a:ext cx="1295700" cy="277820"/>
        </p:xfrm>
        <a:graphic>
          <a:graphicData uri="http://schemas.openxmlformats.org/presentationml/2006/ole">
            <mc:AlternateContent xmlns:mc="http://schemas.openxmlformats.org/markup-compatibility/2006">
              <mc:Choice xmlns:v="urn:schemas-microsoft-com:vml" Requires="v">
                <p:oleObj r:id="rId7" imgW="1066800" imgH="228600" progId="Equation.DSMT4">
                  <p:embed/>
                </p:oleObj>
              </mc:Choice>
              <mc:Fallback>
                <p:oleObj r:id="rId7" imgW="1066800" imgH="22860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48117" y="3036668"/>
                        <a:ext cx="1295700" cy="277820"/>
                      </a:xfrm>
                      <a:prstGeom prst="rect">
                        <a:avLst/>
                      </a:prstGeom>
                      <a:noFill/>
                      <a:ln>
                        <a:noFill/>
                      </a:ln>
                    </p:spPr>
                  </p:pic>
                </p:oleObj>
              </mc:Fallback>
            </mc:AlternateContent>
          </a:graphicData>
        </a:graphic>
      </p:graphicFrame>
      <p:sp>
        <p:nvSpPr>
          <p:cNvPr id="10" name="TextBox 1"/>
          <p:cNvSpPr txBox="1">
            <a:spLocks noChangeArrowheads="1"/>
          </p:cNvSpPr>
          <p:nvPr/>
        </p:nvSpPr>
        <p:spPr bwMode="auto">
          <a:xfrm>
            <a:off x="257648" y="2836909"/>
            <a:ext cx="3901357"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400" b="1" dirty="0">
                <a:latin typeface="Times New Roman" panose="02020603050405020304" pitchFamily="18" charset="0"/>
                <a:ea typeface="黑体" panose="02010609060101010101" pitchFamily="49" charset="-122"/>
                <a:cs typeface="Times New Roman" panose="02020603050405020304" pitchFamily="18" charset="0"/>
              </a:rPr>
              <a:t>C       </a:t>
            </a:r>
            <a:r>
              <a:rPr lang="zh-CN" altLang="en-US" sz="1400" b="1" dirty="0">
                <a:latin typeface="Times New Roman" panose="02020603050405020304" pitchFamily="18" charset="0"/>
                <a:ea typeface="黑体" panose="02010609060101010101" pitchFamily="49" charset="-122"/>
                <a:cs typeface="Times New Roman" panose="02020603050405020304" pitchFamily="18" charset="0"/>
              </a:rPr>
              <a:t>看涨期权的</a:t>
            </a:r>
            <a:r>
              <a:rPr lang="zh-CN" altLang="en-US" sz="1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当前价值</a:t>
            </a:r>
            <a:endParaRPr lang="en-US" altLang="zh-CN" sz="1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endParaRPr>
          </a:p>
          <a:p>
            <a:pPr eaLnBrk="1" hangingPunct="1"/>
            <a:r>
              <a:rPr lang="en-US" altLang="zh-CN" sz="14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S</a:t>
            </a:r>
            <a:r>
              <a:rPr lang="en-US" altLang="zh-CN" sz="1400" b="1" dirty="0">
                <a:latin typeface="Times New Roman" panose="02020603050405020304" pitchFamily="18" charset="0"/>
                <a:ea typeface="黑体" panose="02010609060101010101" pitchFamily="49" charset="-122"/>
                <a:cs typeface="Times New Roman" panose="02020603050405020304" pitchFamily="18" charset="0"/>
              </a:rPr>
              <a:t>        </a:t>
            </a:r>
            <a:r>
              <a:rPr lang="zh-CN" altLang="en-US" sz="1400" b="1" dirty="0">
                <a:latin typeface="Times New Roman" panose="02020603050405020304" pitchFamily="18" charset="0"/>
                <a:ea typeface="黑体" panose="02010609060101010101" pitchFamily="49" charset="-122"/>
                <a:cs typeface="Times New Roman" panose="02020603050405020304" pitchFamily="18" charset="0"/>
              </a:rPr>
              <a:t>标的股票的</a:t>
            </a:r>
            <a:r>
              <a:rPr lang="zh-CN" altLang="en-US" sz="1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当前价格</a:t>
            </a:r>
            <a:endParaRPr lang="en-US" altLang="zh-CN" sz="1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endParaRPr>
          </a:p>
          <a:p>
            <a:pPr eaLnBrk="1" hangingPunct="1"/>
            <a:r>
              <a:rPr lang="en-US" altLang="zh-CN" sz="1400" b="1" dirty="0">
                <a:latin typeface="Times New Roman" panose="02020603050405020304" pitchFamily="18" charset="0"/>
                <a:ea typeface="黑体" panose="02010609060101010101" pitchFamily="49" charset="-122"/>
                <a:cs typeface="Times New Roman" panose="02020603050405020304" pitchFamily="18" charset="0"/>
              </a:rPr>
              <a:t>N(d)  </a:t>
            </a:r>
            <a:r>
              <a:rPr lang="zh-CN" altLang="en-US" sz="1400" b="1" dirty="0">
                <a:latin typeface="Times New Roman" panose="02020603050405020304" pitchFamily="18" charset="0"/>
                <a:ea typeface="黑体" panose="02010609060101010101" pitchFamily="49" charset="-122"/>
                <a:cs typeface="Times New Roman" panose="02020603050405020304" pitchFamily="18" charset="0"/>
              </a:rPr>
              <a:t>标准正态分布中离差小于</a:t>
            </a:r>
            <a:r>
              <a:rPr lang="en-US" altLang="zh-CN" sz="1400" b="1" dirty="0">
                <a:latin typeface="Times New Roman" panose="02020603050405020304" pitchFamily="18" charset="0"/>
                <a:ea typeface="黑体" panose="02010609060101010101" pitchFamily="49" charset="-122"/>
                <a:cs typeface="Times New Roman" panose="02020603050405020304" pitchFamily="18" charset="0"/>
              </a:rPr>
              <a:t>d</a:t>
            </a:r>
            <a:r>
              <a:rPr lang="zh-CN" altLang="en-US" sz="1400" b="1" dirty="0">
                <a:latin typeface="Times New Roman" panose="02020603050405020304" pitchFamily="18" charset="0"/>
                <a:ea typeface="黑体" panose="02010609060101010101" pitchFamily="49" charset="-122"/>
                <a:cs typeface="Times New Roman" panose="02020603050405020304" pitchFamily="18" charset="0"/>
              </a:rPr>
              <a:t>的概率</a:t>
            </a:r>
            <a:endParaRPr lang="en-US" altLang="zh-CN" sz="1400" b="1" dirty="0">
              <a:latin typeface="Times New Roman" panose="02020603050405020304" pitchFamily="18" charset="0"/>
              <a:ea typeface="黑体" panose="02010609060101010101" pitchFamily="49" charset="-122"/>
              <a:cs typeface="Times New Roman" panose="02020603050405020304" pitchFamily="18" charset="0"/>
            </a:endParaRPr>
          </a:p>
          <a:p>
            <a:pPr eaLnBrk="1" hangingPunct="1"/>
            <a:r>
              <a:rPr lang="en-US" altLang="zh-CN" sz="14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X </a:t>
            </a:r>
            <a:r>
              <a:rPr lang="en-US" altLang="zh-CN" sz="1400" b="1" dirty="0">
                <a:latin typeface="Times New Roman" panose="02020603050405020304" pitchFamily="18" charset="0"/>
                <a:ea typeface="黑体" panose="02010609060101010101" pitchFamily="49" charset="-122"/>
                <a:cs typeface="Times New Roman" panose="02020603050405020304" pitchFamily="18" charset="0"/>
              </a:rPr>
              <a:t>      </a:t>
            </a:r>
            <a:r>
              <a:rPr lang="zh-CN" altLang="en-US" sz="1400" b="1" dirty="0">
                <a:latin typeface="Times New Roman" panose="02020603050405020304" pitchFamily="18" charset="0"/>
                <a:ea typeface="黑体" panose="02010609060101010101" pitchFamily="49" charset="-122"/>
                <a:cs typeface="Times New Roman" panose="02020603050405020304" pitchFamily="18" charset="0"/>
              </a:rPr>
              <a:t>期权的</a:t>
            </a:r>
            <a:r>
              <a:rPr lang="zh-CN" altLang="en-US" sz="1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执行价格</a:t>
            </a:r>
            <a:endParaRPr lang="en-US" altLang="zh-CN" sz="1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endParaRPr>
          </a:p>
          <a:p>
            <a:pPr eaLnBrk="1" hangingPunct="1"/>
            <a:r>
              <a:rPr lang="en-US" altLang="zh-CN" sz="1400" b="1" dirty="0">
                <a:latin typeface="Times New Roman" panose="02020603050405020304" pitchFamily="18" charset="0"/>
                <a:ea typeface="黑体" panose="02010609060101010101" pitchFamily="49" charset="-122"/>
                <a:cs typeface="Times New Roman" panose="02020603050405020304" pitchFamily="18" charset="0"/>
              </a:rPr>
              <a:t>E       </a:t>
            </a:r>
            <a:r>
              <a:rPr lang="zh-CN" altLang="en-US" sz="1400" b="1" dirty="0">
                <a:latin typeface="Times New Roman" panose="02020603050405020304" pitchFamily="18" charset="0"/>
                <a:ea typeface="黑体" panose="02010609060101010101" pitchFamily="49" charset="-122"/>
                <a:cs typeface="Times New Roman" panose="02020603050405020304" pitchFamily="18" charset="0"/>
              </a:rPr>
              <a:t>自然对数的底数，约等于</a:t>
            </a:r>
            <a:r>
              <a:rPr lang="en-US" altLang="zh-CN" sz="1400" b="1" dirty="0">
                <a:latin typeface="Times New Roman" panose="02020603050405020304" pitchFamily="18" charset="0"/>
                <a:ea typeface="黑体" panose="02010609060101010101" pitchFamily="49" charset="-122"/>
                <a:cs typeface="Times New Roman" panose="02020603050405020304" pitchFamily="18" charset="0"/>
              </a:rPr>
              <a:t>2.7183</a:t>
            </a:r>
          </a:p>
          <a:p>
            <a:pPr eaLnBrk="1" hangingPunct="1"/>
            <a:r>
              <a:rPr lang="en-US" altLang="zh-CN" sz="14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R</a:t>
            </a:r>
            <a:r>
              <a:rPr lang="en-US" altLang="zh-CN" sz="1400" b="1" dirty="0">
                <a:latin typeface="Times New Roman" panose="02020603050405020304" pitchFamily="18" charset="0"/>
                <a:ea typeface="黑体" panose="02010609060101010101" pitchFamily="49" charset="-122"/>
                <a:cs typeface="Times New Roman" panose="02020603050405020304" pitchFamily="18" charset="0"/>
              </a:rPr>
              <a:t>       </a:t>
            </a:r>
            <a:r>
              <a:rPr lang="zh-CN" altLang="en-US" sz="1400" b="1" dirty="0">
                <a:latin typeface="Times New Roman" panose="02020603050405020304" pitchFamily="18" charset="0"/>
                <a:ea typeface="黑体" panose="02010609060101010101" pitchFamily="49" charset="-122"/>
                <a:cs typeface="Times New Roman" panose="02020603050405020304" pitchFamily="18" charset="0"/>
              </a:rPr>
              <a:t>连续复利的年度</a:t>
            </a:r>
            <a:r>
              <a:rPr lang="zh-CN" altLang="en-US" sz="1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无风险报酬率</a:t>
            </a:r>
            <a:endParaRPr lang="en-US" altLang="zh-CN" sz="1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endParaRPr>
          </a:p>
          <a:p>
            <a:pPr eaLnBrk="1" hangingPunct="1"/>
            <a:r>
              <a:rPr lang="en-US" altLang="zh-CN" sz="14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T</a:t>
            </a:r>
            <a:r>
              <a:rPr lang="en-US" altLang="zh-CN" sz="1400" b="1" dirty="0">
                <a:latin typeface="Times New Roman" panose="02020603050405020304" pitchFamily="18" charset="0"/>
                <a:ea typeface="黑体" panose="02010609060101010101" pitchFamily="49" charset="-122"/>
                <a:cs typeface="Times New Roman" panose="02020603050405020304" pitchFamily="18" charset="0"/>
              </a:rPr>
              <a:t>       </a:t>
            </a:r>
            <a:r>
              <a:rPr lang="zh-CN" altLang="en-US" sz="1400" b="1" dirty="0">
                <a:latin typeface="Times New Roman" panose="02020603050405020304" pitchFamily="18" charset="0"/>
                <a:ea typeface="黑体" panose="02010609060101010101" pitchFamily="49" charset="-122"/>
                <a:cs typeface="Times New Roman" panose="02020603050405020304" pitchFamily="18" charset="0"/>
              </a:rPr>
              <a:t>期权到期日前的时间</a:t>
            </a:r>
            <a:r>
              <a:rPr lang="en-US" altLang="zh-CN" sz="1400" b="1" dirty="0">
                <a:latin typeface="Times New Roman" panose="02020603050405020304" pitchFamily="18" charset="0"/>
                <a:ea typeface="黑体" panose="02010609060101010101" pitchFamily="49" charset="-122"/>
                <a:cs typeface="Times New Roman" panose="02020603050405020304" pitchFamily="18" charset="0"/>
              </a:rPr>
              <a:t>(</a:t>
            </a:r>
            <a:r>
              <a:rPr lang="zh-CN" altLang="en-US" sz="1400" b="1" dirty="0">
                <a:latin typeface="Times New Roman" panose="02020603050405020304" pitchFamily="18" charset="0"/>
                <a:ea typeface="黑体" panose="02010609060101010101" pitchFamily="49" charset="-122"/>
                <a:cs typeface="Times New Roman" panose="02020603050405020304" pitchFamily="18" charset="0"/>
              </a:rPr>
              <a:t>年</a:t>
            </a:r>
            <a:r>
              <a:rPr lang="en-US" altLang="zh-CN" sz="1400" b="1" dirty="0">
                <a:latin typeface="Times New Roman" panose="02020603050405020304" pitchFamily="18" charset="0"/>
                <a:ea typeface="黑体" panose="02010609060101010101" pitchFamily="49" charset="-122"/>
                <a:cs typeface="Times New Roman" panose="02020603050405020304" pitchFamily="18" charset="0"/>
              </a:rPr>
              <a:t>)</a:t>
            </a:r>
          </a:p>
          <a:p>
            <a:pPr eaLnBrk="1" hangingPunct="1"/>
            <a:r>
              <a:rPr lang="el-GR" altLang="zh-CN" sz="14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σ</a:t>
            </a:r>
            <a:r>
              <a:rPr lang="en-US" altLang="zh-CN" sz="1400" b="1" dirty="0">
                <a:latin typeface="Times New Roman" panose="02020603050405020304" pitchFamily="18" charset="0"/>
                <a:ea typeface="黑体" panose="02010609060101010101" pitchFamily="49" charset="-122"/>
                <a:cs typeface="Times New Roman" panose="02020603050405020304" pitchFamily="18" charset="0"/>
              </a:rPr>
              <a:t>       </a:t>
            </a:r>
            <a:r>
              <a:rPr lang="zh-CN" altLang="en-US" sz="1400" b="1" dirty="0">
                <a:latin typeface="Times New Roman" panose="02020603050405020304" pitchFamily="18" charset="0"/>
                <a:ea typeface="黑体" panose="02010609060101010101" pitchFamily="49" charset="-122"/>
                <a:cs typeface="Times New Roman" panose="02020603050405020304" pitchFamily="18" charset="0"/>
              </a:rPr>
              <a:t>连续复利的以年计的</a:t>
            </a:r>
            <a:r>
              <a:rPr lang="zh-CN" altLang="en-US" sz="1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股票回报率的标准差</a:t>
            </a:r>
            <a:endParaRPr lang="en-US" altLang="zh-CN" sz="1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endParaRPr>
          </a:p>
        </p:txBody>
      </p:sp>
      <p:cxnSp>
        <p:nvCxnSpPr>
          <p:cNvPr id="17" name="肘形连接符 16"/>
          <p:cNvCxnSpPr/>
          <p:nvPr/>
        </p:nvCxnSpPr>
        <p:spPr>
          <a:xfrm rot="16200000" flipH="1">
            <a:off x="5352538" y="2435489"/>
            <a:ext cx="560112" cy="526745"/>
          </a:xfrm>
          <a:prstGeom prst="bentConnector3">
            <a:avLst>
              <a:gd name="adj1" fmla="val 684"/>
            </a:avLst>
          </a:prstGeom>
          <a:ln>
            <a:tailEnd type="triangle"/>
          </a:ln>
        </p:spPr>
        <p:style>
          <a:lnRef idx="1">
            <a:schemeClr val="dk1"/>
          </a:lnRef>
          <a:fillRef idx="0">
            <a:schemeClr val="dk1"/>
          </a:fillRef>
          <a:effectRef idx="0">
            <a:schemeClr val="dk1"/>
          </a:effectRef>
          <a:fontRef idx="minor">
            <a:schemeClr val="tx1"/>
          </a:fontRef>
        </p:style>
      </p:cxnSp>
      <p:cxnSp>
        <p:nvCxnSpPr>
          <p:cNvPr id="22" name="肘形连接符 21"/>
          <p:cNvCxnSpPr/>
          <p:nvPr/>
        </p:nvCxnSpPr>
        <p:spPr>
          <a:xfrm>
            <a:off x="2987427" y="2661995"/>
            <a:ext cx="516297" cy="349828"/>
          </a:xfrm>
          <a:prstGeom prst="bentConnector3">
            <a:avLst>
              <a:gd name="adj1" fmla="val 189"/>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36050966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1048613"/>
          <p:cNvSpPr txBox="1"/>
          <p:nvPr/>
        </p:nvSpPr>
        <p:spPr>
          <a:xfrm>
            <a:off x="257648" y="281691"/>
            <a:ext cx="1308308" cy="315279"/>
          </a:xfrm>
          <a:prstGeom prst="rect">
            <a:avLst/>
          </a:prstGeom>
          <a:noFill/>
          <a:ln>
            <a:noFill/>
          </a:ln>
        </p:spPr>
        <p:txBody>
          <a:bodyPr vert="horz" wrap="non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lvl="0" algn="l">
              <a:spcBef>
                <a:spcPct val="20000"/>
              </a:spcBef>
            </a:pPr>
            <a:r>
              <a:rPr lang="en-US" altLang="zh-CN"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3.2 </a:t>
            </a:r>
            <a:r>
              <a:rPr lang="zh-CN" altLang="en-US"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运费期权</a:t>
            </a:r>
          </a:p>
        </p:txBody>
      </p:sp>
      <p:sp>
        <p:nvSpPr>
          <p:cNvPr id="4" name="文本框 3"/>
          <p:cNvSpPr txBox="1"/>
          <p:nvPr/>
        </p:nvSpPr>
        <p:spPr>
          <a:xfrm>
            <a:off x="179115" y="709911"/>
            <a:ext cx="5942166" cy="390428"/>
          </a:xfrm>
          <a:prstGeom prst="rect">
            <a:avLst/>
          </a:prstGeom>
          <a:noFill/>
          <a:ln>
            <a:noFill/>
          </a:ln>
        </p:spPr>
        <p:txBody>
          <a:bodyPr vert="horz" wrap="squar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marL="213995" indent="-213995">
              <a:lnSpc>
                <a:spcPct val="130000"/>
              </a:lnSpc>
              <a:spcBef>
                <a:spcPts val="450"/>
              </a:spcBef>
              <a:buFontTx/>
              <a:buChar char="•"/>
              <a:defRPr/>
            </a:pPr>
            <a:r>
              <a:rPr lang="zh-CN" altLang="en-US" b="1" dirty="0">
                <a:gradFill>
                  <a:gsLst>
                    <a:gs pos="0">
                      <a:srgbClr val="E30000"/>
                    </a:gs>
                    <a:gs pos="100000">
                      <a:srgbClr val="760303"/>
                    </a:gs>
                  </a:gsLst>
                  <a:lin scaled="0"/>
                </a:gradFill>
                <a:latin typeface="Times New Roman" panose="02020603050405020304" pitchFamily="18" charset="0"/>
                <a:ea typeface="黑体" panose="02010609060101010101" pitchFamily="49" charset="-122"/>
                <a:cs typeface="Times New Roman" panose="02020603050405020304" pitchFamily="18" charset="0"/>
              </a:rPr>
              <a:t>期权在航运业的应用</a:t>
            </a:r>
            <a:endParaRPr lang="en-US" altLang="zh-CN" b="1" dirty="0">
              <a:gradFill>
                <a:gsLst>
                  <a:gs pos="0">
                    <a:srgbClr val="E30000"/>
                  </a:gs>
                  <a:gs pos="100000">
                    <a:srgbClr val="760303"/>
                  </a:gs>
                </a:gsLst>
                <a:lin scaled="0"/>
              </a:gra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 name="文本框 1"/>
          <p:cNvSpPr txBox="1"/>
          <p:nvPr/>
        </p:nvSpPr>
        <p:spPr>
          <a:xfrm>
            <a:off x="353121" y="1212062"/>
            <a:ext cx="6018682" cy="2908489"/>
          </a:xfrm>
          <a:prstGeom prst="rect">
            <a:avLst/>
          </a:prstGeom>
          <a:noFill/>
        </p:spPr>
        <p:txBody>
          <a:bodyPr wrap="square" rtlCol="0">
            <a:spAutoFit/>
          </a:bodyPr>
          <a:lstStyle/>
          <a:p>
            <a:pPr indent="360045" algn="just">
              <a:spcAft>
                <a:spcPts val="600"/>
              </a:spcAft>
              <a:defRPr/>
            </a:pPr>
            <a:r>
              <a:rPr lang="zh-CN" altLang="en-US" sz="14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买入</a:t>
            </a:r>
            <a:r>
              <a:rPr lang="zh-CN" altLang="en-US" sz="1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看涨期权</a:t>
            </a:r>
            <a:r>
              <a:rPr lang="zh-CN" altLang="en-US" sz="1400" b="1" dirty="0">
                <a:latin typeface="Times New Roman" panose="02020603050405020304" pitchFamily="18" charset="0"/>
                <a:ea typeface="黑体" panose="02010609060101010101" pitchFamily="49" charset="-122"/>
                <a:cs typeface="Times New Roman" panose="02020603050405020304" pitchFamily="18" charset="0"/>
              </a:rPr>
              <a:t>意味着持有者锁定了标的资产的</a:t>
            </a:r>
            <a:r>
              <a:rPr lang="zh-CN" altLang="en-US" sz="1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最高购买价格</a:t>
            </a:r>
            <a:r>
              <a:rPr lang="zh-CN" altLang="en-US" sz="1400" b="1" dirty="0">
                <a:latin typeface="Times New Roman" panose="02020603050405020304" pitchFamily="18" charset="0"/>
                <a:ea typeface="黑体" panose="02010609060101010101" pitchFamily="49" charset="-122"/>
                <a:cs typeface="Times New Roman" panose="02020603050405020304" pitchFamily="18" charset="0"/>
              </a:rPr>
              <a:t>，因此被称为上限</a:t>
            </a:r>
            <a:r>
              <a:rPr lang="en-US" altLang="zh-CN" sz="1400" b="1" dirty="0">
                <a:latin typeface="Times New Roman" panose="02020603050405020304" pitchFamily="18" charset="0"/>
                <a:ea typeface="黑体" panose="02010609060101010101" pitchFamily="49" charset="-122"/>
                <a:cs typeface="Times New Roman" panose="02020603050405020304" pitchFamily="18" charset="0"/>
              </a:rPr>
              <a:t>(caps)</a:t>
            </a:r>
            <a:r>
              <a:rPr lang="zh-CN" altLang="en-US" sz="1400" b="1" dirty="0">
                <a:latin typeface="Times New Roman" panose="02020603050405020304" pitchFamily="18" charset="0"/>
                <a:ea typeface="黑体" panose="02010609060101010101" pitchFamily="49" charset="-122"/>
                <a:cs typeface="Times New Roman" panose="02020603050405020304" pitchFamily="18" charset="0"/>
              </a:rPr>
              <a:t>，买入</a:t>
            </a:r>
            <a:r>
              <a:rPr lang="zh-CN" altLang="en-US" sz="1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看跌期权</a:t>
            </a:r>
            <a:r>
              <a:rPr lang="zh-CN" altLang="en-US" sz="1400" b="1" dirty="0">
                <a:latin typeface="Times New Roman" panose="02020603050405020304" pitchFamily="18" charset="0"/>
                <a:ea typeface="黑体" panose="02010609060101010101" pitchFamily="49" charset="-122"/>
                <a:cs typeface="Times New Roman" panose="02020603050405020304" pitchFamily="18" charset="0"/>
              </a:rPr>
              <a:t>意味着持有者锁定了标的资产的</a:t>
            </a:r>
            <a:r>
              <a:rPr lang="zh-CN" altLang="en-US" sz="1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最低</a:t>
            </a:r>
            <a:r>
              <a:rPr lang="zh-CN" altLang="en-US" sz="1400" b="1" dirty="0">
                <a:latin typeface="Times New Roman" panose="02020603050405020304" pitchFamily="18" charset="0"/>
                <a:ea typeface="黑体" panose="02010609060101010101" pitchFamily="49" charset="-122"/>
                <a:cs typeface="Times New Roman" panose="02020603050405020304" pitchFamily="18" charset="0"/>
              </a:rPr>
              <a:t>出卖价格因此被称为下限</a:t>
            </a:r>
            <a:r>
              <a:rPr lang="en-US" altLang="zh-CN" sz="1400" b="1" dirty="0">
                <a:latin typeface="Times New Roman" panose="02020603050405020304" pitchFamily="18" charset="0"/>
                <a:ea typeface="黑体" panose="02010609060101010101" pitchFamily="49" charset="-122"/>
                <a:cs typeface="Times New Roman" panose="02020603050405020304" pitchFamily="18" charset="0"/>
              </a:rPr>
              <a:t>(floors)</a:t>
            </a:r>
            <a:r>
              <a:rPr lang="zh-CN" altLang="en-US" sz="1400" b="1" dirty="0">
                <a:latin typeface="Times New Roman" panose="02020603050405020304" pitchFamily="18" charset="0"/>
                <a:ea typeface="黑体" panose="02010609060101010101" pitchFamily="49" charset="-122"/>
                <a:cs typeface="Times New Roman" panose="02020603050405020304" pitchFamily="18" charset="0"/>
              </a:rPr>
              <a:t>。</a:t>
            </a:r>
            <a:endParaRPr lang="en-US" altLang="zh-CN" sz="1400" b="1" dirty="0">
              <a:latin typeface="Times New Roman" panose="02020603050405020304" pitchFamily="18" charset="0"/>
              <a:ea typeface="黑体" panose="02010609060101010101" pitchFamily="49" charset="-122"/>
              <a:cs typeface="Times New Roman" panose="02020603050405020304" pitchFamily="18" charset="0"/>
            </a:endParaRPr>
          </a:p>
          <a:p>
            <a:pPr indent="360045" algn="just">
              <a:spcAft>
                <a:spcPts val="600"/>
              </a:spcAft>
              <a:defRPr/>
            </a:pPr>
            <a:r>
              <a:rPr lang="zh-CN" altLang="en-US" sz="14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航运业</a:t>
            </a:r>
            <a:r>
              <a:rPr lang="zh-CN" altLang="en-US" sz="1400" b="1" dirty="0">
                <a:latin typeface="Times New Roman" panose="02020603050405020304" pitchFamily="18" charset="0"/>
                <a:ea typeface="黑体" panose="02010609060101010101" pitchFamily="49" charset="-122"/>
                <a:cs typeface="Times New Roman" panose="02020603050405020304" pitchFamily="18" charset="0"/>
              </a:rPr>
              <a:t>是燃油的购买者，防范油价上涨的风险，应该</a:t>
            </a:r>
            <a:r>
              <a:rPr lang="zh-CN" altLang="en-US" sz="1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锁定燃油最高采购价格</a:t>
            </a:r>
            <a:r>
              <a:rPr lang="zh-CN" altLang="en-US" sz="1400" b="1" dirty="0">
                <a:latin typeface="Times New Roman" panose="02020603050405020304" pitchFamily="18" charset="0"/>
                <a:ea typeface="黑体" panose="02010609060101010101" pitchFamily="49" charset="-122"/>
                <a:cs typeface="Times New Roman" panose="02020603050405020304" pitchFamily="18" charset="0"/>
              </a:rPr>
              <a:t>，因此购买</a:t>
            </a:r>
            <a:r>
              <a:rPr lang="zh-CN" altLang="en-US" sz="1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看涨期权</a:t>
            </a:r>
            <a:r>
              <a:rPr lang="zh-CN" altLang="en-US" sz="1400" b="1" dirty="0">
                <a:latin typeface="Times New Roman" panose="02020603050405020304" pitchFamily="18" charset="0"/>
                <a:ea typeface="黑体" panose="02010609060101010101" pitchFamily="49" charset="-122"/>
                <a:cs typeface="Times New Roman" panose="02020603050405020304" pitchFamily="18" charset="0"/>
              </a:rPr>
              <a:t>。</a:t>
            </a:r>
            <a:endParaRPr lang="en-US" altLang="zh-CN" sz="1400" b="1" dirty="0">
              <a:latin typeface="Times New Roman" panose="02020603050405020304" pitchFamily="18" charset="0"/>
              <a:ea typeface="黑体" panose="02010609060101010101" pitchFamily="49" charset="-122"/>
              <a:cs typeface="Times New Roman" panose="02020603050405020304" pitchFamily="18" charset="0"/>
            </a:endParaRPr>
          </a:p>
          <a:p>
            <a:pPr indent="360045" algn="just">
              <a:spcAft>
                <a:spcPts val="600"/>
              </a:spcAft>
              <a:defRPr/>
            </a:pPr>
            <a:r>
              <a:rPr lang="zh-CN" altLang="en-US" sz="1400" b="1" dirty="0">
                <a:latin typeface="Times New Roman" panose="02020603050405020304" pitchFamily="18" charset="0"/>
                <a:ea typeface="黑体" panose="02010609060101010101" pitchFamily="49" charset="-122"/>
                <a:cs typeface="Times New Roman" panose="02020603050405020304" pitchFamily="18" charset="0"/>
              </a:rPr>
              <a:t>市场油价上涨超过执行价格时候，企业行权从而获得低于市场的采购价格；油价下跌时，企业不行权，按照市场价格采购燃油，损失的仅仅是期权费用。综合可以看出，上限</a:t>
            </a:r>
            <a:r>
              <a:rPr lang="en-US" altLang="zh-CN" sz="1400" b="1" dirty="0">
                <a:latin typeface="Times New Roman" panose="02020603050405020304" pitchFamily="18" charset="0"/>
                <a:ea typeface="黑体" panose="02010609060101010101" pitchFamily="49" charset="-122"/>
                <a:cs typeface="Times New Roman" panose="02020603050405020304" pitchFamily="18" charset="0"/>
              </a:rPr>
              <a:t>(</a:t>
            </a:r>
            <a:r>
              <a:rPr lang="zh-CN" altLang="en-US" sz="1400" b="1" dirty="0">
                <a:latin typeface="Times New Roman" panose="02020603050405020304" pitchFamily="18" charset="0"/>
                <a:ea typeface="黑体" panose="02010609060101010101" pitchFamily="49" charset="-122"/>
                <a:cs typeface="Times New Roman" panose="02020603050405020304" pitchFamily="18" charset="0"/>
              </a:rPr>
              <a:t>看涨</a:t>
            </a:r>
            <a:r>
              <a:rPr lang="en-US" altLang="zh-CN" sz="1400" b="1" dirty="0">
                <a:latin typeface="Times New Roman" panose="02020603050405020304" pitchFamily="18" charset="0"/>
                <a:ea typeface="黑体" panose="02010609060101010101" pitchFamily="49" charset="-122"/>
                <a:cs typeface="Times New Roman" panose="02020603050405020304" pitchFamily="18" charset="0"/>
              </a:rPr>
              <a:t>)</a:t>
            </a:r>
            <a:r>
              <a:rPr lang="zh-CN" altLang="en-US" sz="1400" b="1" dirty="0">
                <a:latin typeface="Times New Roman" panose="02020603050405020304" pitchFamily="18" charset="0"/>
                <a:ea typeface="黑体" panose="02010609060101010101" pitchFamily="49" charset="-122"/>
                <a:cs typeface="Times New Roman" panose="02020603050405020304" pitchFamily="18" charset="0"/>
              </a:rPr>
              <a:t>期权既可以</a:t>
            </a:r>
            <a:r>
              <a:rPr lang="zh-CN" altLang="en-US" sz="1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防范油价上涨</a:t>
            </a:r>
            <a:r>
              <a:rPr lang="zh-CN" altLang="en-US" sz="1400" b="1" dirty="0">
                <a:latin typeface="Times New Roman" panose="02020603050405020304" pitchFamily="18" charset="0"/>
                <a:ea typeface="黑体" panose="02010609060101010101" pitchFamily="49" charset="-122"/>
                <a:cs typeface="Times New Roman" panose="02020603050405020304" pitchFamily="18" charset="0"/>
              </a:rPr>
              <a:t>的风险，又可以</a:t>
            </a:r>
            <a:r>
              <a:rPr lang="zh-CN" altLang="en-US" sz="1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享受油价下跌带来的成本降低</a:t>
            </a:r>
            <a:r>
              <a:rPr lang="zh-CN" altLang="en-US" sz="1400" b="1" dirty="0">
                <a:latin typeface="Times New Roman" panose="02020603050405020304" pitchFamily="18" charset="0"/>
                <a:ea typeface="黑体" panose="02010609060101010101" pitchFamily="49" charset="-122"/>
                <a:cs typeface="Times New Roman" panose="02020603050405020304" pitchFamily="18" charset="0"/>
              </a:rPr>
              <a:t>。</a:t>
            </a:r>
            <a:endParaRPr lang="en-US" altLang="zh-CN" sz="1400" b="1" dirty="0">
              <a:latin typeface="Times New Roman" panose="02020603050405020304" pitchFamily="18" charset="0"/>
              <a:ea typeface="黑体" panose="02010609060101010101" pitchFamily="49" charset="-122"/>
              <a:cs typeface="Times New Roman" panose="02020603050405020304" pitchFamily="18" charset="0"/>
            </a:endParaRPr>
          </a:p>
          <a:p>
            <a:pPr indent="360045" algn="just">
              <a:spcAft>
                <a:spcPts val="600"/>
              </a:spcAft>
              <a:defRPr/>
            </a:pPr>
            <a:r>
              <a:rPr lang="zh-CN" altLang="en-US" sz="1400" b="1" dirty="0">
                <a:latin typeface="Times New Roman" panose="02020603050405020304" pitchFamily="18" charset="0"/>
                <a:ea typeface="黑体" panose="02010609060101010101" pitchFamily="49" charset="-122"/>
                <a:cs typeface="Times New Roman" panose="02020603050405020304" pitchFamily="18" charset="0"/>
              </a:rPr>
              <a:t>由于期权交易具有</a:t>
            </a:r>
            <a:r>
              <a:rPr lang="zh-CN" altLang="en-US" sz="1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杠杆效应</a:t>
            </a:r>
            <a:r>
              <a:rPr lang="zh-CN" altLang="en-US" sz="1400" b="1" dirty="0">
                <a:latin typeface="Times New Roman" panose="02020603050405020304" pitchFamily="18" charset="0"/>
                <a:ea typeface="黑体" panose="02010609060101010101" pitchFamily="49" charset="-122"/>
                <a:cs typeface="Times New Roman" panose="02020603050405020304" pitchFamily="18" charset="0"/>
              </a:rPr>
              <a:t>，即这项交易不用支付所有的费用而是支付一定百分比的保证金之后就可以交易了，所以需要的</a:t>
            </a:r>
            <a:r>
              <a:rPr lang="zh-CN" altLang="en-US" sz="1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成本比期货交易低</a:t>
            </a:r>
            <a:r>
              <a:rPr lang="zh-CN" altLang="en-US" sz="1400" b="1" dirty="0">
                <a:latin typeface="Times New Roman" panose="02020603050405020304" pitchFamily="18" charset="0"/>
                <a:ea typeface="黑体" panose="02010609060101010101" pitchFamily="49" charset="-122"/>
                <a:cs typeface="Times New Roman" panose="02020603050405020304" pitchFamily="18" charset="0"/>
              </a:rPr>
              <a:t>得多，因此</a:t>
            </a:r>
            <a:r>
              <a:rPr lang="zh-CN" altLang="en-US" sz="1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效率更高</a:t>
            </a:r>
            <a:r>
              <a:rPr lang="zh-CN" altLang="en-US" sz="1400" b="1" dirty="0">
                <a:latin typeface="Times New Roman" panose="02020603050405020304" pitchFamily="18" charset="0"/>
                <a:ea typeface="黑体" panose="02010609060101010101" pitchFamily="49" charset="-122"/>
                <a:cs typeface="Times New Roman" panose="02020603050405020304" pitchFamily="18" charset="0"/>
              </a:rPr>
              <a:t>。</a:t>
            </a:r>
            <a:endParaRPr lang="en-US" altLang="zh-CN" sz="1400" b="1" dirty="0">
              <a:latin typeface="Times New Roman" panose="02020603050405020304" pitchFamily="18" charset="0"/>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263801313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1048613"/>
          <p:cNvSpPr txBox="1"/>
          <p:nvPr/>
        </p:nvSpPr>
        <p:spPr>
          <a:xfrm>
            <a:off x="257648" y="281691"/>
            <a:ext cx="1273042" cy="315279"/>
          </a:xfrm>
          <a:prstGeom prst="rect">
            <a:avLst/>
          </a:prstGeom>
          <a:noFill/>
          <a:ln>
            <a:noFill/>
          </a:ln>
        </p:spPr>
        <p:txBody>
          <a:bodyPr vert="horz" wrap="non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lvl="0" algn="l">
              <a:spcBef>
                <a:spcPct val="20000"/>
              </a:spcBef>
            </a:pPr>
            <a:r>
              <a:rPr lang="en-US" altLang="zh-CN"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3.2 </a:t>
            </a:r>
            <a:r>
              <a:rPr lang="zh-CN" altLang="en-US"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运费期权</a:t>
            </a:r>
          </a:p>
        </p:txBody>
      </p:sp>
      <p:sp>
        <p:nvSpPr>
          <p:cNvPr id="4" name="文本框 3"/>
          <p:cNvSpPr txBox="1"/>
          <p:nvPr/>
        </p:nvSpPr>
        <p:spPr>
          <a:xfrm>
            <a:off x="179115" y="709911"/>
            <a:ext cx="5942166" cy="390428"/>
          </a:xfrm>
          <a:prstGeom prst="rect">
            <a:avLst/>
          </a:prstGeom>
          <a:noFill/>
          <a:ln>
            <a:noFill/>
          </a:ln>
        </p:spPr>
        <p:txBody>
          <a:bodyPr vert="horz" wrap="squar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marL="213995" indent="-213995">
              <a:lnSpc>
                <a:spcPct val="130000"/>
              </a:lnSpc>
              <a:spcBef>
                <a:spcPts val="450"/>
              </a:spcBef>
              <a:buFontTx/>
              <a:buChar char="•"/>
              <a:defRPr/>
            </a:pPr>
            <a:r>
              <a:rPr lang="zh-CN" altLang="en-US" b="1" dirty="0">
                <a:gradFill>
                  <a:gsLst>
                    <a:gs pos="0">
                      <a:srgbClr val="E30000"/>
                    </a:gs>
                    <a:gs pos="100000">
                      <a:srgbClr val="760303"/>
                    </a:gs>
                  </a:gsLst>
                  <a:lin scaled="0"/>
                </a:gradFill>
                <a:latin typeface="Times New Roman" panose="02020603050405020304" pitchFamily="18" charset="0"/>
                <a:ea typeface="黑体" panose="02010609060101010101" pitchFamily="49" charset="-122"/>
                <a:cs typeface="Times New Roman" panose="02020603050405020304" pitchFamily="18" charset="0"/>
              </a:rPr>
              <a:t>运费期权的交易策略</a:t>
            </a:r>
            <a:endParaRPr lang="en-US" altLang="zh-CN" b="1" dirty="0">
              <a:gradFill>
                <a:gsLst>
                  <a:gs pos="0">
                    <a:srgbClr val="E30000"/>
                  </a:gs>
                  <a:gs pos="100000">
                    <a:srgbClr val="760303"/>
                  </a:gs>
                </a:gsLst>
                <a:lin scaled="0"/>
              </a:gra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 name="文本框 1"/>
          <p:cNvSpPr txBox="1"/>
          <p:nvPr/>
        </p:nvSpPr>
        <p:spPr>
          <a:xfrm>
            <a:off x="2699395" y="777430"/>
            <a:ext cx="1858201" cy="334259"/>
          </a:xfrm>
          <a:prstGeom prst="rect">
            <a:avLst/>
          </a:prstGeom>
          <a:noFill/>
        </p:spPr>
        <p:txBody>
          <a:bodyPr wrap="none" rtlCol="0">
            <a:spAutoFit/>
          </a:bodyPr>
          <a:lstStyle/>
          <a:p>
            <a:pPr fontAlgn="auto">
              <a:lnSpc>
                <a:spcPct val="125000"/>
              </a:lnSpc>
              <a:spcAft>
                <a:spcPts val="0"/>
              </a:spcAft>
              <a:defRPr/>
            </a:pPr>
            <a:r>
              <a:rPr lang="en-US" altLang="zh-CN" sz="14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14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以看跌</a:t>
            </a:r>
            <a:r>
              <a:rPr lang="en-US" altLang="zh-CN" sz="14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14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涨</a:t>
            </a:r>
            <a:r>
              <a:rPr lang="en-US" altLang="zh-CN" sz="14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14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期权为例</a:t>
            </a:r>
            <a:endParaRPr lang="en-US" altLang="zh-CN" sz="14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5" name="矩形 4"/>
          <p:cNvSpPr>
            <a:spLocks noChangeArrowheads="1"/>
          </p:cNvSpPr>
          <p:nvPr/>
        </p:nvSpPr>
        <p:spPr bwMode="auto">
          <a:xfrm>
            <a:off x="257647" y="1100339"/>
            <a:ext cx="6474195"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indent="360045" algn="just" fontAlgn="auto">
              <a:spcBef>
                <a:spcPts val="0"/>
              </a:spcBef>
              <a:spcAft>
                <a:spcPts val="0"/>
              </a:spcAft>
              <a:buFontTx/>
              <a:buNone/>
              <a:defRPr/>
            </a:pPr>
            <a:r>
              <a:rPr lang="zh-CN" altLang="en-US" sz="140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 假设某个船东船队有一条</a:t>
            </a:r>
            <a:r>
              <a:rPr lang="en-US" altLang="zh-CN" sz="140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70000</a:t>
            </a:r>
            <a:r>
              <a:rPr lang="zh-CN" altLang="en-US" sz="140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吨的巴拿马型散货船，船仍然在期租合约期内，合同到期日为</a:t>
            </a:r>
            <a:r>
              <a:rPr lang="en-US" altLang="zh-CN" sz="140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2012</a:t>
            </a:r>
            <a:r>
              <a:rPr lang="zh-CN" altLang="en-US" sz="140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年</a:t>
            </a:r>
            <a:r>
              <a:rPr lang="en-US" altLang="zh-CN" sz="140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8</a:t>
            </a:r>
            <a:r>
              <a:rPr lang="zh-CN" altLang="en-US" sz="140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月</a:t>
            </a:r>
            <a:r>
              <a:rPr lang="en-US" altLang="zh-CN" sz="140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31</a:t>
            </a:r>
            <a:r>
              <a:rPr lang="zh-CN" altLang="en-US" sz="140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日。由于担心到期吋市场</a:t>
            </a:r>
            <a:r>
              <a:rPr lang="zh-CN" altLang="en-US" sz="1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下跌</a:t>
            </a:r>
            <a:r>
              <a:rPr lang="zh-CN" altLang="en-US" sz="140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不能收取满意的租金，为了保证运费收入水平，锁定经营利润，船东在距离期租合同到期日还有半年时，也就是</a:t>
            </a:r>
            <a:r>
              <a:rPr lang="en-US" altLang="zh-CN" sz="140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2</a:t>
            </a:r>
            <a:r>
              <a:rPr lang="zh-CN" altLang="en-US" sz="140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月月末买进</a:t>
            </a:r>
            <a:r>
              <a:rPr lang="en-US" altLang="zh-CN" sz="140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1000</a:t>
            </a:r>
            <a:r>
              <a:rPr lang="zh-CN" altLang="en-US" sz="140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吨货物，每份合约结算价格等于</a:t>
            </a:r>
            <a:r>
              <a:rPr lang="en-US" altLang="zh-CN" sz="140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8</a:t>
            </a:r>
            <a:r>
              <a:rPr lang="zh-CN" altLang="en-US" sz="140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月</a:t>
            </a:r>
            <a:r>
              <a:rPr lang="en-US" altLang="zh-CN" sz="140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31</a:t>
            </a:r>
            <a:r>
              <a:rPr lang="zh-CN" altLang="en-US" sz="140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日即期运费指数价格。通过双边协商达成合同</a:t>
            </a:r>
            <a:r>
              <a:rPr lang="zh-CN" altLang="en-US" sz="1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执行指数运价</a:t>
            </a:r>
            <a:r>
              <a:rPr lang="en-US" altLang="zh-CN" sz="1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58000</a:t>
            </a:r>
            <a:r>
              <a:rPr lang="zh-CN" altLang="en-US" sz="1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美元</a:t>
            </a:r>
            <a:r>
              <a:rPr lang="zh-CN" altLang="en-US" sz="140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每天。</a:t>
            </a:r>
            <a:r>
              <a:rPr lang="en-US" altLang="zh-CN" sz="140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2</a:t>
            </a:r>
            <a:r>
              <a:rPr lang="zh-CN" altLang="en-US" sz="140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月</a:t>
            </a:r>
            <a:r>
              <a:rPr lang="en-US" altLang="zh-CN" sz="140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29</a:t>
            </a:r>
            <a:r>
              <a:rPr lang="zh-CN" altLang="en-US" sz="140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日巴拿马型期租航线</a:t>
            </a:r>
            <a:r>
              <a:rPr lang="zh-CN" altLang="en-US" sz="1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一篮子指数是</a:t>
            </a:r>
            <a:r>
              <a:rPr lang="en-US" altLang="zh-CN" sz="1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58360</a:t>
            </a:r>
            <a:r>
              <a:rPr lang="zh-CN" altLang="en-US" sz="1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美元</a:t>
            </a:r>
            <a:r>
              <a:rPr lang="zh-CN" altLang="en-US" sz="140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每天。期权金</a:t>
            </a:r>
            <a:r>
              <a:rPr lang="en-US" altLang="zh-CN" sz="140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2193</a:t>
            </a:r>
            <a:r>
              <a:rPr lang="zh-CN" altLang="en-US" sz="140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美元每天，分别计算期权到期市场下跌与没下跌，对期权操作的影响：</a:t>
            </a:r>
            <a:endParaRPr lang="en-US" altLang="zh-CN" sz="140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endParaRPr>
          </a:p>
          <a:p>
            <a:pPr indent="360045" algn="just" fontAlgn="auto">
              <a:spcBef>
                <a:spcPts val="0"/>
              </a:spcBef>
              <a:spcAft>
                <a:spcPts val="0"/>
              </a:spcAft>
              <a:buFontTx/>
              <a:buNone/>
              <a:defRPr/>
            </a:pPr>
            <a:r>
              <a:rPr lang="zh-CN" altLang="en-US" sz="140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 </a:t>
            </a:r>
            <a:endParaRPr lang="en-US" altLang="zh-CN" sz="140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endParaRPr>
          </a:p>
        </p:txBody>
      </p:sp>
      <p:graphicFrame>
        <p:nvGraphicFramePr>
          <p:cNvPr id="3" name="表格 2"/>
          <p:cNvGraphicFramePr>
            <a:graphicFrameLocks noGrp="1"/>
          </p:cNvGraphicFramePr>
          <p:nvPr/>
        </p:nvGraphicFramePr>
        <p:xfrm>
          <a:off x="257647" y="2780631"/>
          <a:ext cx="6474194" cy="1800200"/>
        </p:xfrm>
        <a:graphic>
          <a:graphicData uri="http://schemas.openxmlformats.org/drawingml/2006/table">
            <a:tbl>
              <a:tblPr firstRow="1" bandRow="1">
                <a:tableStyleId>{5C22544A-7EE6-4342-B048-85BDC9FD1C3A}</a:tableStyleId>
              </a:tblPr>
              <a:tblGrid>
                <a:gridCol w="3237097">
                  <a:extLst>
                    <a:ext uri="{9D8B030D-6E8A-4147-A177-3AD203B41FA5}">
                      <a16:colId xmlns:a16="http://schemas.microsoft.com/office/drawing/2014/main" val="20000"/>
                    </a:ext>
                  </a:extLst>
                </a:gridCol>
                <a:gridCol w="3237097">
                  <a:extLst>
                    <a:ext uri="{9D8B030D-6E8A-4147-A177-3AD203B41FA5}">
                      <a16:colId xmlns:a16="http://schemas.microsoft.com/office/drawing/2014/main" val="20001"/>
                    </a:ext>
                  </a:extLst>
                </a:gridCol>
              </a:tblGrid>
              <a:tr h="360040">
                <a:tc>
                  <a:txBody>
                    <a:bodyPr/>
                    <a:lstStyle/>
                    <a:p>
                      <a:pPr marL="0" marR="0" lvl="0" indent="0" algn="ctr" defTabSz="511175" rtl="0" eaLnBrk="1" fontAlgn="auto" latinLnBrk="0" hangingPunct="1">
                        <a:lnSpc>
                          <a:spcPct val="100000"/>
                        </a:lnSpc>
                        <a:spcBef>
                          <a:spcPts val="0"/>
                        </a:spcBef>
                        <a:spcAft>
                          <a:spcPts val="0"/>
                        </a:spcAft>
                        <a:buClrTx/>
                        <a:buSzTx/>
                        <a:buFontTx/>
                        <a:buNone/>
                        <a:defRPr/>
                      </a:pPr>
                      <a:r>
                        <a:rPr lang="zh-CN" altLang="en-US" dirty="0">
                          <a:solidFill>
                            <a:schemeClr val="bg1"/>
                          </a:solidFill>
                        </a:rPr>
                        <a:t>情况一：</a:t>
                      </a:r>
                      <a:r>
                        <a:rPr lang="en-US" altLang="zh-CN" sz="1050" b="1" dirty="0">
                          <a:solidFill>
                            <a:schemeClr val="bg1"/>
                          </a:solidFill>
                          <a:latin typeface="Times New Roman" panose="02020603050405020304" pitchFamily="18" charset="0"/>
                          <a:cs typeface="Times New Roman" panose="02020603050405020304" pitchFamily="18" charset="0"/>
                        </a:rPr>
                        <a:t>8</a:t>
                      </a:r>
                      <a:r>
                        <a:rPr lang="zh-CN" altLang="en-US" sz="1050" b="1" dirty="0">
                          <a:solidFill>
                            <a:schemeClr val="bg1"/>
                          </a:solidFill>
                          <a:latin typeface="Times New Roman" panose="02020603050405020304" pitchFamily="18" charset="0"/>
                          <a:cs typeface="Times New Roman" panose="02020603050405020304" pitchFamily="18" charset="0"/>
                        </a:rPr>
                        <a:t>月</a:t>
                      </a:r>
                      <a:r>
                        <a:rPr lang="en-US" altLang="zh-CN" sz="1050" b="1" dirty="0">
                          <a:solidFill>
                            <a:schemeClr val="bg1"/>
                          </a:solidFill>
                          <a:latin typeface="Times New Roman" panose="02020603050405020304" pitchFamily="18" charset="0"/>
                          <a:cs typeface="Times New Roman" panose="02020603050405020304" pitchFamily="18" charset="0"/>
                        </a:rPr>
                        <a:t>31</a:t>
                      </a:r>
                      <a:r>
                        <a:rPr lang="zh-CN" altLang="en-US" sz="1050" b="1" dirty="0">
                          <a:solidFill>
                            <a:schemeClr val="bg1"/>
                          </a:solidFill>
                          <a:latin typeface="Times New Roman" panose="02020603050405020304" pitchFamily="18" charset="0"/>
                          <a:cs typeface="Times New Roman" panose="02020603050405020304" pitchFamily="18" charset="0"/>
                        </a:rPr>
                        <a:t>日，一篮子指数跌至</a:t>
                      </a:r>
                      <a:r>
                        <a:rPr lang="en-US" altLang="zh-CN" sz="1050" b="1" dirty="0">
                          <a:solidFill>
                            <a:schemeClr val="bg1"/>
                          </a:solidFill>
                          <a:latin typeface="Times New Roman" panose="02020603050405020304" pitchFamily="18" charset="0"/>
                          <a:cs typeface="Times New Roman" panose="02020603050405020304" pitchFamily="18" charset="0"/>
                        </a:rPr>
                        <a:t>51200</a:t>
                      </a:r>
                      <a:r>
                        <a:rPr lang="zh-CN" altLang="en-US" sz="1050" b="1" dirty="0">
                          <a:solidFill>
                            <a:schemeClr val="bg1"/>
                          </a:solidFill>
                          <a:latin typeface="Times New Roman" panose="02020603050405020304" pitchFamily="18" charset="0"/>
                          <a:cs typeface="Times New Roman" panose="02020603050405020304" pitchFamily="18" charset="0"/>
                        </a:rPr>
                        <a:t>美元</a:t>
                      </a:r>
                      <a:r>
                        <a:rPr lang="en-US" altLang="zh-CN" sz="1050" b="1" dirty="0">
                          <a:solidFill>
                            <a:schemeClr val="bg1"/>
                          </a:solidFill>
                          <a:latin typeface="Times New Roman" panose="02020603050405020304" pitchFamily="18" charset="0"/>
                          <a:cs typeface="Times New Roman" panose="02020603050405020304" pitchFamily="18" charset="0"/>
                        </a:rPr>
                        <a:t>/</a:t>
                      </a:r>
                      <a:r>
                        <a:rPr lang="zh-CN" altLang="en-US" sz="1050" b="1" dirty="0">
                          <a:solidFill>
                            <a:schemeClr val="bg1"/>
                          </a:solidFill>
                          <a:latin typeface="Times New Roman" panose="02020603050405020304" pitchFamily="18" charset="0"/>
                          <a:cs typeface="Times New Roman" panose="02020603050405020304" pitchFamily="18" charset="0"/>
                        </a:rPr>
                        <a:t>天</a:t>
                      </a:r>
                      <a:endParaRPr lang="en-US" altLang="zh-CN" sz="1050" b="1" dirty="0">
                        <a:solidFill>
                          <a:schemeClr val="bg1"/>
                        </a:solidFill>
                        <a:latin typeface="Times New Roman" panose="02020603050405020304" pitchFamily="18" charset="0"/>
                        <a:cs typeface="Times New Roman" panose="02020603050405020304" pitchFamily="18" charset="0"/>
                      </a:endParaRPr>
                    </a:p>
                  </a:txBody>
                  <a:tcPr anchor="ctr">
                    <a:solidFill>
                      <a:srgbClr val="0D4B8E"/>
                    </a:solidFill>
                  </a:tcPr>
                </a:tc>
                <a:tc>
                  <a:txBody>
                    <a:bodyPr/>
                    <a:lstStyle/>
                    <a:p>
                      <a:pPr algn="ctr"/>
                      <a:r>
                        <a:rPr lang="zh-CN" altLang="en-US" dirty="0">
                          <a:solidFill>
                            <a:schemeClr val="bg1"/>
                          </a:solidFill>
                        </a:rPr>
                        <a:t>情况二：</a:t>
                      </a:r>
                      <a:r>
                        <a:rPr lang="en-US" altLang="zh-CN" sz="1050" b="1" dirty="0">
                          <a:solidFill>
                            <a:schemeClr val="bg1"/>
                          </a:solidFill>
                          <a:latin typeface="Times New Roman" panose="02020603050405020304" pitchFamily="18" charset="0"/>
                          <a:cs typeface="Times New Roman" panose="02020603050405020304" pitchFamily="18" charset="0"/>
                        </a:rPr>
                        <a:t>8</a:t>
                      </a:r>
                      <a:r>
                        <a:rPr lang="zh-CN" altLang="en-US" sz="1050" b="1" dirty="0">
                          <a:solidFill>
                            <a:schemeClr val="bg1"/>
                          </a:solidFill>
                          <a:latin typeface="Times New Roman" panose="02020603050405020304" pitchFamily="18" charset="0"/>
                          <a:cs typeface="Times New Roman" panose="02020603050405020304" pitchFamily="18" charset="0"/>
                        </a:rPr>
                        <a:t>月</a:t>
                      </a:r>
                      <a:r>
                        <a:rPr lang="en-US" altLang="zh-CN" sz="1050" b="1" dirty="0">
                          <a:solidFill>
                            <a:schemeClr val="bg1"/>
                          </a:solidFill>
                          <a:latin typeface="Times New Roman" panose="02020603050405020304" pitchFamily="18" charset="0"/>
                          <a:cs typeface="Times New Roman" panose="02020603050405020304" pitchFamily="18" charset="0"/>
                        </a:rPr>
                        <a:t>31</a:t>
                      </a:r>
                      <a:r>
                        <a:rPr lang="zh-CN" altLang="en-US" sz="1050" b="1" dirty="0">
                          <a:solidFill>
                            <a:schemeClr val="bg1"/>
                          </a:solidFill>
                          <a:latin typeface="Times New Roman" panose="02020603050405020304" pitchFamily="18" charset="0"/>
                          <a:cs typeface="Times New Roman" panose="02020603050405020304" pitchFamily="18" charset="0"/>
                        </a:rPr>
                        <a:t>日，一篮子指数涨到</a:t>
                      </a:r>
                      <a:r>
                        <a:rPr lang="en-US" altLang="zh-CN" sz="1050" b="1" dirty="0">
                          <a:solidFill>
                            <a:schemeClr val="bg1"/>
                          </a:solidFill>
                          <a:latin typeface="Times New Roman" panose="02020603050405020304" pitchFamily="18" charset="0"/>
                          <a:cs typeface="Times New Roman" panose="02020603050405020304" pitchFamily="18" charset="0"/>
                        </a:rPr>
                        <a:t>61000</a:t>
                      </a:r>
                      <a:r>
                        <a:rPr lang="zh-CN" altLang="en-US" sz="1050" b="1" dirty="0">
                          <a:solidFill>
                            <a:schemeClr val="bg1"/>
                          </a:solidFill>
                          <a:latin typeface="Times New Roman" panose="02020603050405020304" pitchFamily="18" charset="0"/>
                          <a:cs typeface="Times New Roman" panose="02020603050405020304" pitchFamily="18" charset="0"/>
                        </a:rPr>
                        <a:t>美元</a:t>
                      </a:r>
                      <a:r>
                        <a:rPr lang="en-US" altLang="zh-CN" sz="1050" b="1" dirty="0">
                          <a:solidFill>
                            <a:schemeClr val="bg1"/>
                          </a:solidFill>
                          <a:latin typeface="Times New Roman" panose="02020603050405020304" pitchFamily="18" charset="0"/>
                          <a:cs typeface="Times New Roman" panose="02020603050405020304" pitchFamily="18" charset="0"/>
                        </a:rPr>
                        <a:t>/</a:t>
                      </a:r>
                      <a:r>
                        <a:rPr lang="zh-CN" altLang="en-US" sz="1050" b="1" dirty="0">
                          <a:solidFill>
                            <a:schemeClr val="bg1"/>
                          </a:solidFill>
                          <a:latin typeface="Times New Roman" panose="02020603050405020304" pitchFamily="18" charset="0"/>
                          <a:cs typeface="Times New Roman" panose="02020603050405020304" pitchFamily="18" charset="0"/>
                        </a:rPr>
                        <a:t>天</a:t>
                      </a:r>
                      <a:endParaRPr lang="zh-CN" altLang="en-US" dirty="0">
                        <a:solidFill>
                          <a:schemeClr val="bg1"/>
                        </a:solidFill>
                      </a:endParaRPr>
                    </a:p>
                  </a:txBody>
                  <a:tcPr anchor="ctr">
                    <a:solidFill>
                      <a:srgbClr val="0D4B8E"/>
                    </a:solidFill>
                  </a:tcPr>
                </a:tc>
                <a:extLst>
                  <a:ext uri="{0D108BD9-81ED-4DB2-BD59-A6C34878D82A}">
                    <a16:rowId xmlns:a16="http://schemas.microsoft.com/office/drawing/2014/main" val="10000"/>
                  </a:ext>
                </a:extLst>
              </a:tr>
              <a:tr h="360040">
                <a:tc>
                  <a:txBody>
                    <a:bodyPr/>
                    <a:lstStyle/>
                    <a:p>
                      <a:r>
                        <a:rPr lang="zh-CN" altLang="en-US" sz="1050" b="1" dirty="0">
                          <a:solidFill>
                            <a:srgbClr val="000000"/>
                          </a:solidFill>
                          <a:latin typeface="Times New Roman" panose="02020603050405020304" pitchFamily="18" charset="0"/>
                          <a:cs typeface="Times New Roman" panose="02020603050405020304" pitchFamily="18" charset="0"/>
                        </a:rPr>
                        <a:t>期权总额</a:t>
                      </a:r>
                      <a:r>
                        <a:rPr lang="zh-CN" altLang="en-US" sz="1050" b="1" baseline="0" dirty="0">
                          <a:solidFill>
                            <a:srgbClr val="000000"/>
                          </a:solidFill>
                          <a:latin typeface="Times New Roman" panose="02020603050405020304" pitchFamily="18" charset="0"/>
                          <a:cs typeface="Times New Roman" panose="02020603050405020304" pitchFamily="18" charset="0"/>
                        </a:rPr>
                        <a:t>                 </a:t>
                      </a:r>
                      <a:r>
                        <a:rPr lang="en-US" altLang="zh-CN" sz="1050" b="1" dirty="0">
                          <a:solidFill>
                            <a:srgbClr val="000000"/>
                          </a:solidFill>
                          <a:latin typeface="Times New Roman" panose="02020603050405020304" pitchFamily="18" charset="0"/>
                          <a:cs typeface="Times New Roman" panose="02020603050405020304" pitchFamily="18" charset="0"/>
                        </a:rPr>
                        <a:t>-2193</a:t>
                      </a:r>
                      <a:r>
                        <a:rPr lang="zh-CN" altLang="en-US" sz="1050" b="1" dirty="0">
                          <a:solidFill>
                            <a:srgbClr val="000000"/>
                          </a:solidFill>
                          <a:latin typeface="Times New Roman" panose="02020603050405020304" pitchFamily="18" charset="0"/>
                          <a:cs typeface="Times New Roman" panose="02020603050405020304" pitchFamily="18" charset="0"/>
                        </a:rPr>
                        <a:t>*</a:t>
                      </a:r>
                      <a:r>
                        <a:rPr lang="en-US" altLang="zh-CN" sz="1050" b="1" dirty="0">
                          <a:solidFill>
                            <a:srgbClr val="000000"/>
                          </a:solidFill>
                          <a:latin typeface="Times New Roman" panose="02020603050405020304" pitchFamily="18" charset="0"/>
                          <a:cs typeface="Times New Roman" panose="02020603050405020304" pitchFamily="18" charset="0"/>
                        </a:rPr>
                        <a:t>365 = - 880445</a:t>
                      </a:r>
                      <a:endParaRPr lang="zh-CN" altLang="en-US" dirty="0"/>
                    </a:p>
                  </a:txBody>
                  <a:tcPr anchor="ctr"/>
                </a:tc>
                <a:tc>
                  <a:txBody>
                    <a:bodyPr/>
                    <a:lstStyle/>
                    <a:p>
                      <a:pPr marL="0" marR="0" lvl="0" indent="0" algn="l" defTabSz="511175" rtl="0" eaLnBrk="1" fontAlgn="auto" latinLnBrk="0" hangingPunct="1">
                        <a:lnSpc>
                          <a:spcPct val="100000"/>
                        </a:lnSpc>
                        <a:spcBef>
                          <a:spcPts val="0"/>
                        </a:spcBef>
                        <a:spcAft>
                          <a:spcPts val="0"/>
                        </a:spcAft>
                        <a:buClrTx/>
                        <a:buSzTx/>
                        <a:buFontTx/>
                        <a:buNone/>
                        <a:defRPr/>
                      </a:pPr>
                      <a:r>
                        <a:rPr lang="zh-CN" altLang="en-US" sz="1050" b="1" dirty="0">
                          <a:solidFill>
                            <a:srgbClr val="000000"/>
                          </a:solidFill>
                          <a:latin typeface="Times New Roman" panose="02020603050405020304" pitchFamily="18" charset="0"/>
                          <a:cs typeface="Times New Roman" panose="02020603050405020304" pitchFamily="18" charset="0"/>
                        </a:rPr>
                        <a:t>期权总额                 </a:t>
                      </a:r>
                      <a:r>
                        <a:rPr lang="en-US" altLang="zh-CN" sz="1050" b="1" dirty="0">
                          <a:solidFill>
                            <a:srgbClr val="000000"/>
                          </a:solidFill>
                          <a:latin typeface="Times New Roman" panose="02020603050405020304" pitchFamily="18" charset="0"/>
                          <a:cs typeface="Times New Roman" panose="02020603050405020304" pitchFamily="18" charset="0"/>
                        </a:rPr>
                        <a:t>- 2193</a:t>
                      </a:r>
                      <a:r>
                        <a:rPr lang="zh-CN" altLang="en-US" sz="1050" b="1" dirty="0">
                          <a:solidFill>
                            <a:srgbClr val="000000"/>
                          </a:solidFill>
                          <a:latin typeface="Times New Roman" panose="02020603050405020304" pitchFamily="18" charset="0"/>
                          <a:cs typeface="Times New Roman" panose="02020603050405020304" pitchFamily="18" charset="0"/>
                        </a:rPr>
                        <a:t>*</a:t>
                      </a:r>
                      <a:r>
                        <a:rPr lang="en-US" altLang="zh-CN" sz="1050" b="1" dirty="0">
                          <a:solidFill>
                            <a:srgbClr val="000000"/>
                          </a:solidFill>
                          <a:latin typeface="Times New Roman" panose="02020603050405020304" pitchFamily="18" charset="0"/>
                          <a:cs typeface="Times New Roman" panose="02020603050405020304" pitchFamily="18" charset="0"/>
                        </a:rPr>
                        <a:t>365 = - 880445</a:t>
                      </a:r>
                    </a:p>
                  </a:txBody>
                  <a:tcPr anchor="ctr"/>
                </a:tc>
                <a:extLst>
                  <a:ext uri="{0D108BD9-81ED-4DB2-BD59-A6C34878D82A}">
                    <a16:rowId xmlns:a16="http://schemas.microsoft.com/office/drawing/2014/main" val="10001"/>
                  </a:ext>
                </a:extLst>
              </a:tr>
              <a:tr h="360040">
                <a:tc>
                  <a:txBody>
                    <a:bodyPr/>
                    <a:lstStyle/>
                    <a:p>
                      <a:pPr marL="0" marR="0" lvl="0" indent="0" algn="l" defTabSz="511175" rtl="0" eaLnBrk="1" fontAlgn="auto" latinLnBrk="0" hangingPunct="1">
                        <a:lnSpc>
                          <a:spcPct val="100000"/>
                        </a:lnSpc>
                        <a:spcBef>
                          <a:spcPts val="0"/>
                        </a:spcBef>
                        <a:spcAft>
                          <a:spcPts val="0"/>
                        </a:spcAft>
                        <a:buClrTx/>
                        <a:buSzTx/>
                        <a:buFontTx/>
                        <a:buNone/>
                        <a:defRPr/>
                      </a:pPr>
                      <a:r>
                        <a:rPr lang="zh-CN" altLang="en-US" sz="1050" b="1" dirty="0">
                          <a:solidFill>
                            <a:srgbClr val="000000"/>
                          </a:solidFill>
                          <a:latin typeface="Times New Roman" panose="02020603050405020304" pitchFamily="18" charset="0"/>
                          <a:cs typeface="Times New Roman" panose="02020603050405020304" pitchFamily="18" charset="0"/>
                        </a:rPr>
                        <a:t>运费中获利总额     (</a:t>
                      </a:r>
                      <a:r>
                        <a:rPr lang="en-US" altLang="zh-CN" sz="1050" b="1" dirty="0">
                          <a:solidFill>
                            <a:srgbClr val="000000"/>
                          </a:solidFill>
                          <a:latin typeface="Times New Roman" panose="02020603050405020304" pitchFamily="18" charset="0"/>
                          <a:cs typeface="Times New Roman" panose="02020603050405020304" pitchFamily="18" charset="0"/>
                        </a:rPr>
                        <a:t>51200-58360</a:t>
                      </a:r>
                      <a:r>
                        <a:rPr lang="zh-CN" altLang="en-US" sz="1050" b="1" dirty="0">
                          <a:solidFill>
                            <a:srgbClr val="000000"/>
                          </a:solidFill>
                          <a:latin typeface="Times New Roman" panose="02020603050405020304" pitchFamily="18" charset="0"/>
                          <a:cs typeface="Times New Roman" panose="02020603050405020304" pitchFamily="18" charset="0"/>
                        </a:rPr>
                        <a:t>)*</a:t>
                      </a:r>
                      <a:r>
                        <a:rPr lang="en-US" altLang="zh-CN" sz="1050" b="1" dirty="0">
                          <a:solidFill>
                            <a:srgbClr val="000000"/>
                          </a:solidFill>
                          <a:latin typeface="Times New Roman" panose="02020603050405020304" pitchFamily="18" charset="0"/>
                          <a:cs typeface="Times New Roman" panose="02020603050405020304" pitchFamily="18" charset="0"/>
                        </a:rPr>
                        <a:t>365 =  -</a:t>
                      </a:r>
                      <a:r>
                        <a:rPr lang="en-US" altLang="zh-CN" sz="1050" b="1" dirty="0">
                          <a:solidFill>
                            <a:srgbClr val="FF0000"/>
                          </a:solidFill>
                          <a:latin typeface="Times New Roman" panose="02020603050405020304" pitchFamily="18" charset="0"/>
                          <a:cs typeface="Times New Roman" panose="02020603050405020304" pitchFamily="18" charset="0"/>
                        </a:rPr>
                        <a:t>2613400</a:t>
                      </a:r>
                    </a:p>
                  </a:txBody>
                  <a:tcPr anchor="ctr"/>
                </a:tc>
                <a:tc>
                  <a:txBody>
                    <a:bodyPr/>
                    <a:lstStyle/>
                    <a:p>
                      <a:pPr marL="0" marR="0" lvl="0" indent="0" algn="l" defTabSz="511175" rtl="0" eaLnBrk="1" fontAlgn="auto" latinLnBrk="0" hangingPunct="1">
                        <a:lnSpc>
                          <a:spcPct val="100000"/>
                        </a:lnSpc>
                        <a:spcBef>
                          <a:spcPts val="0"/>
                        </a:spcBef>
                        <a:spcAft>
                          <a:spcPts val="0"/>
                        </a:spcAft>
                        <a:buClrTx/>
                        <a:buSzTx/>
                        <a:buFontTx/>
                        <a:buNone/>
                        <a:defRPr/>
                      </a:pPr>
                      <a:r>
                        <a:rPr lang="zh-CN" altLang="en-US" sz="1050" b="1" dirty="0">
                          <a:solidFill>
                            <a:srgbClr val="000000"/>
                          </a:solidFill>
                          <a:latin typeface="Times New Roman" panose="02020603050405020304" pitchFamily="18" charset="0"/>
                          <a:cs typeface="Times New Roman" panose="02020603050405020304" pitchFamily="18" charset="0"/>
                        </a:rPr>
                        <a:t>运费中获利总额</a:t>
                      </a:r>
                      <a:r>
                        <a:rPr lang="zh-CN" altLang="en-US" sz="1050" b="1" baseline="0" dirty="0">
                          <a:solidFill>
                            <a:srgbClr val="000000"/>
                          </a:solidFill>
                          <a:latin typeface="Times New Roman" panose="02020603050405020304" pitchFamily="18" charset="0"/>
                          <a:cs typeface="Times New Roman" panose="02020603050405020304" pitchFamily="18" charset="0"/>
                        </a:rPr>
                        <a:t>     </a:t>
                      </a:r>
                      <a:r>
                        <a:rPr lang="zh-CN" altLang="en-US" sz="1050" b="1" dirty="0">
                          <a:solidFill>
                            <a:srgbClr val="000000"/>
                          </a:solidFill>
                          <a:latin typeface="Times New Roman" panose="02020603050405020304" pitchFamily="18" charset="0"/>
                          <a:cs typeface="Times New Roman" panose="02020603050405020304" pitchFamily="18" charset="0"/>
                        </a:rPr>
                        <a:t>(</a:t>
                      </a:r>
                      <a:r>
                        <a:rPr lang="en-US" altLang="zh-CN" sz="1050" b="1" dirty="0">
                          <a:solidFill>
                            <a:srgbClr val="000000"/>
                          </a:solidFill>
                          <a:latin typeface="Times New Roman" panose="02020603050405020304" pitchFamily="18" charset="0"/>
                          <a:cs typeface="Times New Roman" panose="02020603050405020304" pitchFamily="18" charset="0"/>
                        </a:rPr>
                        <a:t>61000-58360</a:t>
                      </a:r>
                      <a:r>
                        <a:rPr lang="zh-CN" altLang="en-US" sz="1050" b="1" dirty="0">
                          <a:solidFill>
                            <a:srgbClr val="000000"/>
                          </a:solidFill>
                          <a:latin typeface="Times New Roman" panose="02020603050405020304" pitchFamily="18" charset="0"/>
                          <a:cs typeface="Times New Roman" panose="02020603050405020304" pitchFamily="18" charset="0"/>
                        </a:rPr>
                        <a:t>)*</a:t>
                      </a:r>
                      <a:r>
                        <a:rPr lang="en-US" altLang="zh-CN" sz="1050" b="1" dirty="0">
                          <a:solidFill>
                            <a:srgbClr val="000000"/>
                          </a:solidFill>
                          <a:latin typeface="Times New Roman" panose="02020603050405020304" pitchFamily="18" charset="0"/>
                          <a:cs typeface="Times New Roman" panose="02020603050405020304" pitchFamily="18" charset="0"/>
                        </a:rPr>
                        <a:t>365 =963600</a:t>
                      </a:r>
                    </a:p>
                  </a:txBody>
                  <a:tcPr anchor="ctr"/>
                </a:tc>
                <a:extLst>
                  <a:ext uri="{0D108BD9-81ED-4DB2-BD59-A6C34878D82A}">
                    <a16:rowId xmlns:a16="http://schemas.microsoft.com/office/drawing/2014/main" val="10002"/>
                  </a:ext>
                </a:extLst>
              </a:tr>
              <a:tr h="360040">
                <a:tc>
                  <a:txBody>
                    <a:bodyPr/>
                    <a:lstStyle/>
                    <a:p>
                      <a:pPr fontAlgn="auto">
                        <a:spcAft>
                          <a:spcPts val="0"/>
                        </a:spcAft>
                        <a:buFontTx/>
                        <a:buNone/>
                        <a:defRPr/>
                      </a:pPr>
                      <a:r>
                        <a:rPr lang="zh-CN" altLang="en-US" sz="1050" b="1" dirty="0">
                          <a:solidFill>
                            <a:srgbClr val="000000"/>
                          </a:solidFill>
                          <a:latin typeface="Times New Roman" panose="02020603050405020304" pitchFamily="18" charset="0"/>
                          <a:cs typeface="Times New Roman" panose="02020603050405020304" pitchFamily="18" charset="0"/>
                        </a:rPr>
                        <a:t>期权获利金额         (</a:t>
                      </a:r>
                      <a:r>
                        <a:rPr lang="en-US" altLang="zh-CN" sz="1050" b="1" dirty="0">
                          <a:solidFill>
                            <a:srgbClr val="000000"/>
                          </a:solidFill>
                          <a:latin typeface="Times New Roman" panose="02020603050405020304" pitchFamily="18" charset="0"/>
                          <a:cs typeface="Times New Roman" panose="02020603050405020304" pitchFamily="18" charset="0"/>
                        </a:rPr>
                        <a:t>58000-51200</a:t>
                      </a:r>
                      <a:r>
                        <a:rPr lang="zh-CN" altLang="en-US" sz="1050" b="1" dirty="0">
                          <a:solidFill>
                            <a:srgbClr val="000000"/>
                          </a:solidFill>
                          <a:latin typeface="Times New Roman" panose="02020603050405020304" pitchFamily="18" charset="0"/>
                          <a:cs typeface="Times New Roman" panose="02020603050405020304" pitchFamily="18" charset="0"/>
                        </a:rPr>
                        <a:t>)*</a:t>
                      </a:r>
                      <a:r>
                        <a:rPr lang="en-US" altLang="zh-CN" sz="1050" b="1" dirty="0">
                          <a:solidFill>
                            <a:srgbClr val="000000"/>
                          </a:solidFill>
                          <a:latin typeface="Times New Roman" panose="02020603050405020304" pitchFamily="18" charset="0"/>
                          <a:cs typeface="Times New Roman" panose="02020603050405020304" pitchFamily="18" charset="0"/>
                        </a:rPr>
                        <a:t>365 =   2482000</a:t>
                      </a:r>
                    </a:p>
                  </a:txBody>
                  <a:tcPr anchor="ctr"/>
                </a:tc>
                <a:tc>
                  <a:txBody>
                    <a:bodyPr/>
                    <a:lstStyle/>
                    <a:p>
                      <a:pPr marL="0" marR="0" lvl="0" indent="0" algn="l" defTabSz="511175" rtl="0" eaLnBrk="1" fontAlgn="auto" latinLnBrk="0" hangingPunct="1">
                        <a:lnSpc>
                          <a:spcPct val="100000"/>
                        </a:lnSpc>
                        <a:spcBef>
                          <a:spcPts val="0"/>
                        </a:spcBef>
                        <a:spcAft>
                          <a:spcPts val="0"/>
                        </a:spcAft>
                        <a:buClrTx/>
                        <a:buSzTx/>
                        <a:buFontTx/>
                        <a:buNone/>
                        <a:defRPr/>
                      </a:pPr>
                      <a:r>
                        <a:rPr lang="zh-CN" altLang="en-US" sz="1050" b="1" dirty="0">
                          <a:solidFill>
                            <a:srgbClr val="000000"/>
                          </a:solidFill>
                          <a:latin typeface="Times New Roman" panose="02020603050405020304" pitchFamily="18" charset="0"/>
                          <a:cs typeface="Times New Roman" panose="02020603050405020304" pitchFamily="18" charset="0"/>
                        </a:rPr>
                        <a:t>期权获利金额：     不行使</a:t>
                      </a:r>
                      <a:endParaRPr lang="en-US" altLang="zh-CN" sz="1050" b="1" dirty="0">
                        <a:solidFill>
                          <a:srgbClr val="000000"/>
                        </a:solidFill>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0003"/>
                  </a:ext>
                </a:extLst>
              </a:tr>
              <a:tr h="360040">
                <a:tc>
                  <a:txBody>
                    <a:bodyPr/>
                    <a:lstStyle/>
                    <a:p>
                      <a:pPr fontAlgn="auto">
                        <a:spcAft>
                          <a:spcPts val="0"/>
                        </a:spcAft>
                        <a:buFontTx/>
                        <a:buNone/>
                        <a:defRPr/>
                      </a:pPr>
                      <a:r>
                        <a:rPr lang="zh-CN" altLang="en-US" sz="1050" b="1" dirty="0">
                          <a:solidFill>
                            <a:srgbClr val="000000"/>
                          </a:solidFill>
                          <a:latin typeface="Times New Roman" panose="02020603050405020304" pitchFamily="18" charset="0"/>
                          <a:cs typeface="Times New Roman" panose="02020603050405020304" pitchFamily="18" charset="0"/>
                        </a:rPr>
                        <a:t>获利总额     </a:t>
                      </a:r>
                      <a:r>
                        <a:rPr lang="en-US" altLang="zh-CN" sz="1050" b="1" dirty="0">
                          <a:solidFill>
                            <a:srgbClr val="000000"/>
                          </a:solidFill>
                          <a:latin typeface="Times New Roman" panose="02020603050405020304" pitchFamily="18" charset="0"/>
                          <a:cs typeface="Times New Roman" panose="02020603050405020304" pitchFamily="18" charset="0"/>
                        </a:rPr>
                        <a:t>-2613400+248200-880445 = -1011845</a:t>
                      </a:r>
                      <a:r>
                        <a:rPr lang="zh-CN" altLang="en-US" sz="1050" b="1" dirty="0">
                          <a:solidFill>
                            <a:srgbClr val="000000"/>
                          </a:solidFill>
                          <a:latin typeface="Times New Roman" panose="02020603050405020304" pitchFamily="18" charset="0"/>
                          <a:cs typeface="Times New Roman" panose="02020603050405020304" pitchFamily="18" charset="0"/>
                        </a:rPr>
                        <a:t>美元</a:t>
                      </a:r>
                      <a:endParaRPr lang="en-US" altLang="zh-CN" sz="1050" b="1" dirty="0">
                        <a:solidFill>
                          <a:srgbClr val="000000"/>
                        </a:solidFill>
                        <a:latin typeface="Times New Roman" panose="02020603050405020304" pitchFamily="18" charset="0"/>
                        <a:cs typeface="Times New Roman" panose="02020603050405020304" pitchFamily="18" charset="0"/>
                      </a:endParaRPr>
                    </a:p>
                  </a:txBody>
                  <a:tcPr anchor="ctr"/>
                </a:tc>
                <a:tc>
                  <a:txBody>
                    <a:bodyPr/>
                    <a:lstStyle/>
                    <a:p>
                      <a:pPr marL="0" marR="0" lvl="0" indent="0" algn="l" defTabSz="511175" rtl="0" eaLnBrk="1" fontAlgn="auto" latinLnBrk="0" hangingPunct="1">
                        <a:lnSpc>
                          <a:spcPct val="100000"/>
                        </a:lnSpc>
                        <a:spcBef>
                          <a:spcPts val="0"/>
                        </a:spcBef>
                        <a:spcAft>
                          <a:spcPts val="0"/>
                        </a:spcAft>
                        <a:buClrTx/>
                        <a:buSzTx/>
                        <a:buFontTx/>
                        <a:buNone/>
                        <a:defRPr/>
                      </a:pPr>
                      <a:r>
                        <a:rPr lang="zh-CN" altLang="en-US" sz="1050" b="1" dirty="0">
                          <a:solidFill>
                            <a:srgbClr val="000000"/>
                          </a:solidFill>
                          <a:latin typeface="Times New Roman" panose="02020603050405020304" pitchFamily="18" charset="0"/>
                          <a:cs typeface="Times New Roman" panose="02020603050405020304" pitchFamily="18" charset="0"/>
                        </a:rPr>
                        <a:t>获利总额                 </a:t>
                      </a:r>
                      <a:r>
                        <a:rPr lang="en-US" altLang="zh-CN" sz="1050" b="1" dirty="0">
                          <a:solidFill>
                            <a:srgbClr val="000000"/>
                          </a:solidFill>
                          <a:latin typeface="Times New Roman" panose="02020603050405020304" pitchFamily="18" charset="0"/>
                          <a:cs typeface="Times New Roman" panose="02020603050405020304" pitchFamily="18" charset="0"/>
                        </a:rPr>
                        <a:t>963600-880445 = 83155</a:t>
                      </a:r>
                      <a:r>
                        <a:rPr lang="zh-CN" altLang="en-US" sz="1050" b="1" dirty="0">
                          <a:solidFill>
                            <a:srgbClr val="000000"/>
                          </a:solidFill>
                          <a:latin typeface="Times New Roman" panose="02020603050405020304" pitchFamily="18" charset="0"/>
                          <a:cs typeface="Times New Roman" panose="02020603050405020304" pitchFamily="18" charset="0"/>
                        </a:rPr>
                        <a:t>美元</a:t>
                      </a:r>
                    </a:p>
                  </a:txBody>
                  <a:tcPr anchor="ct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8506369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51123" y="815205"/>
            <a:ext cx="6912768" cy="1430020"/>
          </a:xfrm>
          <a:prstGeom prst="rect">
            <a:avLst/>
          </a:prstGeom>
        </p:spPr>
        <p:txBody>
          <a:bodyPr wrap="square">
            <a:spAutoFit/>
          </a:bodyPr>
          <a:lstStyle/>
          <a:p>
            <a:pPr>
              <a:lnSpc>
                <a:spcPct val="150000"/>
              </a:lnSpc>
            </a:pPr>
            <a:r>
              <a:rPr lang="zh-CN" altLang="en-US" sz="14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市场上公布的运费：</a:t>
            </a:r>
            <a:r>
              <a:rPr lang="zh-CN" altLang="en-US" sz="1400" b="1" dirty="0">
                <a:latin typeface="Times New Roman" panose="02020603050405020304" pitchFamily="18" charset="0"/>
                <a:ea typeface="黑体" panose="02010609060101010101" pitchFamily="49" charset="-122"/>
                <a:cs typeface="Times New Roman" panose="02020603050405020304" pitchFamily="18" charset="0"/>
              </a:rPr>
              <a:t>当天波罗的海交易所所有委员估计结果的简单加权平均值。</a:t>
            </a:r>
            <a:endParaRPr lang="en-US" altLang="zh-CN" sz="1400" b="1" dirty="0">
              <a:latin typeface="Times New Roman" panose="02020603050405020304" pitchFamily="18" charset="0"/>
              <a:ea typeface="黑体" panose="02010609060101010101" pitchFamily="49" charset="-122"/>
              <a:cs typeface="Times New Roman" panose="02020603050405020304" pitchFamily="18" charset="0"/>
            </a:endParaRPr>
          </a:p>
          <a:p>
            <a:pPr>
              <a:lnSpc>
                <a:spcPct val="150000"/>
              </a:lnSpc>
            </a:pPr>
            <a:r>
              <a:rPr lang="zh-CN" altLang="en-US" sz="14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乘子：</a:t>
            </a:r>
            <a:r>
              <a:rPr lang="zh-CN" altLang="en-US" sz="1400" b="1" dirty="0">
                <a:latin typeface="Times New Roman" panose="02020603050405020304" pitchFamily="18" charset="0"/>
                <a:ea typeface="黑体" panose="02010609060101010101" pitchFamily="49" charset="-122"/>
                <a:cs typeface="Times New Roman" panose="02020603050405020304" pitchFamily="18" charset="0"/>
              </a:rPr>
              <a:t>每条航线用的乘子唯一，反映该航线在计算指数过程中的重要性。</a:t>
            </a:r>
            <a:endParaRPr lang="en-US" altLang="zh-CN" sz="1400" b="1" dirty="0">
              <a:latin typeface="Times New Roman" panose="02020603050405020304" pitchFamily="18" charset="0"/>
              <a:ea typeface="黑体" panose="02010609060101010101" pitchFamily="49" charset="-122"/>
              <a:cs typeface="Times New Roman" panose="02020603050405020304" pitchFamily="18" charset="0"/>
            </a:endParaRPr>
          </a:p>
          <a:p>
            <a:pPr>
              <a:lnSpc>
                <a:spcPct val="150000"/>
              </a:lnSpc>
            </a:pPr>
            <a:r>
              <a:rPr lang="zh-CN" altLang="en-US" sz="1400" b="1" dirty="0">
                <a:latin typeface="Times New Roman" panose="02020603050405020304" pitchFamily="18" charset="0"/>
                <a:ea typeface="黑体" panose="02010609060101010101" pitchFamily="49" charset="-122"/>
                <a:cs typeface="Times New Roman" panose="02020603050405020304" pitchFamily="18" charset="0"/>
              </a:rPr>
              <a:t>            表示当运费变动一个单位</a:t>
            </a:r>
            <a:r>
              <a:rPr lang="en-US" altLang="zh-CN" sz="1400" b="1" dirty="0">
                <a:latin typeface="Times New Roman" panose="02020603050405020304" pitchFamily="18" charset="0"/>
                <a:ea typeface="黑体" panose="02010609060101010101" pitchFamily="49" charset="-122"/>
                <a:cs typeface="Times New Roman" panose="02020603050405020304" pitchFamily="18" charset="0"/>
              </a:rPr>
              <a:t>(1</a:t>
            </a:r>
            <a:r>
              <a:rPr lang="zh-CN" altLang="en-US" sz="1400" b="1" dirty="0">
                <a:latin typeface="Times New Roman" panose="02020603050405020304" pitchFamily="18" charset="0"/>
                <a:ea typeface="黑体" panose="02010609060101010101" pitchFamily="49" charset="-122"/>
                <a:cs typeface="Times New Roman" panose="02020603050405020304" pitchFamily="18" charset="0"/>
              </a:rPr>
              <a:t>美元</a:t>
            </a:r>
            <a:r>
              <a:rPr lang="en-US" altLang="zh-CN" sz="1400" b="1" dirty="0">
                <a:latin typeface="Times New Roman" panose="02020603050405020304" pitchFamily="18" charset="0"/>
                <a:ea typeface="黑体" panose="02010609060101010101" pitchFamily="49" charset="-122"/>
                <a:cs typeface="Times New Roman" panose="02020603050405020304" pitchFamily="18" charset="0"/>
              </a:rPr>
              <a:t>/</a:t>
            </a:r>
            <a:r>
              <a:rPr lang="zh-CN" altLang="en-US" sz="1400" b="1" dirty="0">
                <a:latin typeface="Times New Roman" panose="02020603050405020304" pitchFamily="18" charset="0"/>
                <a:ea typeface="黑体" panose="02010609060101010101" pitchFamily="49" charset="-122"/>
                <a:cs typeface="Times New Roman" panose="02020603050405020304" pitchFamily="18" charset="0"/>
              </a:rPr>
              <a:t>天</a:t>
            </a:r>
            <a:r>
              <a:rPr lang="en-US" altLang="zh-CN" sz="1400" b="1" dirty="0">
                <a:latin typeface="Times New Roman" panose="02020603050405020304" pitchFamily="18" charset="0"/>
                <a:ea typeface="黑体" panose="02010609060101010101" pitchFamily="49" charset="-122"/>
                <a:cs typeface="Times New Roman" panose="02020603050405020304" pitchFamily="18" charset="0"/>
              </a:rPr>
              <a:t>)</a:t>
            </a:r>
            <a:r>
              <a:rPr lang="zh-CN" altLang="en-US" sz="1400" b="1" dirty="0">
                <a:latin typeface="Times New Roman" panose="02020603050405020304" pitchFamily="18" charset="0"/>
                <a:ea typeface="黑体" panose="02010609060101010101" pitchFamily="49" charset="-122"/>
                <a:cs typeface="Times New Roman" panose="02020603050405020304" pitchFamily="18" charset="0"/>
              </a:rPr>
              <a:t>相应</a:t>
            </a:r>
            <a:r>
              <a:rPr lang="en-US" altLang="zh-CN" sz="1400" b="1" dirty="0">
                <a:latin typeface="Times New Roman" panose="02020603050405020304" pitchFamily="18" charset="0"/>
                <a:ea typeface="黑体" panose="02010609060101010101" pitchFamily="49" charset="-122"/>
                <a:cs typeface="Times New Roman" panose="02020603050405020304" pitchFamily="18" charset="0"/>
              </a:rPr>
              <a:t>BPI</a:t>
            </a:r>
            <a:r>
              <a:rPr lang="zh-CN" altLang="en-US" sz="1400" b="1" dirty="0">
                <a:latin typeface="Times New Roman" panose="02020603050405020304" pitchFamily="18" charset="0"/>
                <a:ea typeface="黑体" panose="02010609060101010101" pitchFamily="49" charset="-122"/>
                <a:cs typeface="Times New Roman" panose="02020603050405020304" pitchFamily="18" charset="0"/>
              </a:rPr>
              <a:t>指数变动多少。</a:t>
            </a:r>
            <a:endParaRPr lang="zh-CN" altLang="en-US" sz="1400" dirty="0">
              <a:latin typeface="黑体" panose="02010609060101010101" pitchFamily="49" charset="-122"/>
              <a:ea typeface="黑体" panose="02010609060101010101" pitchFamily="49" charset="-122"/>
            </a:endParaRPr>
          </a:p>
          <a:p>
            <a:pPr>
              <a:lnSpc>
                <a:spcPct val="150000"/>
              </a:lnSpc>
            </a:pPr>
            <a:r>
              <a:rPr lang="zh-CN" altLang="en-US" sz="1600" b="1" dirty="0">
                <a:solidFill>
                  <a:srgbClr val="004289"/>
                </a:solidFill>
                <a:ea typeface="黑体" panose="02010609060101010101" pitchFamily="49" charset="-122"/>
                <a:cs typeface="Arial" panose="020B0604020202020204" pitchFamily="34" charset="0"/>
              </a:rPr>
              <a:t>计算乘子的方法：</a:t>
            </a:r>
            <a:endParaRPr lang="en-US" altLang="zh-CN" sz="1600" b="1" dirty="0">
              <a:solidFill>
                <a:srgbClr val="004289"/>
              </a:solidFill>
              <a:ea typeface="黑体" panose="02010609060101010101" pitchFamily="49" charset="-122"/>
              <a:cs typeface="Arial" panose="020B0604020202020204" pitchFamily="34" charset="0"/>
            </a:endParaRPr>
          </a:p>
        </p:txBody>
      </p:sp>
      <p:sp>
        <p:nvSpPr>
          <p:cNvPr id="6" name="TextBox 1048613"/>
          <p:cNvSpPr txBox="1"/>
          <p:nvPr/>
        </p:nvSpPr>
        <p:spPr>
          <a:xfrm>
            <a:off x="250663" y="569981"/>
            <a:ext cx="1976120" cy="313055"/>
          </a:xfrm>
          <a:prstGeom prst="rect">
            <a:avLst/>
          </a:prstGeom>
          <a:noFill/>
          <a:ln>
            <a:noFill/>
          </a:ln>
        </p:spPr>
        <p:txBody>
          <a:bodyPr vert="horz" wrap="non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lvl="0">
              <a:spcBef>
                <a:spcPct val="20000"/>
              </a:spcBef>
            </a:pPr>
            <a:r>
              <a:rPr lang="zh-CN" altLang="en-US" sz="1600" b="1" dirty="0">
                <a:gradFill>
                  <a:gsLst>
                    <a:gs pos="0">
                      <a:srgbClr val="E30000"/>
                    </a:gs>
                    <a:gs pos="100000">
                      <a:srgbClr val="760303"/>
                    </a:gs>
                  </a:gsLst>
                  <a:lin scaled="0"/>
                </a:gradFill>
                <a:ea typeface="黑体" panose="02010609060101010101" pitchFamily="49" charset="-122"/>
                <a:cs typeface="Arial" panose="020B0604020202020204" pitchFamily="34" charset="0"/>
              </a:rPr>
              <a:t>波罗的海指数的计算</a:t>
            </a:r>
          </a:p>
        </p:txBody>
      </p:sp>
      <p:sp>
        <p:nvSpPr>
          <p:cNvPr id="3" name="矩形 2"/>
          <p:cNvSpPr/>
          <p:nvPr/>
        </p:nvSpPr>
        <p:spPr>
          <a:xfrm>
            <a:off x="251123" y="4076774"/>
            <a:ext cx="6264696" cy="737235"/>
          </a:xfrm>
          <a:prstGeom prst="rect">
            <a:avLst/>
          </a:prstGeom>
          <a:ln>
            <a:solidFill>
              <a:schemeClr val="tx1"/>
            </a:solidFill>
            <a:prstDash val="dashDot"/>
          </a:ln>
        </p:spPr>
        <p:txBody>
          <a:bodyPr wrap="square">
            <a:spAutoFit/>
          </a:bodyPr>
          <a:lstStyle/>
          <a:p>
            <a:pPr>
              <a:lnSpc>
                <a:spcPct val="150000"/>
              </a:lnSpc>
            </a:pPr>
            <a:r>
              <a:rPr lang="en-US" altLang="zh-CN" sz="1400" b="1" dirty="0">
                <a:latin typeface="Times New Roman" panose="02020603050405020304" pitchFamily="18" charset="0"/>
                <a:ea typeface="黑体" panose="02010609060101010101" pitchFamily="49" charset="-122"/>
              </a:rPr>
              <a:t>        </a:t>
            </a:r>
            <a:r>
              <a:rPr lang="zh-CN" altLang="en-US" sz="1400" b="1" dirty="0">
                <a:latin typeface="Times New Roman" panose="02020603050405020304" pitchFamily="18" charset="0"/>
                <a:ea typeface="黑体" panose="02010609060101010101" pitchFamily="49" charset="-122"/>
              </a:rPr>
              <a:t>乘子通常保持不变，除非指数组成发生变化时</a:t>
            </a:r>
            <a:r>
              <a:rPr lang="en-US" altLang="zh-CN" sz="1400" b="1" dirty="0">
                <a:latin typeface="Times New Roman" panose="02020603050405020304" pitchFamily="18" charset="0"/>
                <a:ea typeface="黑体" panose="02010609060101010101" pitchFamily="49" charset="-122"/>
              </a:rPr>
              <a:t>(</a:t>
            </a:r>
            <a:r>
              <a:rPr lang="zh-CN" altLang="en-US" sz="1400" b="1" dirty="0">
                <a:latin typeface="Times New Roman" panose="02020603050405020304" pitchFamily="18" charset="0"/>
                <a:ea typeface="黑体" panose="02010609060101010101" pitchFamily="49" charset="-122"/>
              </a:rPr>
              <a:t>即航线权重发生变化，新航线的加入或现有航线被剔除</a:t>
            </a:r>
            <a:r>
              <a:rPr lang="en-US" altLang="zh-CN" sz="1400" b="1" dirty="0">
                <a:latin typeface="Times New Roman" panose="02020603050405020304" pitchFamily="18" charset="0"/>
                <a:ea typeface="黑体" panose="02010609060101010101" pitchFamily="49" charset="-122"/>
              </a:rPr>
              <a:t>)</a:t>
            </a:r>
            <a:r>
              <a:rPr lang="zh-CN" altLang="en-US" sz="1400" b="1" dirty="0">
                <a:latin typeface="Times New Roman" panose="02020603050405020304" pitchFamily="18" charset="0"/>
                <a:ea typeface="黑体" panose="02010609060101010101" pitchFamily="49" charset="-122"/>
              </a:rPr>
              <a:t>。</a:t>
            </a:r>
          </a:p>
        </p:txBody>
      </p:sp>
      <p:sp>
        <p:nvSpPr>
          <p:cNvPr id="7" name="圆角矩形 6"/>
          <p:cNvSpPr/>
          <p:nvPr/>
        </p:nvSpPr>
        <p:spPr>
          <a:xfrm>
            <a:off x="107107" y="2245292"/>
            <a:ext cx="2738718" cy="1759474"/>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50000"/>
              </a:lnSpc>
            </a:pPr>
            <a:r>
              <a:rPr lang="zh-CN" altLang="en-US" sz="14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例</a:t>
            </a:r>
            <a:r>
              <a:rPr lang="en-US" altLang="zh-CN" sz="14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2.2006</a:t>
            </a:r>
            <a:r>
              <a:rPr lang="zh-CN" altLang="en-US" sz="14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年</a:t>
            </a:r>
            <a:r>
              <a:rPr lang="en-US" altLang="zh-CN" sz="14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12</a:t>
            </a:r>
            <a:r>
              <a:rPr lang="zh-CN" altLang="en-US" sz="14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月</a:t>
            </a:r>
            <a:r>
              <a:rPr lang="en-US" altLang="zh-CN" sz="14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22</a:t>
            </a:r>
            <a:r>
              <a:rPr lang="zh-CN" altLang="en-US" sz="14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日</a:t>
            </a:r>
            <a:r>
              <a:rPr lang="en-US" altLang="zh-CN" sz="14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BPI</a:t>
            </a:r>
            <a:r>
              <a:rPr lang="zh-CN" altLang="en-US" sz="14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指数</a:t>
            </a:r>
            <a:r>
              <a:rPr lang="zh-CN" altLang="en-US" sz="14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值为</a:t>
            </a:r>
            <a:r>
              <a:rPr lang="en-US" altLang="zh-CN" sz="14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4258</a:t>
            </a:r>
            <a:r>
              <a:rPr lang="zh-CN" altLang="en-US" sz="14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点</a:t>
            </a:r>
            <a:r>
              <a:rPr lang="zh-CN" altLang="en-US" sz="14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14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BPI</a:t>
            </a:r>
            <a:r>
              <a:rPr lang="zh-CN" altLang="en-US" sz="14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指数的构成也在这发生改变，</a:t>
            </a:r>
            <a:r>
              <a:rPr lang="en-US" altLang="zh-CN" sz="14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1A _03</a:t>
            </a:r>
            <a:r>
              <a:rPr lang="zh-CN" altLang="en-US" sz="14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航线的</a:t>
            </a:r>
            <a:r>
              <a:rPr lang="zh-CN" altLang="en-US" sz="14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权重</a:t>
            </a:r>
            <a:r>
              <a:rPr lang="zh-CN" altLang="en-US" sz="14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上升到</a:t>
            </a:r>
            <a:r>
              <a:rPr lang="en-US" altLang="zh-CN" sz="14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25%</a:t>
            </a:r>
            <a:r>
              <a:rPr lang="zh-CN" altLang="en-US" sz="14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，委员对该航线的</a:t>
            </a:r>
            <a:r>
              <a:rPr lang="zh-CN" altLang="en-US" sz="14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估计为</a:t>
            </a:r>
            <a:r>
              <a:rPr lang="en-US" altLang="zh-CN" sz="14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32947</a:t>
            </a:r>
            <a:r>
              <a:rPr lang="zh-CN" altLang="en-US" sz="14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美元</a:t>
            </a:r>
            <a:r>
              <a:rPr lang="en-US" altLang="zh-CN" sz="14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14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天</a:t>
            </a:r>
          </a:p>
        </p:txBody>
      </p:sp>
      <p:sp>
        <p:nvSpPr>
          <p:cNvPr id="11" name="圆角矩形 10"/>
          <p:cNvSpPr/>
          <p:nvPr/>
        </p:nvSpPr>
        <p:spPr>
          <a:xfrm>
            <a:off x="3103976" y="3633963"/>
            <a:ext cx="3548368" cy="442811"/>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sz="14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各航线的运费*权重因子</a:t>
            </a:r>
            <a:r>
              <a:rPr lang="en-US" altLang="zh-CN" sz="14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14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当天的指数值</a:t>
            </a:r>
          </a:p>
        </p:txBody>
      </p:sp>
      <p:sp>
        <p:nvSpPr>
          <p:cNvPr id="4" name="TextBox 1048613"/>
          <p:cNvSpPr txBox="1"/>
          <p:nvPr/>
        </p:nvSpPr>
        <p:spPr>
          <a:xfrm>
            <a:off x="316068" y="274071"/>
            <a:ext cx="3715385" cy="313055"/>
          </a:xfrm>
          <a:prstGeom prst="rect">
            <a:avLst/>
          </a:prstGeom>
          <a:noFill/>
          <a:ln>
            <a:noFill/>
          </a:ln>
        </p:spPr>
        <p:txBody>
          <a:bodyPr vert="horz" wrap="non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lvl="0" algn="l">
              <a:spcBef>
                <a:spcPct val="20000"/>
              </a:spcBef>
            </a:pPr>
            <a:r>
              <a:rPr lang="en-US" altLang="zh-CN"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1.3</a:t>
            </a:r>
            <a:r>
              <a:rPr lang="en-US" altLang="zh-CN" sz="1600" b="1" dirty="0">
                <a:solidFill>
                  <a:srgbClr val="004289"/>
                </a:solidFill>
                <a:ea typeface="黑体" panose="02010609060101010101" pitchFamily="49" charset="-122"/>
                <a:cs typeface="Arial" panose="020B0604020202020204" pitchFamily="34" charset="0"/>
              </a:rPr>
              <a:t> </a:t>
            </a:r>
            <a:r>
              <a:rPr lang="zh-CN" altLang="en-US" sz="1600" b="1" dirty="0">
                <a:solidFill>
                  <a:srgbClr val="004289"/>
                </a:solidFill>
                <a:ea typeface="黑体" panose="02010609060101010101" pitchFamily="49" charset="-122"/>
                <a:cs typeface="Arial" panose="020B0604020202020204" pitchFamily="34" charset="0"/>
              </a:rPr>
              <a:t>国际航运运费市场</a:t>
            </a:r>
            <a:r>
              <a:rPr lang="en-US" altLang="zh-CN" sz="1600" b="1" dirty="0">
                <a:solidFill>
                  <a:srgbClr val="004289"/>
                </a:solidFill>
                <a:ea typeface="黑体" panose="02010609060101010101" pitchFamily="49" charset="-122"/>
                <a:cs typeface="Arial" panose="020B0604020202020204" pitchFamily="34" charset="0"/>
                <a:sym typeface="+mn-ea"/>
              </a:rPr>
              <a:t>——</a:t>
            </a:r>
            <a:r>
              <a:rPr lang="zh-CN" altLang="en-US" sz="1600" b="1" dirty="0">
                <a:solidFill>
                  <a:srgbClr val="004289"/>
                </a:solidFill>
                <a:ea typeface="黑体" panose="02010609060101010101" pitchFamily="49" charset="-122"/>
                <a:cs typeface="Arial" panose="020B0604020202020204" pitchFamily="34" charset="0"/>
                <a:sym typeface="+mn-ea"/>
              </a:rPr>
              <a:t>航运指数计算</a:t>
            </a:r>
            <a:endParaRPr lang="zh-CN" altLang="en-US" sz="1600" b="1" dirty="0">
              <a:solidFill>
                <a:srgbClr val="004289"/>
              </a:solidFill>
              <a:ea typeface="黑体" panose="02010609060101010101" pitchFamily="49" charset="-122"/>
              <a:cs typeface="Arial" panose="020B0604020202020204" pitchFamily="34" charset="0"/>
            </a:endParaRPr>
          </a:p>
        </p:txBody>
      </p:sp>
      <p:sp>
        <p:nvSpPr>
          <p:cNvPr id="2" name="圆角矩形 1"/>
          <p:cNvSpPr/>
          <p:nvPr/>
        </p:nvSpPr>
        <p:spPr>
          <a:xfrm>
            <a:off x="2942710" y="1824970"/>
            <a:ext cx="3845613" cy="593705"/>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sz="14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航线对指数的贡献应该调整到</a:t>
            </a:r>
            <a:endParaRPr lang="en-US" altLang="zh-CN" sz="14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p>
            <a:pPr algn="ctr">
              <a:lnSpc>
                <a:spcPct val="150000"/>
              </a:lnSpc>
            </a:pPr>
            <a:r>
              <a:rPr lang="en-US" altLang="zh-CN" sz="14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1064.42</a:t>
            </a:r>
            <a:r>
              <a:rPr lang="zh-CN" altLang="en-US" sz="14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点</a:t>
            </a:r>
            <a:r>
              <a:rPr lang="en-US" altLang="zh-CN" sz="14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(25%</a:t>
            </a:r>
            <a:r>
              <a:rPr lang="zh-CN" altLang="en-US" sz="14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sym typeface="+mn-ea"/>
              </a:rPr>
              <a:t>*</a:t>
            </a:r>
            <a:r>
              <a:rPr lang="en-US" altLang="zh-CN" sz="14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4258)</a:t>
            </a:r>
            <a:endParaRPr lang="zh-CN" altLang="en-US" sz="14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8" name="圆角矩形 7"/>
          <p:cNvSpPr/>
          <p:nvPr/>
        </p:nvSpPr>
        <p:spPr>
          <a:xfrm>
            <a:off x="2942711" y="2490448"/>
            <a:ext cx="3845614" cy="1082269"/>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lnSpc>
                <a:spcPct val="150000"/>
              </a:lnSpc>
            </a:pPr>
            <a:r>
              <a:rPr lang="zh-CN" altLang="en-US" sz="14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权重因子应该为</a:t>
            </a:r>
            <a:r>
              <a:rPr lang="en-US" altLang="zh-CN" sz="14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0.032280358(1064.42/32947)(</a:t>
            </a:r>
            <a:r>
              <a:rPr lang="zh-CN" altLang="en-US" sz="14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四舍五入使得所有因子之和为</a:t>
            </a:r>
            <a:r>
              <a:rPr lang="en-US" altLang="zh-CN" sz="14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1)</a:t>
            </a:r>
            <a:r>
              <a:rPr lang="zh-CN" altLang="en-US" sz="14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，表示航线运费变动</a:t>
            </a:r>
            <a:r>
              <a:rPr lang="en-US" altLang="zh-CN" sz="14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1</a:t>
            </a:r>
            <a:r>
              <a:rPr lang="zh-CN" altLang="en-US" sz="14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美元</a:t>
            </a:r>
            <a:r>
              <a:rPr lang="en-US" altLang="zh-CN" sz="14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14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天，</a:t>
            </a:r>
            <a:r>
              <a:rPr lang="en-US" altLang="zh-CN" sz="14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BPI</a:t>
            </a:r>
            <a:r>
              <a:rPr lang="zh-CN" altLang="en-US" sz="14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指数增加</a:t>
            </a:r>
            <a:r>
              <a:rPr lang="en-US" altLang="zh-CN" sz="14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0.0322</a:t>
            </a:r>
            <a:r>
              <a:rPr lang="zh-CN" altLang="en-US" sz="14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点</a:t>
            </a:r>
          </a:p>
        </p:txBody>
      </p:sp>
    </p:spTree>
    <p:extLst>
      <p:ext uri="{BB962C8B-B14F-4D97-AF65-F5344CB8AC3E}">
        <p14:creationId xmlns:p14="http://schemas.microsoft.com/office/powerpoint/2010/main" val="90340746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1048613"/>
          <p:cNvSpPr txBox="1"/>
          <p:nvPr/>
        </p:nvSpPr>
        <p:spPr>
          <a:xfrm>
            <a:off x="257648" y="281691"/>
            <a:ext cx="4381265" cy="315279"/>
          </a:xfrm>
          <a:prstGeom prst="rect">
            <a:avLst/>
          </a:prstGeom>
          <a:noFill/>
          <a:ln>
            <a:noFill/>
          </a:ln>
        </p:spPr>
        <p:txBody>
          <a:bodyPr vert="horz" wrap="non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lvl="0">
              <a:spcBef>
                <a:spcPct val="20000"/>
              </a:spcBef>
            </a:pPr>
            <a:r>
              <a:rPr lang="en-US" altLang="zh-CN"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3.3 </a:t>
            </a:r>
            <a:r>
              <a:rPr lang="zh-CN" altLang="en-US"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集装箱运价指数期货</a:t>
            </a:r>
            <a:r>
              <a:rPr lang="en-US" altLang="zh-CN"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集装箱运费掉期协议</a:t>
            </a:r>
          </a:p>
        </p:txBody>
      </p:sp>
      <p:sp>
        <p:nvSpPr>
          <p:cNvPr id="4" name="文本框 3"/>
          <p:cNvSpPr txBox="1"/>
          <p:nvPr/>
        </p:nvSpPr>
        <p:spPr>
          <a:xfrm>
            <a:off x="179115" y="709911"/>
            <a:ext cx="5942166" cy="429156"/>
          </a:xfrm>
          <a:prstGeom prst="rect">
            <a:avLst/>
          </a:prstGeom>
          <a:noFill/>
          <a:ln>
            <a:noFill/>
          </a:ln>
        </p:spPr>
        <p:txBody>
          <a:bodyPr vert="horz" wrap="squar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marL="213995" indent="-213995">
              <a:lnSpc>
                <a:spcPct val="130000"/>
              </a:lnSpc>
              <a:spcBef>
                <a:spcPts val="450"/>
              </a:spcBef>
              <a:buFontTx/>
              <a:buChar char="•"/>
              <a:defRPr/>
            </a:pPr>
            <a:r>
              <a:rPr lang="zh-CN" altLang="en-US" b="1" dirty="0">
                <a:gradFill>
                  <a:gsLst>
                    <a:gs pos="0">
                      <a:srgbClr val="E30000"/>
                    </a:gs>
                    <a:gs pos="100000">
                      <a:srgbClr val="760303"/>
                    </a:gs>
                  </a:gsLst>
                  <a:lin scaled="0"/>
                </a:gradFill>
                <a:latin typeface="Times New Roman" panose="02020603050405020304" pitchFamily="18" charset="0"/>
                <a:ea typeface="黑体" panose="02010609060101010101" pitchFamily="49" charset="-122"/>
                <a:cs typeface="Times New Roman" panose="02020603050405020304" pitchFamily="18" charset="0"/>
              </a:rPr>
              <a:t>集装箱运价指数期货简介</a:t>
            </a:r>
            <a:endParaRPr lang="en-US" altLang="zh-CN" b="1" dirty="0">
              <a:gradFill>
                <a:gsLst>
                  <a:gs pos="0">
                    <a:srgbClr val="E30000"/>
                  </a:gs>
                  <a:gs pos="100000">
                    <a:srgbClr val="760303"/>
                  </a:gs>
                </a:gsLst>
                <a:lin scaled="0"/>
              </a:gra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5" name="TextBox 1"/>
          <p:cNvSpPr txBox="1"/>
          <p:nvPr/>
        </p:nvSpPr>
        <p:spPr>
          <a:xfrm>
            <a:off x="257648" y="1106559"/>
            <a:ext cx="6330179" cy="2031325"/>
          </a:xfrm>
          <a:prstGeom prst="rect">
            <a:avLst/>
          </a:prstGeom>
          <a:noFill/>
        </p:spPr>
        <p:txBody>
          <a:bodyPr wrap="square">
            <a:spAutoFit/>
          </a:bodyPr>
          <a:lstStyle/>
          <a:p>
            <a:pPr indent="360045" algn="just">
              <a:defRPr/>
            </a:pPr>
            <a:r>
              <a:rPr lang="zh-CN" altLang="zh-CN" sz="1400" b="1" dirty="0">
                <a:latin typeface="Times New Roman" panose="02020603050405020304" pitchFamily="18" charset="0"/>
                <a:ea typeface="黑体" panose="02010609060101010101" pitchFamily="49" charset="-122"/>
                <a:cs typeface="Times New Roman" panose="02020603050405020304" pitchFamily="18" charset="0"/>
              </a:rPr>
              <a:t>集装箱运价衍生品协会</a:t>
            </a:r>
            <a:r>
              <a:rPr lang="en-US" altLang="zh-CN" sz="1400" b="1" dirty="0">
                <a:latin typeface="Times New Roman" panose="02020603050405020304" pitchFamily="18" charset="0"/>
                <a:ea typeface="黑体" panose="02010609060101010101" pitchFamily="49" charset="-122"/>
                <a:cs typeface="Times New Roman" panose="02020603050405020304" pitchFamily="18" charset="0"/>
              </a:rPr>
              <a:t>(</a:t>
            </a:r>
            <a:r>
              <a:rPr lang="en-US" altLang="zh-CN" sz="1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CFDA</a:t>
            </a:r>
            <a:r>
              <a:rPr lang="en-US" altLang="zh-CN" sz="1400" b="1" dirty="0">
                <a:latin typeface="Times New Roman" panose="02020603050405020304" pitchFamily="18" charset="0"/>
                <a:ea typeface="黑体" panose="02010609060101010101" pitchFamily="49" charset="-122"/>
                <a:cs typeface="Times New Roman" panose="02020603050405020304" pitchFamily="18" charset="0"/>
              </a:rPr>
              <a:t>)</a:t>
            </a:r>
            <a:r>
              <a:rPr lang="zh-CN" altLang="zh-CN" sz="1400" b="1" dirty="0">
                <a:latin typeface="Times New Roman" panose="02020603050405020304" pitchFamily="18" charset="0"/>
                <a:ea typeface="黑体" panose="02010609060101010101" pitchFamily="49" charset="-122"/>
                <a:cs typeface="Times New Roman" panose="02020603050405020304" pitchFamily="18" charset="0"/>
              </a:rPr>
              <a:t>于</a:t>
            </a:r>
            <a:r>
              <a:rPr lang="en-US" altLang="zh-CN" sz="1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2010</a:t>
            </a:r>
            <a:r>
              <a:rPr lang="zh-CN" altLang="zh-CN" sz="1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年</a:t>
            </a:r>
            <a:r>
              <a:rPr lang="en-US" altLang="zh-CN" sz="1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1</a:t>
            </a:r>
            <a:r>
              <a:rPr lang="zh-CN" altLang="zh-CN" sz="1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月</a:t>
            </a:r>
            <a:r>
              <a:rPr lang="zh-CN" altLang="zh-CN" sz="1400" b="1" dirty="0">
                <a:latin typeface="Times New Roman" panose="02020603050405020304" pitchFamily="18" charset="0"/>
                <a:ea typeface="黑体" panose="02010609060101010101" pitchFamily="49" charset="-122"/>
                <a:cs typeface="Times New Roman" panose="02020603050405020304" pitchFamily="18" charset="0"/>
              </a:rPr>
              <a:t>成立</a:t>
            </a:r>
            <a:r>
              <a:rPr lang="zh-CN" altLang="en-US" sz="1400" b="1" dirty="0">
                <a:latin typeface="Times New Roman" panose="02020603050405020304" pitchFamily="18" charset="0"/>
                <a:ea typeface="黑体" panose="02010609060101010101" pitchFamily="49" charset="-122"/>
                <a:cs typeface="Times New Roman" panose="02020603050405020304" pitchFamily="18" charset="0"/>
              </a:rPr>
              <a:t>，</a:t>
            </a:r>
            <a:r>
              <a:rPr lang="zh-CN" altLang="zh-CN" sz="1400" b="1" dirty="0">
                <a:latin typeface="Times New Roman" panose="02020603050405020304" pitchFamily="18" charset="0"/>
                <a:ea typeface="黑体" panose="02010609060101010101" pitchFamily="49" charset="-122"/>
                <a:cs typeface="Times New Roman" panose="02020603050405020304" pitchFamily="18" charset="0"/>
              </a:rPr>
              <a:t>随后的</a:t>
            </a:r>
            <a:r>
              <a:rPr lang="en-US" altLang="zh-CN" sz="1400" b="1" dirty="0">
                <a:latin typeface="Times New Roman" panose="02020603050405020304" pitchFamily="18" charset="0"/>
                <a:ea typeface="黑体" panose="02010609060101010101" pitchFamily="49" charset="-122"/>
                <a:cs typeface="Times New Roman" panose="02020603050405020304" pitchFamily="18" charset="0"/>
              </a:rPr>
              <a:t>2010</a:t>
            </a:r>
            <a:r>
              <a:rPr lang="zh-CN" altLang="zh-CN" sz="1400" b="1" dirty="0">
                <a:latin typeface="Times New Roman" panose="02020603050405020304" pitchFamily="18" charset="0"/>
                <a:ea typeface="黑体" panose="02010609060101010101" pitchFamily="49" charset="-122"/>
                <a:cs typeface="Times New Roman" panose="02020603050405020304" pitchFamily="18" charset="0"/>
              </a:rPr>
              <a:t>年</a:t>
            </a:r>
            <a:r>
              <a:rPr lang="en-US" altLang="zh-CN" sz="1400" b="1" dirty="0">
                <a:latin typeface="Times New Roman" panose="02020603050405020304" pitchFamily="18" charset="0"/>
                <a:ea typeface="黑体" panose="02010609060101010101" pitchFamily="49" charset="-122"/>
                <a:cs typeface="Times New Roman" panose="02020603050405020304" pitchFamily="18" charset="0"/>
              </a:rPr>
              <a:t>1</a:t>
            </a:r>
            <a:r>
              <a:rPr lang="zh-CN" altLang="zh-CN" sz="1400" b="1" dirty="0">
                <a:latin typeface="Times New Roman" panose="02020603050405020304" pitchFamily="18" charset="0"/>
                <a:ea typeface="黑体" panose="02010609060101010101" pitchFamily="49" charset="-122"/>
                <a:cs typeface="Times New Roman" panose="02020603050405020304" pitchFamily="18" charset="0"/>
              </a:rPr>
              <a:t>月</a:t>
            </a:r>
            <a:r>
              <a:rPr lang="en-US" altLang="zh-CN" sz="1400" b="1" dirty="0">
                <a:latin typeface="Times New Roman" panose="02020603050405020304" pitchFamily="18" charset="0"/>
                <a:ea typeface="黑体" panose="02010609060101010101" pitchFamily="49" charset="-122"/>
                <a:cs typeface="Times New Roman" panose="02020603050405020304" pitchFamily="18" charset="0"/>
              </a:rPr>
              <a:t>15</a:t>
            </a:r>
            <a:r>
              <a:rPr lang="zh-CN" altLang="zh-CN" sz="1400" b="1" dirty="0">
                <a:latin typeface="Times New Roman" panose="02020603050405020304" pitchFamily="18" charset="0"/>
                <a:ea typeface="黑体" panose="02010609060101010101" pitchFamily="49" charset="-122"/>
                <a:cs typeface="Times New Roman" panose="02020603050405020304" pitchFamily="18" charset="0"/>
              </a:rPr>
              <a:t>日诞生了首个</a:t>
            </a:r>
            <a:r>
              <a:rPr lang="zh-CN" altLang="zh-CN" sz="1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以</a:t>
            </a:r>
            <a:r>
              <a:rPr lang="zh-CN" altLang="zh-CN" sz="1400" b="1" dirty="0">
                <a:latin typeface="Times New Roman" panose="02020603050405020304" pitchFamily="18" charset="0"/>
                <a:ea typeface="黑体" panose="02010609060101010101" pitchFamily="49" charset="-122"/>
                <a:cs typeface="Times New Roman" panose="02020603050405020304" pitchFamily="18" charset="0"/>
              </a:rPr>
              <a:t>新版上海出口集装箱运价指数</a:t>
            </a:r>
            <a:r>
              <a:rPr lang="en-US" altLang="zh-CN" sz="1400" b="1" dirty="0">
                <a:latin typeface="Times New Roman" panose="02020603050405020304" pitchFamily="18" charset="0"/>
                <a:ea typeface="黑体" panose="02010609060101010101" pitchFamily="49" charset="-122"/>
                <a:cs typeface="Times New Roman" panose="02020603050405020304" pitchFamily="18" charset="0"/>
              </a:rPr>
              <a:t>(</a:t>
            </a:r>
            <a:r>
              <a:rPr lang="en-US" altLang="zh-CN" sz="1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SCFI</a:t>
            </a:r>
            <a:r>
              <a:rPr lang="en-US" altLang="zh-CN" sz="1400" b="1" dirty="0">
                <a:latin typeface="Times New Roman" panose="02020603050405020304" pitchFamily="18" charset="0"/>
                <a:ea typeface="黑体" panose="02010609060101010101" pitchFamily="49" charset="-122"/>
                <a:cs typeface="Times New Roman" panose="02020603050405020304" pitchFamily="18" charset="0"/>
              </a:rPr>
              <a:t>)</a:t>
            </a:r>
            <a:r>
              <a:rPr lang="zh-CN" altLang="zh-CN" sz="1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为标的</a:t>
            </a:r>
            <a:r>
              <a:rPr lang="zh-CN" altLang="zh-CN" sz="1400" b="1" dirty="0">
                <a:latin typeface="Times New Roman" panose="02020603050405020304" pitchFamily="18" charset="0"/>
                <a:ea typeface="黑体" panose="02010609060101010101" pitchFamily="49" charset="-122"/>
                <a:cs typeface="Times New Roman" panose="02020603050405020304" pitchFamily="18" charset="0"/>
              </a:rPr>
              <a:t>的集装箱远期掉期协议</a:t>
            </a:r>
            <a:r>
              <a:rPr lang="en-US" altLang="zh-CN" sz="1400" b="1" dirty="0">
                <a:latin typeface="Times New Roman" panose="02020603050405020304" pitchFamily="18" charset="0"/>
                <a:ea typeface="黑体" panose="02010609060101010101" pitchFamily="49" charset="-122"/>
                <a:cs typeface="Times New Roman" panose="02020603050405020304" pitchFamily="18" charset="0"/>
              </a:rPr>
              <a:t>(</a:t>
            </a:r>
            <a:r>
              <a:rPr lang="en-US" altLang="zh-CN" sz="1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CFSA</a:t>
            </a:r>
            <a:r>
              <a:rPr lang="en-US" altLang="zh-CN" sz="1400" b="1" dirty="0">
                <a:latin typeface="Times New Roman" panose="02020603050405020304" pitchFamily="18" charset="0"/>
                <a:ea typeface="黑体" panose="02010609060101010101" pitchFamily="49" charset="-122"/>
                <a:cs typeface="Times New Roman" panose="02020603050405020304" pitchFamily="18" charset="0"/>
              </a:rPr>
              <a:t>)</a:t>
            </a:r>
            <a:r>
              <a:rPr lang="zh-CN" altLang="en-US" sz="1400" b="1" dirty="0">
                <a:latin typeface="Times New Roman" panose="02020603050405020304" pitchFamily="18" charset="0"/>
                <a:ea typeface="黑体" panose="02010609060101010101" pitchFamily="49" charset="-122"/>
                <a:cs typeface="Times New Roman" panose="02020603050405020304" pitchFamily="18" charset="0"/>
              </a:rPr>
              <a:t>。</a:t>
            </a:r>
            <a:endParaRPr lang="en-US" altLang="zh-CN" sz="1400" b="1" dirty="0">
              <a:latin typeface="Times New Roman" panose="02020603050405020304" pitchFamily="18" charset="0"/>
              <a:ea typeface="黑体" panose="02010609060101010101" pitchFamily="49" charset="-122"/>
              <a:cs typeface="Times New Roman" panose="02020603050405020304" pitchFamily="18" charset="0"/>
            </a:endParaRPr>
          </a:p>
          <a:p>
            <a:pPr indent="360045" algn="just">
              <a:defRPr/>
            </a:pPr>
            <a:r>
              <a:rPr lang="en-US" altLang="zh-CN" sz="1400" b="1" dirty="0">
                <a:latin typeface="Times New Roman" panose="02020603050405020304" pitchFamily="18" charset="0"/>
                <a:ea typeface="黑体" panose="02010609060101010101" pitchFamily="49" charset="-122"/>
                <a:cs typeface="Times New Roman" panose="02020603050405020304" pitchFamily="18" charset="0"/>
              </a:rPr>
              <a:t>CFDA</a:t>
            </a:r>
            <a:r>
              <a:rPr lang="zh-CN" altLang="zh-CN" sz="1400" b="1" dirty="0">
                <a:latin typeface="Times New Roman" panose="02020603050405020304" pitchFamily="18" charset="0"/>
                <a:ea typeface="黑体" panose="02010609060101010101" pitchFamily="49" charset="-122"/>
                <a:cs typeface="Times New Roman" panose="02020603050405020304" pitchFamily="18" charset="0"/>
              </a:rPr>
              <a:t>推出的</a:t>
            </a:r>
            <a:r>
              <a:rPr lang="zh-CN" altLang="zh-CN" sz="1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集装箱运价指数期货</a:t>
            </a:r>
            <a:r>
              <a:rPr lang="zh-CN" altLang="zh-CN" sz="1400" b="1" dirty="0">
                <a:latin typeface="Times New Roman" panose="02020603050405020304" pitchFamily="18" charset="0"/>
                <a:ea typeface="黑体" panose="02010609060101010101" pitchFamily="49" charset="-122"/>
                <a:cs typeface="Times New Roman" panose="02020603050405020304" pitchFamily="18" charset="0"/>
              </a:rPr>
              <a:t>与针对干散货和油轮市场的</a:t>
            </a:r>
            <a:r>
              <a:rPr lang="en-US" altLang="zh-CN" sz="1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FFA</a:t>
            </a:r>
            <a:r>
              <a:rPr lang="zh-CN" altLang="zh-CN" sz="1400" b="1" dirty="0">
                <a:latin typeface="Times New Roman" panose="02020603050405020304" pitchFamily="18" charset="0"/>
                <a:ea typeface="黑体" panose="02010609060101010101" pitchFamily="49" charset="-122"/>
                <a:cs typeface="Times New Roman" panose="02020603050405020304" pitchFamily="18" charset="0"/>
              </a:rPr>
              <a:t>在</a:t>
            </a:r>
            <a:r>
              <a:rPr lang="zh-CN" altLang="zh-CN" sz="1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本质</a:t>
            </a:r>
            <a:r>
              <a:rPr lang="zh-CN" altLang="zh-CN" sz="1400" b="1" dirty="0">
                <a:latin typeface="Times New Roman" panose="02020603050405020304" pitchFamily="18" charset="0"/>
                <a:ea typeface="黑体" panose="02010609060101010101" pitchFamily="49" charset="-122"/>
                <a:cs typeface="Times New Roman" panose="02020603050405020304" pitchFamily="18" charset="0"/>
              </a:rPr>
              <a:t>上是</a:t>
            </a:r>
            <a:r>
              <a:rPr lang="zh-CN" altLang="zh-CN" sz="1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一致</a:t>
            </a:r>
            <a:r>
              <a:rPr lang="zh-CN" altLang="zh-CN" sz="1400" b="1" dirty="0">
                <a:latin typeface="Times New Roman" panose="02020603050405020304" pitchFamily="18" charset="0"/>
                <a:ea typeface="黑体" panose="02010609060101010101" pitchFamily="49" charset="-122"/>
                <a:cs typeface="Times New Roman" panose="02020603050405020304" pitchFamily="18" charset="0"/>
              </a:rPr>
              <a:t>的</a:t>
            </a:r>
            <a:r>
              <a:rPr lang="zh-CN" altLang="en-US" sz="1400" b="1" dirty="0">
                <a:latin typeface="Times New Roman" panose="02020603050405020304" pitchFamily="18" charset="0"/>
                <a:ea typeface="黑体" panose="02010609060101010101" pitchFamily="49" charset="-122"/>
                <a:cs typeface="Times New Roman" panose="02020603050405020304" pitchFamily="18" charset="0"/>
              </a:rPr>
              <a:t>，</a:t>
            </a:r>
            <a:r>
              <a:rPr lang="zh-CN" altLang="zh-CN" sz="1400" b="1" dirty="0">
                <a:latin typeface="Times New Roman" panose="02020603050405020304" pitchFamily="18" charset="0"/>
                <a:ea typeface="黑体" panose="02010609060101010101" pitchFamily="49" charset="-122"/>
                <a:cs typeface="Times New Roman" panose="02020603050405020304" pitchFamily="18" charset="0"/>
              </a:rPr>
              <a:t>它也是指交易双方首先确定航线、货量、价格等</a:t>
            </a:r>
            <a:r>
              <a:rPr lang="zh-CN" altLang="en-US" sz="1400" b="1" dirty="0">
                <a:latin typeface="Times New Roman" panose="02020603050405020304" pitchFamily="18" charset="0"/>
                <a:ea typeface="黑体" panose="02010609060101010101" pitchFamily="49" charset="-122"/>
                <a:cs typeface="Times New Roman" panose="02020603050405020304" pitchFamily="18" charset="0"/>
              </a:rPr>
              <a:t>，</a:t>
            </a:r>
            <a:r>
              <a:rPr lang="zh-CN" altLang="zh-CN" sz="1400" b="1" dirty="0">
                <a:latin typeface="Times New Roman" panose="02020603050405020304" pitchFamily="18" charset="0"/>
                <a:ea typeface="黑体" panose="02010609060101010101" pitchFamily="49" charset="-122"/>
                <a:cs typeface="Times New Roman" panose="02020603050405020304" pitchFamily="18" charset="0"/>
              </a:rPr>
              <a:t>井且约定在某一时间收取或支付新版上海集装箱运价指数</a:t>
            </a:r>
            <a:r>
              <a:rPr lang="en-US" altLang="zh-CN" sz="1400" b="1" dirty="0">
                <a:latin typeface="Times New Roman" panose="02020603050405020304" pitchFamily="18" charset="0"/>
                <a:ea typeface="黑体" panose="02010609060101010101" pitchFamily="49" charset="-122"/>
                <a:cs typeface="Times New Roman" panose="02020603050405020304" pitchFamily="18" charset="0"/>
              </a:rPr>
              <a:t>(SCFI)</a:t>
            </a:r>
            <a:r>
              <a:rPr lang="zh-CN" altLang="zh-CN" sz="1400" b="1" dirty="0">
                <a:latin typeface="Times New Roman" panose="02020603050405020304" pitchFamily="18" charset="0"/>
                <a:ea typeface="黑体" panose="02010609060101010101" pitchFamily="49" charset="-122"/>
                <a:cs typeface="Times New Roman" panose="02020603050405020304" pitchFamily="18" charset="0"/>
              </a:rPr>
              <a:t>和在合约中规定的的运费之间的差额</a:t>
            </a:r>
            <a:r>
              <a:rPr lang="zh-CN" altLang="en-US" sz="1400" b="1" dirty="0">
                <a:latin typeface="Times New Roman" panose="02020603050405020304" pitchFamily="18" charset="0"/>
                <a:ea typeface="黑体" panose="02010609060101010101" pitchFamily="49" charset="-122"/>
                <a:cs typeface="Times New Roman" panose="02020603050405020304" pitchFamily="18" charset="0"/>
              </a:rPr>
              <a:t>，</a:t>
            </a:r>
            <a:r>
              <a:rPr lang="zh-CN" altLang="zh-CN" sz="1400" b="1" dirty="0">
                <a:latin typeface="Times New Roman" panose="02020603050405020304" pitchFamily="18" charset="0"/>
                <a:ea typeface="黑体" panose="02010609060101010101" pitchFamily="49" charset="-122"/>
                <a:cs typeface="Times New Roman" panose="02020603050405020304" pitchFamily="18" charset="0"/>
              </a:rPr>
              <a:t>不涉及到实际的航线和仓位</a:t>
            </a:r>
            <a:r>
              <a:rPr lang="zh-CN" altLang="en-US" sz="1400" b="1" dirty="0">
                <a:latin typeface="Times New Roman" panose="02020603050405020304" pitchFamily="18" charset="0"/>
                <a:ea typeface="黑体" panose="02010609060101010101" pitchFamily="49" charset="-122"/>
                <a:cs typeface="Times New Roman" panose="02020603050405020304" pitchFamily="18" charset="0"/>
              </a:rPr>
              <a:t>，</a:t>
            </a:r>
            <a:r>
              <a:rPr lang="zh-CN" altLang="zh-CN" sz="1400" b="1" dirty="0">
                <a:latin typeface="Times New Roman" panose="02020603050405020304" pitchFamily="18" charset="0"/>
                <a:ea typeface="黑体" panose="02010609060101010101" pitchFamily="49" charset="-122"/>
                <a:cs typeface="Times New Roman" panose="02020603050405020304" pitchFamily="18" charset="0"/>
              </a:rPr>
              <a:t>并且是现金结算的方式。</a:t>
            </a:r>
            <a:r>
              <a:rPr lang="zh-CN" altLang="zh-CN" sz="1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但是</a:t>
            </a:r>
            <a:r>
              <a:rPr lang="zh-CN" altLang="zh-CN" sz="1400" b="1" dirty="0">
                <a:latin typeface="Times New Roman" panose="02020603050405020304" pitchFamily="18" charset="0"/>
                <a:ea typeface="黑体" panose="02010609060101010101" pitchFamily="49" charset="-122"/>
                <a:cs typeface="Times New Roman" panose="02020603050405020304" pitchFamily="18" charset="0"/>
              </a:rPr>
              <a:t>集装箱运价指数期货与</a:t>
            </a:r>
            <a:r>
              <a:rPr lang="en-US" altLang="zh-CN" sz="1400" b="1" dirty="0">
                <a:latin typeface="Times New Roman" panose="02020603050405020304" pitchFamily="18" charset="0"/>
                <a:ea typeface="黑体" panose="02010609060101010101" pitchFamily="49" charset="-122"/>
                <a:cs typeface="Times New Roman" panose="02020603050405020304" pitchFamily="18" charset="0"/>
              </a:rPr>
              <a:t>FFA</a:t>
            </a:r>
            <a:r>
              <a:rPr lang="zh-CN" altLang="zh-CN" sz="1400" b="1" dirty="0">
                <a:latin typeface="Times New Roman" panose="02020603050405020304" pitchFamily="18" charset="0"/>
                <a:ea typeface="黑体" panose="02010609060101010101" pitchFamily="49" charset="-122"/>
                <a:cs typeface="Times New Roman" panose="02020603050405020304" pitchFamily="18" charset="0"/>
              </a:rPr>
              <a:t>还是在一些细节上存在</a:t>
            </a:r>
            <a:r>
              <a:rPr lang="zh-CN" altLang="zh-CN" sz="1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差别</a:t>
            </a:r>
            <a:r>
              <a:rPr lang="zh-CN" altLang="en-US" sz="1400" b="1" dirty="0">
                <a:latin typeface="Times New Roman" panose="02020603050405020304" pitchFamily="18" charset="0"/>
                <a:ea typeface="黑体" panose="02010609060101010101" pitchFamily="49" charset="-122"/>
                <a:cs typeface="Times New Roman" panose="02020603050405020304" pitchFamily="18" charset="0"/>
              </a:rPr>
              <a:t>，</a:t>
            </a:r>
            <a:r>
              <a:rPr lang="zh-CN" altLang="zh-CN" sz="1400" b="1" dirty="0">
                <a:latin typeface="Times New Roman" panose="02020603050405020304" pitchFamily="18" charset="0"/>
                <a:ea typeface="黑体" panose="02010609060101010101" pitchFamily="49" charset="-122"/>
                <a:cs typeface="Times New Roman" panose="02020603050405020304" pitchFamily="18" charset="0"/>
              </a:rPr>
              <a:t>表</a:t>
            </a:r>
            <a:r>
              <a:rPr lang="zh-CN" altLang="en-US" sz="1400" b="1" dirty="0">
                <a:latin typeface="Times New Roman" panose="02020603050405020304" pitchFamily="18" charset="0"/>
                <a:ea typeface="黑体" panose="02010609060101010101" pitchFamily="49" charset="-122"/>
                <a:cs typeface="Times New Roman" panose="02020603050405020304" pitchFamily="18" charset="0"/>
              </a:rPr>
              <a:t>中</a:t>
            </a:r>
            <a:r>
              <a:rPr lang="zh-CN" altLang="zh-CN" sz="1400" b="1" dirty="0">
                <a:latin typeface="Times New Roman" panose="02020603050405020304" pitchFamily="18" charset="0"/>
                <a:ea typeface="黑体" panose="02010609060101010101" pitchFamily="49" charset="-122"/>
                <a:cs typeface="Times New Roman" panose="02020603050405020304" pitchFamily="18" charset="0"/>
              </a:rPr>
              <a:t>列出了两者之间的具体差别：</a:t>
            </a:r>
          </a:p>
        </p:txBody>
      </p:sp>
      <p:pic>
        <p:nvPicPr>
          <p:cNvPr id="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0490" y="2996654"/>
            <a:ext cx="5200791" cy="16655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9998395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1048613"/>
          <p:cNvSpPr txBox="1"/>
          <p:nvPr/>
        </p:nvSpPr>
        <p:spPr>
          <a:xfrm>
            <a:off x="257648" y="281691"/>
            <a:ext cx="4381265" cy="315279"/>
          </a:xfrm>
          <a:prstGeom prst="rect">
            <a:avLst/>
          </a:prstGeom>
          <a:noFill/>
          <a:ln>
            <a:noFill/>
          </a:ln>
        </p:spPr>
        <p:txBody>
          <a:bodyPr vert="horz" wrap="non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lvl="0">
              <a:spcBef>
                <a:spcPct val="20000"/>
              </a:spcBef>
            </a:pPr>
            <a:r>
              <a:rPr lang="en-US" altLang="zh-CN"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3.3 </a:t>
            </a:r>
            <a:r>
              <a:rPr lang="zh-CN" altLang="en-US"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集装箱运价指数期货</a:t>
            </a:r>
            <a:r>
              <a:rPr lang="en-US" altLang="zh-CN"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集装箱运费掉期协议</a:t>
            </a:r>
          </a:p>
        </p:txBody>
      </p:sp>
      <p:sp>
        <p:nvSpPr>
          <p:cNvPr id="4" name="文本框 3"/>
          <p:cNvSpPr txBox="1"/>
          <p:nvPr/>
        </p:nvSpPr>
        <p:spPr>
          <a:xfrm>
            <a:off x="179115" y="709911"/>
            <a:ext cx="5942166" cy="429156"/>
          </a:xfrm>
          <a:prstGeom prst="rect">
            <a:avLst/>
          </a:prstGeom>
          <a:noFill/>
          <a:ln>
            <a:noFill/>
          </a:ln>
        </p:spPr>
        <p:txBody>
          <a:bodyPr vert="horz" wrap="squar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marL="213995" indent="-213995">
              <a:lnSpc>
                <a:spcPct val="130000"/>
              </a:lnSpc>
              <a:spcBef>
                <a:spcPts val="450"/>
              </a:spcBef>
              <a:buFontTx/>
              <a:buChar char="•"/>
              <a:defRPr/>
            </a:pPr>
            <a:r>
              <a:rPr lang="zh-CN" altLang="en-US" b="1" dirty="0">
                <a:gradFill>
                  <a:gsLst>
                    <a:gs pos="0">
                      <a:srgbClr val="E30000"/>
                    </a:gs>
                    <a:gs pos="100000">
                      <a:srgbClr val="760303"/>
                    </a:gs>
                  </a:gsLst>
                  <a:lin scaled="0"/>
                </a:gradFill>
                <a:latin typeface="Times New Roman" panose="02020603050405020304" pitchFamily="18" charset="0"/>
                <a:ea typeface="黑体" panose="02010609060101010101" pitchFamily="49" charset="-122"/>
                <a:cs typeface="Times New Roman" panose="02020603050405020304" pitchFamily="18" charset="0"/>
              </a:rPr>
              <a:t>集装箱运价衍生品市场交易成员</a:t>
            </a:r>
            <a:endParaRPr lang="en-US" altLang="zh-CN" b="1" dirty="0">
              <a:gradFill>
                <a:gsLst>
                  <a:gs pos="0">
                    <a:srgbClr val="E30000"/>
                  </a:gs>
                  <a:gs pos="100000">
                    <a:srgbClr val="760303"/>
                  </a:gs>
                </a:gsLst>
                <a:lin scaled="0"/>
              </a:gra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5" name="TextBox 1"/>
          <p:cNvSpPr txBox="1"/>
          <p:nvPr/>
        </p:nvSpPr>
        <p:spPr>
          <a:xfrm>
            <a:off x="179115" y="1139067"/>
            <a:ext cx="6451302" cy="3711785"/>
          </a:xfrm>
          <a:prstGeom prst="rect">
            <a:avLst/>
          </a:prstGeom>
          <a:noFill/>
        </p:spPr>
        <p:txBody>
          <a:bodyPr wrap="square">
            <a:spAutoFit/>
          </a:bodyPr>
          <a:lstStyle/>
          <a:p>
            <a:pPr marL="285750" indent="-285750" algn="just">
              <a:lnSpc>
                <a:spcPct val="120000"/>
              </a:lnSpc>
              <a:buFont typeface="Wingdings" panose="05000000000000000000" pitchFamily="2" charset="2"/>
              <a:buChar char="u"/>
              <a:defRPr/>
            </a:pPr>
            <a:r>
              <a:rPr lang="zh-CN" altLang="en-US" sz="1400" b="1" dirty="0">
                <a:latin typeface="Times New Roman" panose="02020603050405020304" pitchFamily="18" charset="0"/>
                <a:ea typeface="黑体" panose="02010609060101010101" pitchFamily="49" charset="-122"/>
                <a:cs typeface="Times New Roman" panose="02020603050405020304" pitchFamily="18" charset="0"/>
              </a:rPr>
              <a:t>班轮公司和货主公司</a:t>
            </a:r>
            <a:endParaRPr lang="en-US" altLang="zh-CN" sz="1400" b="1" dirty="0">
              <a:latin typeface="Times New Roman" panose="02020603050405020304" pitchFamily="18" charset="0"/>
              <a:ea typeface="黑体" panose="02010609060101010101" pitchFamily="49" charset="-122"/>
              <a:cs typeface="Times New Roman" panose="02020603050405020304" pitchFamily="18" charset="0"/>
            </a:endParaRPr>
          </a:p>
          <a:p>
            <a:pPr algn="just">
              <a:lnSpc>
                <a:spcPct val="120000"/>
              </a:lnSpc>
              <a:defRPr/>
            </a:pPr>
            <a:r>
              <a:rPr lang="en-US" altLang="zh-CN" sz="1400" b="1" dirty="0">
                <a:latin typeface="Times New Roman" panose="02020603050405020304" pitchFamily="18" charset="0"/>
                <a:ea typeface="黑体" panose="02010609060101010101" pitchFamily="49" charset="-122"/>
                <a:cs typeface="Times New Roman" panose="02020603050405020304" pitchFamily="18" charset="0"/>
              </a:rPr>
              <a:t>        </a:t>
            </a:r>
            <a:r>
              <a:rPr lang="zh-CN" altLang="zh-CN" sz="1400" b="1" dirty="0">
                <a:latin typeface="Times New Roman" panose="02020603050405020304" pitchFamily="18" charset="0"/>
                <a:ea typeface="黑体" panose="02010609060101010101" pitchFamily="49" charset="-122"/>
                <a:cs typeface="Times New Roman" panose="02020603050405020304" pitchFamily="18" charset="0"/>
              </a:rPr>
              <a:t>目前</a:t>
            </a:r>
            <a:r>
              <a:rPr lang="zh-CN" altLang="en-US" sz="1400" b="1" dirty="0">
                <a:latin typeface="Times New Roman" panose="02020603050405020304" pitchFamily="18" charset="0"/>
                <a:ea typeface="黑体" panose="02010609060101010101" pitchFamily="49" charset="-122"/>
                <a:cs typeface="Times New Roman" panose="02020603050405020304" pitchFamily="18" charset="0"/>
              </a:rPr>
              <a:t>，</a:t>
            </a:r>
            <a:r>
              <a:rPr lang="zh-CN" altLang="zh-CN" sz="1400" b="1" dirty="0">
                <a:latin typeface="Times New Roman" panose="02020603050405020304" pitchFamily="18" charset="0"/>
                <a:ea typeface="黑体" panose="02010609060101010101" pitchFamily="49" charset="-122"/>
                <a:cs typeface="Times New Roman" panose="02020603050405020304" pitchFamily="18" charset="0"/>
              </a:rPr>
              <a:t>班轮公司和货主公司主要采用的是</a:t>
            </a:r>
            <a:r>
              <a:rPr lang="zh-CN" altLang="zh-CN" sz="1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长期协议</a:t>
            </a:r>
            <a:r>
              <a:rPr lang="zh-CN" altLang="zh-CN" sz="1400" b="1" dirty="0">
                <a:latin typeface="Times New Roman" panose="02020603050405020304" pitchFamily="18" charset="0"/>
                <a:ea typeface="黑体" panose="02010609060101010101" pitchFamily="49" charset="-122"/>
                <a:cs typeface="Times New Roman" panose="02020603050405020304" pitchFamily="18" charset="0"/>
              </a:rPr>
              <a:t>来提前</a:t>
            </a:r>
            <a:r>
              <a:rPr lang="zh-CN" altLang="zh-CN" sz="1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锁定利润</a:t>
            </a:r>
            <a:r>
              <a:rPr lang="zh-CN" altLang="zh-CN" sz="1400" b="1" dirty="0">
                <a:latin typeface="Times New Roman" panose="02020603050405020304" pitchFamily="18" charset="0"/>
                <a:ea typeface="黑体" panose="02010609060101010101" pitchFamily="49" charset="-122"/>
                <a:cs typeface="Times New Roman" panose="02020603050405020304" pitchFamily="18" charset="0"/>
              </a:rPr>
              <a:t>和</a:t>
            </a:r>
            <a:r>
              <a:rPr lang="zh-CN" altLang="zh-CN" sz="1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成本</a:t>
            </a:r>
            <a:r>
              <a:rPr lang="zh-CN" altLang="en-US" sz="1400" b="1" dirty="0">
                <a:latin typeface="Times New Roman" panose="02020603050405020304" pitchFamily="18" charset="0"/>
                <a:ea typeface="黑体" panose="02010609060101010101" pitchFamily="49" charset="-122"/>
                <a:cs typeface="Times New Roman" panose="02020603050405020304" pitchFamily="18" charset="0"/>
              </a:rPr>
              <a:t>，</a:t>
            </a:r>
            <a:r>
              <a:rPr lang="zh-CN" altLang="zh-CN" sz="1400" b="1" dirty="0">
                <a:latin typeface="Times New Roman" panose="02020603050405020304" pitchFamily="18" charset="0"/>
                <a:ea typeface="黑体" panose="02010609060101010101" pitchFamily="49" charset="-122"/>
                <a:cs typeface="Times New Roman" panose="02020603050405020304" pitchFamily="18" charset="0"/>
              </a:rPr>
              <a:t>但</a:t>
            </a:r>
            <a:r>
              <a:rPr lang="zh-CN" altLang="zh-CN" sz="1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由于</a:t>
            </a:r>
            <a:r>
              <a:rPr lang="zh-CN" altLang="zh-CN" sz="1400" b="1" dirty="0">
                <a:latin typeface="Times New Roman" panose="02020603050405020304" pitchFamily="18" charset="0"/>
                <a:ea typeface="黑体" panose="02010609060101010101" pitchFamily="49" charset="-122"/>
                <a:cs typeface="Times New Roman" panose="02020603050405020304" pitchFamily="18" charset="0"/>
              </a:rPr>
              <a:t>其</a:t>
            </a:r>
            <a:r>
              <a:rPr lang="zh-CN" altLang="zh-CN" sz="1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违约风险大</a:t>
            </a:r>
            <a:r>
              <a:rPr lang="zh-CN" altLang="en-US" sz="1400" b="1" dirty="0">
                <a:latin typeface="Times New Roman" panose="02020603050405020304" pitchFamily="18" charset="0"/>
                <a:ea typeface="黑体" panose="02010609060101010101" pitchFamily="49" charset="-122"/>
                <a:cs typeface="Times New Roman" panose="02020603050405020304" pitchFamily="18" charset="0"/>
              </a:rPr>
              <a:t>，</a:t>
            </a:r>
            <a:r>
              <a:rPr lang="zh-CN" altLang="zh-CN" sz="1400" b="1" dirty="0">
                <a:latin typeface="Times New Roman" panose="02020603050405020304" pitchFamily="18" charset="0"/>
                <a:ea typeface="黑体" panose="02010609060101010101" pitchFamily="49" charset="-122"/>
                <a:cs typeface="Times New Roman" panose="02020603050405020304" pitchFamily="18" charset="0"/>
              </a:rPr>
              <a:t>所以</a:t>
            </a:r>
            <a:r>
              <a:rPr lang="zh-CN" altLang="zh-CN" sz="1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在</a:t>
            </a:r>
            <a:r>
              <a:rPr lang="zh-CN" altLang="zh-CN" sz="1400" b="1" dirty="0">
                <a:latin typeface="Times New Roman" panose="02020603050405020304" pitchFamily="18" charset="0"/>
                <a:ea typeface="黑体" panose="02010609060101010101" pitchFamily="49" charset="-122"/>
                <a:cs typeface="Times New Roman" panose="02020603050405020304" pitchFamily="18" charset="0"/>
              </a:rPr>
              <a:t>涨跌轮回的</a:t>
            </a:r>
            <a:r>
              <a:rPr lang="zh-CN" altLang="zh-CN" sz="1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集装箱运输市场</a:t>
            </a:r>
            <a:r>
              <a:rPr lang="zh-CN" altLang="zh-CN" sz="1400" b="1" dirty="0">
                <a:latin typeface="Times New Roman" panose="02020603050405020304" pitchFamily="18" charset="0"/>
                <a:ea typeface="黑体" panose="02010609060101010101" pitchFamily="49" charset="-122"/>
                <a:cs typeface="Times New Roman" panose="02020603050405020304" pitchFamily="18" charset="0"/>
              </a:rPr>
              <a:t>中</a:t>
            </a:r>
            <a:r>
              <a:rPr lang="zh-CN" altLang="en-US" sz="1400" b="1" dirty="0">
                <a:latin typeface="Times New Roman" panose="02020603050405020304" pitchFamily="18" charset="0"/>
                <a:ea typeface="黑体" panose="02010609060101010101" pitchFamily="49" charset="-122"/>
                <a:cs typeface="Times New Roman" panose="02020603050405020304" pitchFamily="18" charset="0"/>
              </a:rPr>
              <a:t>，</a:t>
            </a:r>
            <a:r>
              <a:rPr lang="zh-CN" altLang="zh-CN" sz="1400" b="1" dirty="0">
                <a:latin typeface="Times New Roman" panose="02020603050405020304" pitchFamily="18" charset="0"/>
                <a:ea typeface="黑体" panose="02010609060101010101" pitchFamily="49" charset="-122"/>
                <a:cs typeface="Times New Roman" panose="02020603050405020304" pitchFamily="18" charset="0"/>
              </a:rPr>
              <a:t>利用</a:t>
            </a:r>
            <a:r>
              <a:rPr lang="zh-CN" altLang="zh-CN" sz="1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运费衍生品交易</a:t>
            </a:r>
            <a:r>
              <a:rPr lang="zh-CN" altLang="zh-CN" sz="1400" b="1" dirty="0">
                <a:latin typeface="Times New Roman" panose="02020603050405020304" pitchFamily="18" charset="0"/>
                <a:ea typeface="黑体" panose="02010609060101010101" pitchFamily="49" charset="-122"/>
                <a:cs typeface="Times New Roman" panose="02020603050405020304" pitchFamily="18" charset="0"/>
              </a:rPr>
              <a:t>可以更加有效的</a:t>
            </a:r>
            <a:r>
              <a:rPr lang="zh-CN" altLang="zh-CN" sz="1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提前锁定利润和成本</a:t>
            </a:r>
            <a:r>
              <a:rPr lang="zh-CN" altLang="en-US" sz="1400" b="1" dirty="0">
                <a:latin typeface="Times New Roman" panose="02020603050405020304" pitchFamily="18" charset="0"/>
                <a:ea typeface="黑体" panose="02010609060101010101" pitchFamily="49" charset="-122"/>
                <a:cs typeface="Times New Roman" panose="02020603050405020304" pitchFamily="18" charset="0"/>
              </a:rPr>
              <a:t>，</a:t>
            </a:r>
            <a:r>
              <a:rPr lang="zh-CN" altLang="zh-CN" sz="1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避免</a:t>
            </a:r>
            <a:r>
              <a:rPr lang="zh-CN" altLang="zh-CN" sz="1400" b="1" dirty="0">
                <a:latin typeface="Times New Roman" panose="02020603050405020304" pitchFamily="18" charset="0"/>
                <a:ea typeface="黑体" panose="02010609060101010101" pitchFamily="49" charset="-122"/>
                <a:cs typeface="Times New Roman" panose="02020603050405020304" pitchFamily="18" charset="0"/>
              </a:rPr>
              <a:t>运价波动的</a:t>
            </a:r>
            <a:r>
              <a:rPr lang="zh-CN" altLang="zh-CN" sz="1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风险</a:t>
            </a:r>
            <a:r>
              <a:rPr lang="zh-CN" altLang="en-US" sz="1400" b="1" dirty="0">
                <a:latin typeface="Times New Roman" panose="02020603050405020304" pitchFamily="18" charset="0"/>
                <a:ea typeface="黑体" panose="02010609060101010101" pitchFamily="49" charset="-122"/>
                <a:cs typeface="Times New Roman" panose="02020603050405020304" pitchFamily="18" charset="0"/>
              </a:rPr>
              <a:t>。</a:t>
            </a:r>
            <a:endParaRPr lang="en-US" altLang="zh-CN" sz="1400" b="1" dirty="0">
              <a:latin typeface="Times New Roman" panose="02020603050405020304" pitchFamily="18" charset="0"/>
              <a:ea typeface="黑体" panose="02010609060101010101" pitchFamily="49" charset="-122"/>
              <a:cs typeface="Times New Roman" panose="02020603050405020304" pitchFamily="18" charset="0"/>
            </a:endParaRPr>
          </a:p>
          <a:p>
            <a:pPr marL="285750" indent="-285750" algn="just">
              <a:lnSpc>
                <a:spcPct val="120000"/>
              </a:lnSpc>
              <a:buFont typeface="Wingdings" panose="05000000000000000000" pitchFamily="2" charset="2"/>
              <a:buChar char="u"/>
              <a:defRPr/>
            </a:pPr>
            <a:r>
              <a:rPr lang="zh-CN" altLang="en-US" sz="1400" b="1" dirty="0">
                <a:latin typeface="Times New Roman" panose="02020603050405020304" pitchFamily="18" charset="0"/>
                <a:ea typeface="黑体" panose="02010609060101010101" pitchFamily="49" charset="-122"/>
                <a:cs typeface="Times New Roman" panose="02020603050405020304" pitchFamily="18" charset="0"/>
              </a:rPr>
              <a:t>贸易公司和货代公司</a:t>
            </a:r>
            <a:endParaRPr lang="en-US" altLang="zh-CN" sz="1400" b="1" dirty="0">
              <a:latin typeface="Times New Roman" panose="02020603050405020304" pitchFamily="18" charset="0"/>
              <a:ea typeface="黑体" panose="02010609060101010101" pitchFamily="49" charset="-122"/>
              <a:cs typeface="Times New Roman" panose="02020603050405020304" pitchFamily="18" charset="0"/>
            </a:endParaRPr>
          </a:p>
          <a:p>
            <a:pPr algn="just">
              <a:lnSpc>
                <a:spcPct val="120000"/>
              </a:lnSpc>
              <a:defRPr/>
            </a:pPr>
            <a:r>
              <a:rPr lang="en-US" altLang="zh-CN" sz="1400" b="1" dirty="0">
                <a:latin typeface="Times New Roman" panose="02020603050405020304" pitchFamily="18" charset="0"/>
                <a:ea typeface="黑体" panose="02010609060101010101" pitchFamily="49" charset="-122"/>
                <a:cs typeface="Times New Roman" panose="02020603050405020304" pitchFamily="18" charset="0"/>
              </a:rPr>
              <a:t>        </a:t>
            </a:r>
            <a:r>
              <a:rPr lang="zh-CN" altLang="zh-CN" sz="1400" b="1" dirty="0">
                <a:latin typeface="Times New Roman" panose="02020603050405020304" pitchFamily="18" charset="0"/>
                <a:ea typeface="黑体" panose="02010609060101010101" pitchFamily="49" charset="-122"/>
                <a:cs typeface="Times New Roman" panose="02020603050405020304" pitchFamily="18" charset="0"/>
              </a:rPr>
              <a:t>由于一般的贸易公司和货代公司</a:t>
            </a:r>
            <a:r>
              <a:rPr lang="zh-CN" altLang="zh-CN" sz="1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没有能力</a:t>
            </a:r>
            <a:r>
              <a:rPr lang="zh-CN" altLang="zh-CN" sz="1400" b="1" dirty="0">
                <a:latin typeface="Times New Roman" panose="02020603050405020304" pitchFamily="18" charset="0"/>
                <a:ea typeface="黑体" panose="02010609060101010101" pitchFamily="49" charset="-122"/>
                <a:cs typeface="Times New Roman" panose="02020603050405020304" pitchFamily="18" charset="0"/>
              </a:rPr>
              <a:t>控制和影响</a:t>
            </a:r>
            <a:r>
              <a:rPr lang="zh-CN" altLang="zh-CN" sz="1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市场运价</a:t>
            </a:r>
            <a:r>
              <a:rPr lang="zh-CN" altLang="en-US" sz="1400" b="1" dirty="0">
                <a:latin typeface="Times New Roman" panose="02020603050405020304" pitchFamily="18" charset="0"/>
                <a:ea typeface="黑体" panose="02010609060101010101" pitchFamily="49" charset="-122"/>
                <a:cs typeface="Times New Roman" panose="02020603050405020304" pitchFamily="18" charset="0"/>
              </a:rPr>
              <a:t>，</a:t>
            </a:r>
            <a:r>
              <a:rPr lang="zh-CN" altLang="zh-CN" sz="1400" b="1" dirty="0">
                <a:latin typeface="Times New Roman" panose="02020603050405020304" pitchFamily="18" charset="0"/>
                <a:ea typeface="黑体" panose="02010609060101010101" pitchFamily="49" charset="-122"/>
                <a:cs typeface="Times New Roman" panose="02020603050405020304" pitchFamily="18" charset="0"/>
              </a:rPr>
              <a:t>只能</a:t>
            </a:r>
            <a:r>
              <a:rPr lang="zh-CN" altLang="zh-CN" sz="1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被动</a:t>
            </a:r>
            <a:r>
              <a:rPr lang="zh-CN" altLang="zh-CN" sz="1400" b="1" dirty="0">
                <a:latin typeface="Times New Roman" panose="02020603050405020304" pitchFamily="18" charset="0"/>
                <a:ea typeface="黑体" panose="02010609060101010101" pitchFamily="49" charset="-122"/>
                <a:cs typeface="Times New Roman" panose="02020603050405020304" pitchFamily="18" charset="0"/>
              </a:rPr>
              <a:t>地</a:t>
            </a:r>
            <a:r>
              <a:rPr lang="zh-CN" altLang="zh-CN" sz="1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接受</a:t>
            </a:r>
            <a:r>
              <a:rPr lang="zh-CN" altLang="en-US" sz="1400" b="1" dirty="0">
                <a:latin typeface="Times New Roman" panose="02020603050405020304" pitchFamily="18" charset="0"/>
                <a:ea typeface="黑体" panose="02010609060101010101" pitchFamily="49" charset="-122"/>
                <a:cs typeface="Times New Roman" panose="02020603050405020304" pitchFamily="18" charset="0"/>
              </a:rPr>
              <a:t>，</a:t>
            </a:r>
            <a:r>
              <a:rPr lang="zh-CN" altLang="zh-CN" sz="1400" b="1" dirty="0">
                <a:latin typeface="Times New Roman" panose="02020603050405020304" pitchFamily="18" charset="0"/>
                <a:ea typeface="黑体" panose="02010609060101010101" pitchFamily="49" charset="-122"/>
                <a:cs typeface="Times New Roman" panose="02020603050405020304" pitchFamily="18" charset="0"/>
              </a:rPr>
              <a:t>这给这些公司带来了极大的</a:t>
            </a:r>
            <a:r>
              <a:rPr lang="zh-CN" altLang="zh-CN" sz="1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风险</a:t>
            </a:r>
            <a:r>
              <a:rPr lang="zh-CN" altLang="zh-CN" sz="1400" b="1" dirty="0">
                <a:latin typeface="Times New Roman" panose="02020603050405020304" pitchFamily="18" charset="0"/>
                <a:ea typeface="黑体" panose="02010609060101010101" pitchFamily="49" charset="-122"/>
                <a:cs typeface="Times New Roman" panose="02020603050405020304" pitchFamily="18" charset="0"/>
              </a:rPr>
              <a:t>和</a:t>
            </a:r>
            <a:r>
              <a:rPr lang="zh-CN" altLang="zh-CN" sz="1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不确定性</a:t>
            </a:r>
            <a:r>
              <a:rPr lang="zh-CN" altLang="zh-CN" sz="1400" b="1" dirty="0">
                <a:latin typeface="Times New Roman" panose="02020603050405020304" pitchFamily="18" charset="0"/>
                <a:ea typeface="黑体" panose="02010609060101010101" pitchFamily="49" charset="-122"/>
                <a:cs typeface="Times New Roman" panose="02020603050405020304" pitchFamily="18" charset="0"/>
              </a:rPr>
              <a:t>。</a:t>
            </a:r>
            <a:r>
              <a:rPr lang="zh-CN" altLang="zh-CN" sz="1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为了</a:t>
            </a:r>
            <a:r>
              <a:rPr lang="zh-CN" altLang="zh-CN" sz="1400" b="1" dirty="0">
                <a:latin typeface="Times New Roman" panose="02020603050405020304" pitchFamily="18" charset="0"/>
                <a:ea typeface="黑体" panose="02010609060101010101" pitchFamily="49" charset="-122"/>
                <a:cs typeface="Times New Roman" panose="02020603050405020304" pitchFamily="18" charset="0"/>
              </a:rPr>
              <a:t>更好的</a:t>
            </a:r>
            <a:r>
              <a:rPr lang="zh-CN" altLang="zh-CN" sz="1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锁定成本和利润</a:t>
            </a:r>
            <a:r>
              <a:rPr lang="zh-CN" altLang="en-US" sz="1400" b="1" dirty="0">
                <a:latin typeface="Times New Roman" panose="02020603050405020304" pitchFamily="18" charset="0"/>
                <a:ea typeface="黑体" panose="02010609060101010101" pitchFamily="49" charset="-122"/>
                <a:cs typeface="Times New Roman" panose="02020603050405020304" pitchFamily="18" charset="0"/>
              </a:rPr>
              <a:t>，</a:t>
            </a:r>
            <a:r>
              <a:rPr lang="zh-CN" altLang="zh-CN" sz="1400" b="1" dirty="0">
                <a:latin typeface="Times New Roman" panose="02020603050405020304" pitchFamily="18" charset="0"/>
                <a:ea typeface="黑体" panose="02010609060101010101" pitchFamily="49" charset="-122"/>
                <a:cs typeface="Times New Roman" panose="02020603050405020304" pitchFamily="18" charset="0"/>
              </a:rPr>
              <a:t>贸易公司和货代公司可以通过</a:t>
            </a:r>
            <a:r>
              <a:rPr lang="zh-CN" altLang="zh-CN" sz="1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运费衍生品市场</a:t>
            </a:r>
            <a:r>
              <a:rPr lang="zh-CN" altLang="zh-CN" sz="1400" b="1" dirty="0">
                <a:latin typeface="Times New Roman" panose="02020603050405020304" pitchFamily="18" charset="0"/>
                <a:ea typeface="黑体" panose="02010609060101010101" pitchFamily="49" charset="-122"/>
                <a:cs typeface="Times New Roman" panose="02020603050405020304" pitchFamily="18" charset="0"/>
              </a:rPr>
              <a:t>进行</a:t>
            </a:r>
            <a:r>
              <a:rPr lang="zh-CN" altLang="zh-CN" sz="1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套期保值</a:t>
            </a:r>
            <a:r>
              <a:rPr lang="zh-CN" altLang="zh-CN" sz="1400" b="1" dirty="0">
                <a:latin typeface="Times New Roman" panose="02020603050405020304" pitchFamily="18" charset="0"/>
                <a:ea typeface="黑体" panose="02010609060101010101" pitchFamily="49" charset="-122"/>
                <a:cs typeface="Times New Roman" panose="02020603050405020304" pitchFamily="18" charset="0"/>
              </a:rPr>
              <a:t>。</a:t>
            </a:r>
            <a:endParaRPr lang="en-US" altLang="zh-CN" sz="1400" b="1" dirty="0">
              <a:latin typeface="Times New Roman" panose="02020603050405020304" pitchFamily="18" charset="0"/>
              <a:ea typeface="黑体" panose="02010609060101010101" pitchFamily="49" charset="-122"/>
              <a:cs typeface="Times New Roman" panose="02020603050405020304" pitchFamily="18" charset="0"/>
            </a:endParaRPr>
          </a:p>
          <a:p>
            <a:pPr marL="285750" indent="-285750" algn="just">
              <a:lnSpc>
                <a:spcPct val="120000"/>
              </a:lnSpc>
              <a:buFont typeface="Wingdings" panose="05000000000000000000" pitchFamily="2" charset="2"/>
              <a:buChar char="u"/>
              <a:defRPr/>
            </a:pPr>
            <a:r>
              <a:rPr lang="zh-CN" altLang="en-US" sz="1400" b="1" dirty="0">
                <a:latin typeface="Times New Roman" panose="02020603050405020304" pitchFamily="18" charset="0"/>
                <a:ea typeface="黑体" panose="02010609060101010101" pitchFamily="49" charset="-122"/>
                <a:cs typeface="Times New Roman" panose="02020603050405020304" pitchFamily="18" charset="0"/>
              </a:rPr>
              <a:t>金融机构</a:t>
            </a:r>
            <a:endParaRPr lang="en-US" altLang="zh-CN" sz="1400" b="1" dirty="0">
              <a:latin typeface="Times New Roman" panose="02020603050405020304" pitchFamily="18" charset="0"/>
              <a:ea typeface="黑体" panose="02010609060101010101" pitchFamily="49" charset="-122"/>
              <a:cs typeface="Times New Roman" panose="02020603050405020304" pitchFamily="18" charset="0"/>
            </a:endParaRPr>
          </a:p>
          <a:p>
            <a:pPr algn="just">
              <a:lnSpc>
                <a:spcPct val="120000"/>
              </a:lnSpc>
              <a:defRPr/>
            </a:pPr>
            <a:r>
              <a:rPr lang="zh-CN" altLang="en-US" sz="1400" b="1" noProof="1">
                <a:solidFill>
                  <a:srgbClr val="FF0000"/>
                </a:solidFill>
                <a:latin typeface="Times New Roman" panose="02020603050405020304" pitchFamily="18" charset="0"/>
                <a:ea typeface="黑体" panose="02010609060101010101" pitchFamily="49" charset="-122"/>
                <a:cs typeface="Times New Roman" panose="02020603050405020304" pitchFamily="18" charset="0"/>
              </a:rPr>
              <a:t>        </a:t>
            </a:r>
            <a:r>
              <a:rPr lang="zh-CN" altLang="en-US" sz="1400" b="1" noProof="1">
                <a:solidFill>
                  <a:schemeClr val="tx1"/>
                </a:solidFill>
                <a:latin typeface="Times New Roman" panose="02020603050405020304" pitchFamily="18" charset="0"/>
                <a:ea typeface="黑体" panose="02010609060101010101" pitchFamily="49" charset="-122"/>
                <a:cs typeface="Times New Roman" panose="02020603050405020304" pitchFamily="18" charset="0"/>
              </a:rPr>
              <a:t>一是进行</a:t>
            </a:r>
            <a:r>
              <a:rPr lang="zh-CN" altLang="en-US" sz="1400" b="1" noProof="1">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套期保值</a:t>
            </a:r>
            <a:r>
              <a:rPr lang="zh-CN" altLang="en-US" sz="1400" b="1" noProof="1">
                <a:solidFill>
                  <a:schemeClr val="tx1"/>
                </a:solidFill>
                <a:latin typeface="Times New Roman" panose="02020603050405020304" pitchFamily="18" charset="0"/>
                <a:ea typeface="黑体" panose="02010609060101010101" pitchFamily="49" charset="-122"/>
                <a:cs typeface="Times New Roman" panose="02020603050405020304" pitchFamily="18" charset="0"/>
              </a:rPr>
              <a:t>，金融机构可把一些风险头寸在衍生品市场进行</a:t>
            </a:r>
            <a:r>
              <a:rPr lang="zh-CN" altLang="en-US" sz="1400" b="1" noProof="1">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反向操作</a:t>
            </a:r>
            <a:r>
              <a:rPr lang="zh-CN" altLang="en-US" sz="1400" b="1" noProof="1">
                <a:solidFill>
                  <a:schemeClr val="tx1"/>
                </a:solidFill>
                <a:latin typeface="Times New Roman" panose="02020603050405020304" pitchFamily="18" charset="0"/>
                <a:ea typeface="黑体" panose="02010609060101010101" pitchFamily="49" charset="-122"/>
                <a:cs typeface="Times New Roman" panose="02020603050405020304" pitchFamily="18" charset="0"/>
              </a:rPr>
              <a:t>来规避风险；</a:t>
            </a:r>
            <a:endParaRPr lang="en-US" altLang="zh-CN" sz="1400" b="1" noProof="1">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p>
            <a:pPr algn="just">
              <a:lnSpc>
                <a:spcPct val="120000"/>
              </a:lnSpc>
              <a:defRPr/>
            </a:pPr>
            <a:r>
              <a:rPr lang="zh-CN" altLang="en-US" sz="1400" b="1" noProof="1">
                <a:solidFill>
                  <a:schemeClr val="tx1"/>
                </a:solidFill>
                <a:latin typeface="Times New Roman" panose="02020603050405020304" pitchFamily="18" charset="0"/>
                <a:ea typeface="黑体" panose="02010609060101010101" pitchFamily="49" charset="-122"/>
                <a:cs typeface="Times New Roman" panose="02020603050405020304" pitchFamily="18" charset="0"/>
              </a:rPr>
              <a:t>        二是运费衍生品即是</a:t>
            </a:r>
            <a:r>
              <a:rPr lang="zh-CN" altLang="en-US" sz="1400" b="1" noProof="1">
                <a:solidFill>
                  <a:srgbClr val="FF0000"/>
                </a:solidFill>
                <a:latin typeface="Times New Roman" panose="02020603050405020304" pitchFamily="18" charset="0"/>
                <a:ea typeface="黑体" panose="02010609060101010101" pitchFamily="49" charset="-122"/>
                <a:cs typeface="Times New Roman" panose="02020603050405020304" pitchFamily="18" charset="0"/>
              </a:rPr>
              <a:t>规避市场风险</a:t>
            </a:r>
            <a:r>
              <a:rPr lang="zh-CN" altLang="en-US" sz="1400" b="1" noProof="1">
                <a:solidFill>
                  <a:schemeClr val="tx1"/>
                </a:solidFill>
                <a:latin typeface="Times New Roman" panose="02020603050405020304" pitchFamily="18" charset="0"/>
                <a:ea typeface="黑体" panose="02010609060101010101" pitchFamily="49" charset="-122"/>
                <a:cs typeface="Times New Roman" panose="02020603050405020304" pitchFamily="18" charset="0"/>
              </a:rPr>
              <a:t>的工具，也是金融机构进行资产管理和实现</a:t>
            </a:r>
            <a:r>
              <a:rPr lang="zh-CN" altLang="en-US" sz="1400" b="1" noProof="1">
                <a:solidFill>
                  <a:srgbClr val="FF0000"/>
                </a:solidFill>
                <a:latin typeface="Times New Roman" panose="02020603050405020304" pitchFamily="18" charset="0"/>
                <a:ea typeface="黑体" panose="02010609060101010101" pitchFamily="49" charset="-122"/>
                <a:cs typeface="Times New Roman" panose="02020603050405020304" pitchFamily="18" charset="0"/>
              </a:rPr>
              <a:t>资产利润最大化</a:t>
            </a:r>
            <a:r>
              <a:rPr lang="zh-CN" altLang="en-US" sz="1400" b="1" noProof="1">
                <a:solidFill>
                  <a:schemeClr val="tx1"/>
                </a:solidFill>
                <a:latin typeface="Times New Roman" panose="02020603050405020304" pitchFamily="18" charset="0"/>
                <a:ea typeface="黑体" panose="02010609060101010101" pitchFamily="49" charset="-122"/>
                <a:cs typeface="Times New Roman" panose="02020603050405020304" pitchFamily="18" charset="0"/>
              </a:rPr>
              <a:t>的工具；</a:t>
            </a:r>
            <a:endParaRPr lang="en-US" altLang="zh-CN" sz="1400" b="1" noProof="1">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p>
            <a:pPr algn="just">
              <a:lnSpc>
                <a:spcPct val="120000"/>
              </a:lnSpc>
              <a:defRPr/>
            </a:pPr>
            <a:r>
              <a:rPr lang="zh-CN" altLang="en-US" sz="1400" b="1" noProof="1">
                <a:solidFill>
                  <a:schemeClr val="tx1"/>
                </a:solidFill>
                <a:latin typeface="Times New Roman" panose="02020603050405020304" pitchFamily="18" charset="0"/>
                <a:ea typeface="黑体" panose="02010609060101010101" pitchFamily="49" charset="-122"/>
                <a:cs typeface="Times New Roman" panose="02020603050405020304" pitchFamily="18" charset="0"/>
              </a:rPr>
              <a:t>        三是一些银行提供相应的交易和结算服务，以此来</a:t>
            </a:r>
            <a:r>
              <a:rPr lang="zh-CN" altLang="en-US" sz="1400" b="1" noProof="1">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增加银行的营业收入</a:t>
            </a:r>
            <a:r>
              <a:rPr lang="zh-CN" altLang="en-US" sz="1400" b="1" noProof="1">
                <a:solidFill>
                  <a:schemeClr val="tx1"/>
                </a:solidFill>
                <a:latin typeface="Times New Roman" panose="02020603050405020304" pitchFamily="18" charset="0"/>
                <a:ea typeface="黑体" panose="02010609060101010101" pitchFamily="49" charset="-122"/>
                <a:cs typeface="Times New Roman" panose="02020603050405020304" pitchFamily="18" charset="0"/>
              </a:rPr>
              <a:t>。</a:t>
            </a:r>
          </a:p>
        </p:txBody>
      </p:sp>
    </p:spTree>
    <p:extLst>
      <p:ext uri="{BB962C8B-B14F-4D97-AF65-F5344CB8AC3E}">
        <p14:creationId xmlns:p14="http://schemas.microsoft.com/office/powerpoint/2010/main" val="258107526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1048613"/>
          <p:cNvSpPr txBox="1"/>
          <p:nvPr/>
        </p:nvSpPr>
        <p:spPr>
          <a:xfrm>
            <a:off x="257648" y="281691"/>
            <a:ext cx="4381265" cy="315279"/>
          </a:xfrm>
          <a:prstGeom prst="rect">
            <a:avLst/>
          </a:prstGeom>
          <a:noFill/>
          <a:ln>
            <a:noFill/>
          </a:ln>
        </p:spPr>
        <p:txBody>
          <a:bodyPr vert="horz" wrap="non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lvl="0">
              <a:spcBef>
                <a:spcPct val="20000"/>
              </a:spcBef>
            </a:pPr>
            <a:r>
              <a:rPr lang="en-US" altLang="zh-CN"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3.3 </a:t>
            </a:r>
            <a:r>
              <a:rPr lang="zh-CN" altLang="en-US"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集装箱运价指数期货</a:t>
            </a:r>
            <a:r>
              <a:rPr lang="en-US" altLang="zh-CN"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集装箱运费掉期协议</a:t>
            </a:r>
          </a:p>
        </p:txBody>
      </p:sp>
      <p:sp>
        <p:nvSpPr>
          <p:cNvPr id="4" name="文本框 3"/>
          <p:cNvSpPr txBox="1"/>
          <p:nvPr/>
        </p:nvSpPr>
        <p:spPr>
          <a:xfrm>
            <a:off x="179115" y="709911"/>
            <a:ext cx="5942166" cy="390428"/>
          </a:xfrm>
          <a:prstGeom prst="rect">
            <a:avLst/>
          </a:prstGeom>
          <a:noFill/>
          <a:ln>
            <a:noFill/>
          </a:ln>
        </p:spPr>
        <p:txBody>
          <a:bodyPr vert="horz" wrap="squar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marL="213995" indent="-213995">
              <a:lnSpc>
                <a:spcPct val="130000"/>
              </a:lnSpc>
              <a:spcBef>
                <a:spcPts val="450"/>
              </a:spcBef>
              <a:buFontTx/>
              <a:buChar char="•"/>
              <a:defRPr/>
            </a:pPr>
            <a:r>
              <a:rPr lang="zh-CN" altLang="en-US" b="1" dirty="0">
                <a:gradFill>
                  <a:gsLst>
                    <a:gs pos="0">
                      <a:srgbClr val="E30000"/>
                    </a:gs>
                    <a:gs pos="100000">
                      <a:srgbClr val="760303"/>
                    </a:gs>
                  </a:gsLst>
                  <a:lin scaled="0"/>
                </a:gradFill>
                <a:latin typeface="Times New Roman" panose="02020603050405020304" pitchFamily="18" charset="0"/>
                <a:ea typeface="黑体" panose="02010609060101010101" pitchFamily="49" charset="-122"/>
                <a:cs typeface="Times New Roman" panose="02020603050405020304" pitchFamily="18" charset="0"/>
              </a:rPr>
              <a:t>上海出口集装箱运价指数交易产品</a:t>
            </a:r>
            <a:endParaRPr lang="en-US" altLang="zh-CN" b="1" dirty="0">
              <a:gradFill>
                <a:gsLst>
                  <a:gs pos="0">
                    <a:srgbClr val="E30000"/>
                  </a:gs>
                  <a:gs pos="100000">
                    <a:srgbClr val="760303"/>
                  </a:gs>
                </a:gsLst>
                <a:lin scaled="0"/>
              </a:gra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5" name="TextBox 1"/>
          <p:cNvSpPr txBox="1"/>
          <p:nvPr/>
        </p:nvSpPr>
        <p:spPr>
          <a:xfrm>
            <a:off x="417897" y="1700510"/>
            <a:ext cx="1993466" cy="2160591"/>
          </a:xfrm>
          <a:prstGeom prst="rect">
            <a:avLst/>
          </a:prstGeom>
          <a:noFill/>
        </p:spPr>
        <p:txBody>
          <a:bodyPr wrap="square">
            <a:spAutoFit/>
          </a:bodyPr>
          <a:lstStyle/>
          <a:p>
            <a:pPr algn="just" eaLnBrk="1" hangingPunct="1">
              <a:lnSpc>
                <a:spcPct val="120000"/>
              </a:lnSpc>
            </a:pPr>
            <a:r>
              <a:rPr lang="zh-CN" altLang="en-US" sz="1400" b="1" noProof="1">
                <a:latin typeface="Times New Roman" panose="02020603050405020304" pitchFamily="18" charset="0"/>
                <a:ea typeface="黑体" panose="02010609060101010101" pitchFamily="49" charset="-122"/>
                <a:cs typeface="Times New Roman" panose="02020603050405020304" pitchFamily="18" charset="0"/>
              </a:rPr>
              <a:t>基于</a:t>
            </a:r>
            <a:r>
              <a:rPr lang="en-US" altLang="en-US" sz="1400" b="1" noProof="1">
                <a:latin typeface="Times New Roman" panose="02020603050405020304" pitchFamily="18" charset="0"/>
                <a:ea typeface="黑体" panose="02010609060101010101" pitchFamily="49" charset="-122"/>
                <a:cs typeface="Times New Roman" panose="02020603050405020304" pitchFamily="18" charset="0"/>
              </a:rPr>
              <a:t>SCFI</a:t>
            </a:r>
            <a:r>
              <a:rPr lang="zh-CN" altLang="en-US" sz="1400" b="1" noProof="1">
                <a:latin typeface="Times New Roman" panose="02020603050405020304" pitchFamily="18" charset="0"/>
                <a:ea typeface="黑体" panose="02010609060101010101" pitchFamily="49" charset="-122"/>
                <a:cs typeface="Times New Roman" panose="02020603050405020304" pitchFamily="18" charset="0"/>
              </a:rPr>
              <a:t>指数的类期货合约，该系列包括以</a:t>
            </a:r>
            <a:r>
              <a:rPr lang="en-US" altLang="en-US" sz="1400" b="1" noProof="1">
                <a:latin typeface="Times New Roman" panose="02020603050405020304" pitchFamily="18" charset="0"/>
                <a:ea typeface="黑体" panose="02010609060101010101" pitchFamily="49" charset="-122"/>
                <a:cs typeface="Times New Roman" panose="02020603050405020304" pitchFamily="18" charset="0"/>
              </a:rPr>
              <a:t>SCFI</a:t>
            </a:r>
            <a:r>
              <a:rPr lang="zh-CN" altLang="en-US" sz="1400" b="1" noProof="1">
                <a:latin typeface="Times New Roman" panose="02020603050405020304" pitchFamily="18" charset="0"/>
                <a:ea typeface="黑体" panose="02010609060101010101" pitchFamily="49" charset="-122"/>
                <a:cs typeface="Times New Roman" panose="02020603050405020304" pitchFamily="18" charset="0"/>
              </a:rPr>
              <a:t>指数中</a:t>
            </a:r>
            <a:r>
              <a:rPr lang="zh-CN" altLang="en-US" sz="1400" b="1" noProof="1">
                <a:solidFill>
                  <a:srgbClr val="FF0000"/>
                </a:solidFill>
                <a:latin typeface="Times New Roman" panose="02020603050405020304" pitchFamily="18" charset="0"/>
                <a:ea typeface="黑体" panose="02010609060101010101" pitchFamily="49" charset="-122"/>
                <a:cs typeface="Times New Roman" panose="02020603050405020304" pitchFamily="18" charset="0"/>
              </a:rPr>
              <a:t>上海</a:t>
            </a:r>
            <a:r>
              <a:rPr lang="zh-CN" altLang="zh-CN" sz="1400" b="1" noProof="1">
                <a:solidFill>
                  <a:srgbClr val="FF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1400" b="1" noProof="1">
                <a:solidFill>
                  <a:srgbClr val="FF0000"/>
                </a:solidFill>
                <a:latin typeface="Times New Roman" panose="02020603050405020304" pitchFamily="18" charset="0"/>
                <a:ea typeface="黑体" panose="02010609060101010101" pitchFamily="49" charset="-122"/>
                <a:cs typeface="Times New Roman" panose="02020603050405020304" pitchFamily="18" charset="0"/>
              </a:rPr>
              <a:t>欧洲</a:t>
            </a:r>
            <a:r>
              <a:rPr lang="zh-CN" altLang="en-US" sz="1400" b="1" noProof="1">
                <a:latin typeface="Times New Roman" panose="02020603050405020304" pitchFamily="18" charset="0"/>
                <a:ea typeface="黑体" panose="02010609060101010101" pitchFamily="49" charset="-122"/>
                <a:cs typeface="Times New Roman" panose="02020603050405020304" pitchFamily="18" charset="0"/>
              </a:rPr>
              <a:t>航线、</a:t>
            </a:r>
            <a:r>
              <a:rPr lang="zh-CN" altLang="en-US" sz="1400" b="1" noProof="1">
                <a:solidFill>
                  <a:srgbClr val="FF0000"/>
                </a:solidFill>
                <a:latin typeface="Times New Roman" panose="02020603050405020304" pitchFamily="18" charset="0"/>
                <a:ea typeface="黑体" panose="02010609060101010101" pitchFamily="49" charset="-122"/>
                <a:cs typeface="Times New Roman" panose="02020603050405020304" pitchFamily="18" charset="0"/>
              </a:rPr>
              <a:t>上海</a:t>
            </a:r>
            <a:r>
              <a:rPr lang="zh-CN" altLang="zh-CN" sz="1400" b="1" noProof="1">
                <a:solidFill>
                  <a:srgbClr val="FF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1400" b="1" noProof="1">
                <a:solidFill>
                  <a:srgbClr val="FF0000"/>
                </a:solidFill>
                <a:latin typeface="Times New Roman" panose="02020603050405020304" pitchFamily="18" charset="0"/>
                <a:ea typeface="黑体" panose="02010609060101010101" pitchFamily="49" charset="-122"/>
                <a:cs typeface="Times New Roman" panose="02020603050405020304" pitchFamily="18" charset="0"/>
              </a:rPr>
              <a:t>美西</a:t>
            </a:r>
            <a:r>
              <a:rPr lang="zh-CN" altLang="en-US" sz="1400" b="1" noProof="1">
                <a:latin typeface="Times New Roman" panose="02020603050405020304" pitchFamily="18" charset="0"/>
                <a:ea typeface="黑体" panose="02010609060101010101" pitchFamily="49" charset="-122"/>
                <a:cs typeface="Times New Roman" panose="02020603050405020304" pitchFamily="18" charset="0"/>
              </a:rPr>
              <a:t>航线为标的的两种产品</a:t>
            </a:r>
            <a:r>
              <a:rPr lang="zh-CN" altLang="zh-CN" sz="1400" b="1" noProof="1">
                <a:latin typeface="Times New Roman" panose="02020603050405020304" pitchFamily="18" charset="0"/>
                <a:ea typeface="黑体" panose="02010609060101010101" pitchFamily="49" charset="-122"/>
                <a:cs typeface="Times New Roman" panose="02020603050405020304" pitchFamily="18" charset="0"/>
              </a:rPr>
              <a:t>(</a:t>
            </a:r>
            <a:r>
              <a:rPr lang="zh-CN" altLang="en-US" sz="1400" b="1" noProof="1">
                <a:latin typeface="Times New Roman" panose="02020603050405020304" pitchFamily="18" charset="0"/>
                <a:ea typeface="黑体" panose="02010609060101010101" pitchFamily="49" charset="-122"/>
                <a:cs typeface="Times New Roman" panose="02020603050405020304" pitchFamily="18" charset="0"/>
              </a:rPr>
              <a:t>分别简称为“</a:t>
            </a:r>
            <a:r>
              <a:rPr lang="zh-CN" altLang="en-US" sz="1400" b="1" noProof="1">
                <a:solidFill>
                  <a:srgbClr val="FF0000"/>
                </a:solidFill>
                <a:latin typeface="Times New Roman" panose="02020603050405020304" pitchFamily="18" charset="0"/>
                <a:ea typeface="黑体" panose="02010609060101010101" pitchFamily="49" charset="-122"/>
                <a:cs typeface="Times New Roman" panose="02020603050405020304" pitchFamily="18" charset="0"/>
              </a:rPr>
              <a:t>欧洲航线产品</a:t>
            </a:r>
            <a:r>
              <a:rPr lang="zh-CN" altLang="en-US" sz="1400" b="1" noProof="1">
                <a:latin typeface="Times New Roman" panose="02020603050405020304" pitchFamily="18" charset="0"/>
                <a:ea typeface="黑体" panose="02010609060101010101" pitchFamily="49" charset="-122"/>
                <a:cs typeface="Times New Roman" panose="02020603050405020304" pitchFamily="18" charset="0"/>
              </a:rPr>
              <a:t>”和“</a:t>
            </a:r>
            <a:r>
              <a:rPr lang="zh-CN" altLang="en-US" sz="1400" b="1" noProof="1">
                <a:solidFill>
                  <a:srgbClr val="FF0000"/>
                </a:solidFill>
                <a:latin typeface="Times New Roman" panose="02020603050405020304" pitchFamily="18" charset="0"/>
                <a:ea typeface="黑体" panose="02010609060101010101" pitchFamily="49" charset="-122"/>
                <a:cs typeface="Times New Roman" panose="02020603050405020304" pitchFamily="18" charset="0"/>
              </a:rPr>
              <a:t>美西航线产品</a:t>
            </a:r>
            <a:r>
              <a:rPr lang="zh-CN" altLang="en-US" sz="1400" b="1" noProof="1">
                <a:latin typeface="Times New Roman" panose="02020603050405020304" pitchFamily="18" charset="0"/>
                <a:ea typeface="黑体" panose="02010609060101010101" pitchFamily="49" charset="-122"/>
                <a:cs typeface="Times New Roman" panose="02020603050405020304" pitchFamily="18" charset="0"/>
              </a:rPr>
              <a:t>”</a:t>
            </a:r>
            <a:r>
              <a:rPr lang="zh-CN" altLang="zh-CN" sz="1400" b="1" noProof="1">
                <a:latin typeface="Times New Roman" panose="02020603050405020304" pitchFamily="18" charset="0"/>
                <a:ea typeface="黑体" panose="02010609060101010101" pitchFamily="49" charset="-122"/>
                <a:cs typeface="Times New Roman" panose="02020603050405020304" pitchFamily="18" charset="0"/>
              </a:rPr>
              <a:t>)</a:t>
            </a:r>
            <a:r>
              <a:rPr lang="zh-CN" altLang="en-US" sz="1400" b="1" noProof="1">
                <a:latin typeface="Times New Roman" panose="02020603050405020304" pitchFamily="18" charset="0"/>
                <a:ea typeface="黑体" panose="02010609060101010101" pitchFamily="49" charset="-122"/>
                <a:cs typeface="Times New Roman" panose="02020603050405020304" pitchFamily="18" charset="0"/>
              </a:rPr>
              <a:t>。</a:t>
            </a:r>
          </a:p>
        </p:txBody>
      </p:sp>
      <p:pic>
        <p:nvPicPr>
          <p:cNvPr id="6" name="Picture 5"/>
          <p:cNvPicPr>
            <a:picLocks noChangeAspect="1" noChangeArrowheads="1"/>
          </p:cNvPicPr>
          <p:nvPr/>
        </p:nvPicPr>
        <p:blipFill rotWithShape="1">
          <a:blip r:embed="rId3">
            <a:extLst>
              <a:ext uri="{28A0092B-C50C-407E-A947-70E740481C1C}">
                <a14:useLocalDpi xmlns:a14="http://schemas.microsoft.com/office/drawing/2010/main" val="0"/>
              </a:ext>
            </a:extLst>
          </a:blip>
          <a:srcRect t="698" b="1"/>
          <a:stretch>
            <a:fillRect/>
          </a:stretch>
        </p:blipFill>
        <p:spPr bwMode="auto">
          <a:xfrm>
            <a:off x="2555379" y="1081785"/>
            <a:ext cx="4101531" cy="3600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5339994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1048613"/>
          <p:cNvSpPr txBox="1"/>
          <p:nvPr/>
        </p:nvSpPr>
        <p:spPr>
          <a:xfrm>
            <a:off x="257648" y="281691"/>
            <a:ext cx="4381265" cy="315279"/>
          </a:xfrm>
          <a:prstGeom prst="rect">
            <a:avLst/>
          </a:prstGeom>
          <a:noFill/>
          <a:ln>
            <a:noFill/>
          </a:ln>
        </p:spPr>
        <p:txBody>
          <a:bodyPr vert="horz" wrap="non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lvl="0">
              <a:spcBef>
                <a:spcPct val="20000"/>
              </a:spcBef>
            </a:pPr>
            <a:r>
              <a:rPr lang="en-US" altLang="zh-CN"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3.3 </a:t>
            </a:r>
            <a:r>
              <a:rPr lang="zh-CN" altLang="en-US"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集装箱运价指数期货</a:t>
            </a:r>
            <a:r>
              <a:rPr lang="en-US" altLang="zh-CN"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集装箱运费掉期协议</a:t>
            </a:r>
          </a:p>
        </p:txBody>
      </p:sp>
      <p:sp>
        <p:nvSpPr>
          <p:cNvPr id="4" name="文本框 3"/>
          <p:cNvSpPr txBox="1"/>
          <p:nvPr/>
        </p:nvSpPr>
        <p:spPr>
          <a:xfrm>
            <a:off x="179115" y="709911"/>
            <a:ext cx="5942166" cy="390428"/>
          </a:xfrm>
          <a:prstGeom prst="rect">
            <a:avLst/>
          </a:prstGeom>
          <a:noFill/>
          <a:ln>
            <a:noFill/>
          </a:ln>
        </p:spPr>
        <p:txBody>
          <a:bodyPr vert="horz" wrap="squar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marL="213995" indent="-213995">
              <a:lnSpc>
                <a:spcPct val="130000"/>
              </a:lnSpc>
              <a:spcBef>
                <a:spcPts val="450"/>
              </a:spcBef>
              <a:buFontTx/>
              <a:buChar char="•"/>
              <a:defRPr/>
            </a:pPr>
            <a:r>
              <a:rPr lang="zh-CN" altLang="en-US" b="1" dirty="0">
                <a:gradFill>
                  <a:gsLst>
                    <a:gs pos="0">
                      <a:srgbClr val="E30000"/>
                    </a:gs>
                    <a:gs pos="100000">
                      <a:srgbClr val="760303"/>
                    </a:gs>
                  </a:gsLst>
                  <a:lin scaled="0"/>
                </a:gradFill>
                <a:latin typeface="Times New Roman" panose="02020603050405020304" pitchFamily="18" charset="0"/>
                <a:ea typeface="黑体" panose="02010609060101010101" pitchFamily="49" charset="-122"/>
                <a:cs typeface="Times New Roman" panose="02020603050405020304" pitchFamily="18" charset="0"/>
              </a:rPr>
              <a:t>中国沿海煤炭运价指数交易产品</a:t>
            </a:r>
            <a:endParaRPr lang="en-US" altLang="zh-CN" b="1" dirty="0">
              <a:gradFill>
                <a:gsLst>
                  <a:gs pos="0">
                    <a:srgbClr val="E30000"/>
                  </a:gs>
                  <a:gs pos="100000">
                    <a:srgbClr val="760303"/>
                  </a:gs>
                </a:gsLst>
                <a:lin scaled="0"/>
              </a:gra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5" name="TextBox 1"/>
          <p:cNvSpPr txBox="1"/>
          <p:nvPr/>
        </p:nvSpPr>
        <p:spPr>
          <a:xfrm>
            <a:off x="377026" y="1484486"/>
            <a:ext cx="2071254" cy="2677656"/>
          </a:xfrm>
          <a:prstGeom prst="rect">
            <a:avLst/>
          </a:prstGeom>
          <a:noFill/>
        </p:spPr>
        <p:txBody>
          <a:bodyPr wrap="square">
            <a:spAutoFit/>
          </a:bodyPr>
          <a:lstStyle/>
          <a:p>
            <a:pPr algn="just" eaLnBrk="1" hangingPunct="1">
              <a:lnSpc>
                <a:spcPct val="120000"/>
              </a:lnSpc>
            </a:pPr>
            <a:r>
              <a:rPr lang="zh-CN" altLang="en-US" sz="1400" b="1" dirty="0">
                <a:latin typeface="Times New Roman" panose="02020603050405020304" pitchFamily="18" charset="0"/>
                <a:ea typeface="黑体" panose="02010609060101010101" pitchFamily="49" charset="-122"/>
                <a:cs typeface="Times New Roman" panose="02020603050405020304" pitchFamily="18" charset="0"/>
              </a:rPr>
              <a:t>        基于</a:t>
            </a:r>
            <a:r>
              <a:rPr lang="en-US" altLang="zh-CN" sz="1400" b="1" dirty="0">
                <a:latin typeface="Times New Roman" panose="02020603050405020304" pitchFamily="18" charset="0"/>
                <a:ea typeface="黑体" panose="02010609060101010101" pitchFamily="49" charset="-122"/>
                <a:cs typeface="Times New Roman" panose="02020603050405020304" pitchFamily="18" charset="0"/>
              </a:rPr>
              <a:t>CBCFI</a:t>
            </a:r>
            <a:r>
              <a:rPr lang="zh-CN" altLang="en-US" sz="1400" b="1" dirty="0">
                <a:latin typeface="Times New Roman" panose="02020603050405020304" pitchFamily="18" charset="0"/>
                <a:ea typeface="黑体" panose="02010609060101010101" pitchFamily="49" charset="-122"/>
                <a:cs typeface="Times New Roman" panose="02020603050405020304" pitchFamily="18" charset="0"/>
              </a:rPr>
              <a:t>指数的</a:t>
            </a:r>
            <a:r>
              <a:rPr lang="zh-CN" altLang="en-US" sz="1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中国沿海煤炭运价指数交易产品</a:t>
            </a:r>
            <a:r>
              <a:rPr lang="zh-CN" altLang="en-US" sz="1400" b="1" dirty="0">
                <a:latin typeface="Times New Roman" panose="02020603050405020304" pitchFamily="18" charset="0"/>
                <a:ea typeface="黑体" panose="02010609060101010101" pitchFamily="49" charset="-122"/>
                <a:cs typeface="Times New Roman" panose="02020603050405020304" pitchFamily="18" charset="0"/>
              </a:rPr>
              <a:t>。该系列也包含</a:t>
            </a:r>
            <a:r>
              <a:rPr lang="zh-CN" altLang="en-US" sz="1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两个产品</a:t>
            </a:r>
            <a:r>
              <a:rPr lang="zh-CN" altLang="en-US" sz="1400" b="1" dirty="0">
                <a:latin typeface="Times New Roman" panose="02020603050405020304" pitchFamily="18" charset="0"/>
                <a:ea typeface="黑体" panose="02010609060101010101" pitchFamily="49" charset="-122"/>
                <a:cs typeface="Times New Roman" panose="02020603050405020304" pitchFamily="18" charset="0"/>
              </a:rPr>
              <a:t>，即以</a:t>
            </a:r>
            <a:r>
              <a:rPr lang="en-US" altLang="zh-CN" sz="1400" b="1" dirty="0">
                <a:latin typeface="Times New Roman" panose="02020603050405020304" pitchFamily="18" charset="0"/>
                <a:ea typeface="黑体" panose="02010609060101010101" pitchFamily="49" charset="-122"/>
                <a:cs typeface="Times New Roman" panose="02020603050405020304" pitchFamily="18" charset="0"/>
              </a:rPr>
              <a:t>CBCFI</a:t>
            </a:r>
            <a:r>
              <a:rPr lang="zh-CN" altLang="en-US" sz="1400" b="1" dirty="0">
                <a:latin typeface="Times New Roman" panose="02020603050405020304" pitchFamily="18" charset="0"/>
                <a:ea typeface="黑体" panose="02010609060101010101" pitchFamily="49" charset="-122"/>
                <a:cs typeface="Times New Roman" panose="02020603050405020304" pitchFamily="18" charset="0"/>
              </a:rPr>
              <a:t>指数重点</a:t>
            </a:r>
            <a:r>
              <a:rPr lang="zh-CN" altLang="en-US" sz="1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秦皇岛一上海航线</a:t>
            </a:r>
            <a:r>
              <a:rPr lang="zh-CN" altLang="en-US" sz="1400" b="1" dirty="0">
                <a:latin typeface="Times New Roman" panose="02020603050405020304" pitchFamily="18" charset="0"/>
                <a:ea typeface="黑体" panose="02010609060101010101" pitchFamily="49" charset="-122"/>
                <a:cs typeface="Times New Roman" panose="02020603050405020304" pitchFamily="18" charset="0"/>
              </a:rPr>
              <a:t>、</a:t>
            </a:r>
            <a:r>
              <a:rPr lang="zh-CN" altLang="en-US" sz="1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秦皇岛一广州航线</a:t>
            </a:r>
            <a:r>
              <a:rPr lang="zh-CN" altLang="en-US" sz="1400" b="1" dirty="0">
                <a:latin typeface="Times New Roman" panose="02020603050405020304" pitchFamily="18" charset="0"/>
                <a:ea typeface="黑体" panose="02010609060101010101" pitchFamily="49" charset="-122"/>
                <a:cs typeface="Times New Roman" panose="02020603050405020304" pitchFamily="18" charset="0"/>
              </a:rPr>
              <a:t>为合约标的的类指数期货合约</a:t>
            </a:r>
            <a:r>
              <a:rPr lang="en-US" altLang="zh-CN" sz="1400" b="1" dirty="0">
                <a:latin typeface="Times New Roman" panose="02020603050405020304" pitchFamily="18" charset="0"/>
                <a:ea typeface="黑体" panose="02010609060101010101" pitchFamily="49" charset="-122"/>
                <a:cs typeface="Times New Roman" panose="02020603050405020304" pitchFamily="18" charset="0"/>
              </a:rPr>
              <a:t>(</a:t>
            </a:r>
            <a:r>
              <a:rPr lang="zh-CN" altLang="en-US" sz="1400" b="1" dirty="0">
                <a:latin typeface="Times New Roman" panose="02020603050405020304" pitchFamily="18" charset="0"/>
                <a:ea typeface="黑体" panose="02010609060101010101" pitchFamily="49" charset="-122"/>
                <a:cs typeface="Times New Roman" panose="02020603050405020304" pitchFamily="18" charset="0"/>
              </a:rPr>
              <a:t>分别简称为“</a:t>
            </a:r>
            <a:r>
              <a:rPr lang="zh-CN" altLang="en-US" sz="1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秦沪航线</a:t>
            </a:r>
            <a:r>
              <a:rPr lang="zh-CN" altLang="en-US" sz="1400" b="1" dirty="0">
                <a:latin typeface="Times New Roman" panose="02020603050405020304" pitchFamily="18" charset="0"/>
                <a:ea typeface="黑体" panose="02010609060101010101" pitchFamily="49" charset="-122"/>
                <a:cs typeface="Times New Roman" panose="02020603050405020304" pitchFamily="18" charset="0"/>
              </a:rPr>
              <a:t>产品”和</a:t>
            </a:r>
            <a:r>
              <a:rPr lang="zh-CN" altLang="en-US" sz="1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秦广航线</a:t>
            </a:r>
            <a:r>
              <a:rPr lang="zh-CN" altLang="en-US" sz="1400" b="1" dirty="0">
                <a:latin typeface="Times New Roman" panose="02020603050405020304" pitchFamily="18" charset="0"/>
                <a:ea typeface="黑体" panose="02010609060101010101" pitchFamily="49" charset="-122"/>
                <a:cs typeface="Times New Roman" panose="02020603050405020304" pitchFamily="18" charset="0"/>
              </a:rPr>
              <a:t>产品”</a:t>
            </a:r>
            <a:r>
              <a:rPr lang="en-US" altLang="zh-CN" sz="1400" b="1" dirty="0">
                <a:latin typeface="Times New Roman" panose="02020603050405020304" pitchFamily="18" charset="0"/>
                <a:ea typeface="黑体" panose="02010609060101010101" pitchFamily="49" charset="-122"/>
                <a:cs typeface="Times New Roman" panose="02020603050405020304" pitchFamily="18" charset="0"/>
              </a:rPr>
              <a:t>)</a:t>
            </a:r>
            <a:r>
              <a:rPr lang="zh-CN" altLang="en-US" sz="1400" b="1" dirty="0">
                <a:latin typeface="Times New Roman" panose="02020603050405020304" pitchFamily="18" charset="0"/>
                <a:ea typeface="黑体" panose="02010609060101010101" pitchFamily="49" charset="-122"/>
                <a:cs typeface="Times New Roman" panose="02020603050405020304" pitchFamily="18" charset="0"/>
              </a:rPr>
              <a:t>。</a:t>
            </a:r>
          </a:p>
        </p:txBody>
      </p:sp>
      <p:pic>
        <p:nvPicPr>
          <p:cNvPr id="7" name="Picture 5"/>
          <p:cNvPicPr>
            <a:picLocks noChangeAspect="1" noChangeArrowheads="1"/>
          </p:cNvPicPr>
          <p:nvPr/>
        </p:nvPicPr>
        <p:blipFill rotWithShape="1">
          <a:blip r:embed="rId3">
            <a:extLst>
              <a:ext uri="{28A0092B-C50C-407E-A947-70E740481C1C}">
                <a14:useLocalDpi xmlns:a14="http://schemas.microsoft.com/office/drawing/2010/main" val="0"/>
              </a:ext>
            </a:extLst>
          </a:blip>
          <a:srcRect l="3306" t="2652" r="805"/>
          <a:stretch>
            <a:fillRect/>
          </a:stretch>
        </p:blipFill>
        <p:spPr bwMode="auto">
          <a:xfrm>
            <a:off x="2550680" y="1100339"/>
            <a:ext cx="4176465" cy="36245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6606302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1048613"/>
          <p:cNvSpPr txBox="1"/>
          <p:nvPr/>
        </p:nvSpPr>
        <p:spPr>
          <a:xfrm>
            <a:off x="257648" y="281691"/>
            <a:ext cx="4381265" cy="315279"/>
          </a:xfrm>
          <a:prstGeom prst="rect">
            <a:avLst/>
          </a:prstGeom>
          <a:noFill/>
          <a:ln>
            <a:noFill/>
          </a:ln>
        </p:spPr>
        <p:txBody>
          <a:bodyPr vert="horz" wrap="non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lvl="0">
              <a:spcBef>
                <a:spcPct val="20000"/>
              </a:spcBef>
            </a:pPr>
            <a:r>
              <a:rPr lang="en-US" altLang="zh-CN"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3.3 </a:t>
            </a:r>
            <a:r>
              <a:rPr lang="zh-CN" altLang="en-US"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集装箱运价指数期货</a:t>
            </a:r>
            <a:r>
              <a:rPr lang="en-US" altLang="zh-CN"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集装箱运费掉期协议</a:t>
            </a:r>
          </a:p>
        </p:txBody>
      </p:sp>
      <p:sp>
        <p:nvSpPr>
          <p:cNvPr id="4" name="文本框 3"/>
          <p:cNvSpPr txBox="1"/>
          <p:nvPr/>
        </p:nvSpPr>
        <p:spPr>
          <a:xfrm>
            <a:off x="179115" y="709911"/>
            <a:ext cx="5942166" cy="390428"/>
          </a:xfrm>
          <a:prstGeom prst="rect">
            <a:avLst/>
          </a:prstGeom>
          <a:noFill/>
          <a:ln>
            <a:noFill/>
          </a:ln>
        </p:spPr>
        <p:txBody>
          <a:bodyPr vert="horz" wrap="squar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marL="213995" indent="-213995">
              <a:lnSpc>
                <a:spcPct val="130000"/>
              </a:lnSpc>
              <a:spcBef>
                <a:spcPts val="450"/>
              </a:spcBef>
              <a:buFontTx/>
              <a:buChar char="•"/>
              <a:defRPr/>
            </a:pPr>
            <a:r>
              <a:rPr lang="zh-CN" altLang="en-US" b="1" dirty="0">
                <a:gradFill>
                  <a:gsLst>
                    <a:gs pos="0">
                      <a:srgbClr val="E30000"/>
                    </a:gs>
                    <a:gs pos="100000">
                      <a:srgbClr val="760303"/>
                    </a:gs>
                  </a:gsLst>
                  <a:lin scaled="0"/>
                </a:gradFill>
                <a:latin typeface="Times New Roman" panose="02020603050405020304" pitchFamily="18" charset="0"/>
                <a:ea typeface="黑体" panose="02010609060101010101" pitchFamily="49" charset="-122"/>
                <a:cs typeface="Times New Roman" panose="02020603050405020304" pitchFamily="18" charset="0"/>
              </a:rPr>
              <a:t>集装箱运费掉期交易及其操作原理</a:t>
            </a:r>
            <a:endParaRPr lang="en-US" altLang="zh-CN" b="1" dirty="0">
              <a:gradFill>
                <a:gsLst>
                  <a:gs pos="0">
                    <a:srgbClr val="E30000"/>
                  </a:gs>
                  <a:gs pos="100000">
                    <a:srgbClr val="760303"/>
                  </a:gs>
                </a:gsLst>
                <a:lin scaled="0"/>
              </a:gra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5" name="TextBox 1"/>
          <p:cNvSpPr txBox="1"/>
          <p:nvPr/>
        </p:nvSpPr>
        <p:spPr>
          <a:xfrm>
            <a:off x="179115" y="1157473"/>
            <a:ext cx="6451302" cy="3453253"/>
          </a:xfrm>
          <a:prstGeom prst="rect">
            <a:avLst/>
          </a:prstGeom>
          <a:noFill/>
        </p:spPr>
        <p:txBody>
          <a:bodyPr wrap="square">
            <a:spAutoFit/>
          </a:bodyPr>
          <a:lstStyle/>
          <a:p>
            <a:pPr indent="508000" algn="just">
              <a:lnSpc>
                <a:spcPct val="120000"/>
              </a:lnSpc>
              <a:defRPr/>
            </a:pPr>
            <a:r>
              <a:rPr lang="zh-CN" altLang="en-US" sz="1400" b="1" noProof="1">
                <a:solidFill>
                  <a:srgbClr val="C00000"/>
                </a:solidFill>
                <a:latin typeface="Times New Roman" panose="02020603050405020304" pitchFamily="18" charset="0"/>
                <a:ea typeface="黑体" panose="02010609060101010101" pitchFamily="49" charset="-122"/>
                <a:cs typeface="Times New Roman" panose="02020603050405020304" pitchFamily="18" charset="0"/>
              </a:rPr>
              <a:t>集装箱运费掉期协议都是以新版上海集装箱运价指数为交易标的的航运运价衍生品。</a:t>
            </a:r>
            <a:endParaRPr lang="en-US" altLang="zh-CN" sz="1400" b="1" noProof="1">
              <a:solidFill>
                <a:srgbClr val="C00000"/>
              </a:solidFill>
              <a:latin typeface="Times New Roman" panose="02020603050405020304" pitchFamily="18" charset="0"/>
              <a:ea typeface="黑体" panose="02010609060101010101" pitchFamily="49" charset="-122"/>
              <a:cs typeface="Times New Roman" panose="02020603050405020304" pitchFamily="18" charset="0"/>
            </a:endParaRPr>
          </a:p>
          <a:p>
            <a:pPr indent="508000" algn="just">
              <a:lnSpc>
                <a:spcPct val="120000"/>
              </a:lnSpc>
              <a:defRPr/>
            </a:pPr>
            <a:r>
              <a:rPr lang="zh-CN" altLang="en-US" sz="1400" b="1" noProof="1">
                <a:latin typeface="Times New Roman" panose="02020603050405020304" pitchFamily="18" charset="0"/>
                <a:ea typeface="黑体" panose="02010609060101010101" pitchFamily="49" charset="-122"/>
                <a:cs typeface="Times New Roman" panose="02020603050405020304" pitchFamily="18" charset="0"/>
              </a:rPr>
              <a:t>2009年10月16日，集装箱运价掉期交易</a:t>
            </a:r>
            <a:r>
              <a:rPr lang="en-US" altLang="zh-CN" sz="1400" b="1" noProof="1">
                <a:latin typeface="Times New Roman" panose="02020603050405020304" pitchFamily="18" charset="0"/>
                <a:ea typeface="黑体" panose="02010609060101010101" pitchFamily="49" charset="-122"/>
                <a:cs typeface="Times New Roman" panose="02020603050405020304" pitchFamily="18" charset="0"/>
              </a:rPr>
              <a:t>(</a:t>
            </a:r>
            <a:r>
              <a:rPr lang="zh-CN" altLang="en-US" sz="1400" b="1" noProof="1">
                <a:latin typeface="Times New Roman" panose="02020603050405020304" pitchFamily="18" charset="0"/>
                <a:ea typeface="黑体" panose="02010609060101010101" pitchFamily="49" charset="-122"/>
                <a:cs typeface="Times New Roman" panose="02020603050405020304" pitchFamily="18" charset="0"/>
              </a:rPr>
              <a:t>简称</a:t>
            </a:r>
            <a:r>
              <a:rPr lang="zh-CN" altLang="en-US" sz="1400" b="1" noProof="1">
                <a:solidFill>
                  <a:srgbClr val="FF0000"/>
                </a:solidFill>
                <a:latin typeface="Times New Roman" panose="02020603050405020304" pitchFamily="18" charset="0"/>
                <a:ea typeface="黑体" panose="02010609060101010101" pitchFamily="49" charset="-122"/>
                <a:cs typeface="Times New Roman" panose="02020603050405020304" pitchFamily="18" charset="0"/>
              </a:rPr>
              <a:t>CFSA</a:t>
            </a:r>
            <a:r>
              <a:rPr lang="en-US" altLang="zh-CN" sz="1400" b="1" noProof="1">
                <a:latin typeface="Times New Roman" panose="02020603050405020304" pitchFamily="18" charset="0"/>
                <a:ea typeface="黑体" panose="02010609060101010101" pitchFamily="49" charset="-122"/>
                <a:cs typeface="Times New Roman" panose="02020603050405020304" pitchFamily="18" charset="0"/>
              </a:rPr>
              <a:t>)</a:t>
            </a:r>
            <a:r>
              <a:rPr lang="zh-CN" altLang="en-US" sz="1400" b="1" noProof="1">
                <a:latin typeface="Times New Roman" panose="02020603050405020304" pitchFamily="18" charset="0"/>
                <a:ea typeface="黑体" panose="02010609060101010101" pitchFamily="49" charset="-122"/>
                <a:cs typeface="Times New Roman" panose="02020603050405020304" pitchFamily="18" charset="0"/>
              </a:rPr>
              <a:t>的价格指数―新版上海出口集装箱运价指数</a:t>
            </a:r>
            <a:r>
              <a:rPr lang="en-US" altLang="zh-CN" sz="1400" b="1" noProof="1">
                <a:latin typeface="Times New Roman" panose="02020603050405020304" pitchFamily="18" charset="0"/>
                <a:ea typeface="黑体" panose="02010609060101010101" pitchFamily="49" charset="-122"/>
                <a:cs typeface="Times New Roman" panose="02020603050405020304" pitchFamily="18" charset="0"/>
              </a:rPr>
              <a:t>(</a:t>
            </a:r>
            <a:r>
              <a:rPr lang="zh-CN" altLang="en-US" sz="1400" b="1" noProof="1">
                <a:solidFill>
                  <a:srgbClr val="FF0000"/>
                </a:solidFill>
                <a:latin typeface="Times New Roman" panose="02020603050405020304" pitchFamily="18" charset="0"/>
                <a:ea typeface="黑体" panose="02010609060101010101" pitchFamily="49" charset="-122"/>
                <a:cs typeface="Times New Roman" panose="02020603050405020304" pitchFamily="18" charset="0"/>
              </a:rPr>
              <a:t>SCFI</a:t>
            </a:r>
            <a:r>
              <a:rPr lang="en-US" altLang="zh-CN" sz="1400" b="1" noProof="1">
                <a:latin typeface="Times New Roman" panose="02020603050405020304" pitchFamily="18" charset="0"/>
                <a:ea typeface="黑体" panose="02010609060101010101" pitchFamily="49" charset="-122"/>
                <a:cs typeface="Times New Roman" panose="02020603050405020304" pitchFamily="18" charset="0"/>
              </a:rPr>
              <a:t>)</a:t>
            </a:r>
            <a:r>
              <a:rPr lang="zh-CN" altLang="en-US" sz="1400" b="1" noProof="1">
                <a:latin typeface="Times New Roman" panose="02020603050405020304" pitchFamily="18" charset="0"/>
                <a:ea typeface="黑体" panose="02010609060101010101" pitchFamily="49" charset="-122"/>
                <a:cs typeface="Times New Roman" panose="02020603050405020304" pitchFamily="18" charset="0"/>
              </a:rPr>
              <a:t>由上海航运交易所正式对外发布，包括</a:t>
            </a:r>
            <a:r>
              <a:rPr lang="zh-CN" altLang="en-US" sz="1400" b="1" noProof="1">
                <a:solidFill>
                  <a:srgbClr val="FF0000"/>
                </a:solidFill>
                <a:latin typeface="Times New Roman" panose="02020603050405020304" pitchFamily="18" charset="0"/>
                <a:ea typeface="黑体" panose="02010609060101010101" pitchFamily="49" charset="-122"/>
                <a:cs typeface="Times New Roman" panose="02020603050405020304" pitchFamily="18" charset="0"/>
              </a:rPr>
              <a:t>1个综合</a:t>
            </a:r>
            <a:r>
              <a:rPr lang="zh-CN" altLang="en-US" sz="1400" b="1" noProof="1">
                <a:latin typeface="Times New Roman" panose="02020603050405020304" pitchFamily="18" charset="0"/>
                <a:ea typeface="黑体" panose="02010609060101010101" pitchFamily="49" charset="-122"/>
                <a:cs typeface="Times New Roman" panose="02020603050405020304" pitchFamily="18" charset="0"/>
              </a:rPr>
              <a:t>运价指数和</a:t>
            </a:r>
            <a:r>
              <a:rPr lang="zh-CN" altLang="en-US" sz="1400" b="1" noProof="1">
                <a:solidFill>
                  <a:srgbClr val="FF0000"/>
                </a:solidFill>
                <a:latin typeface="Times New Roman" panose="02020603050405020304" pitchFamily="18" charset="0"/>
                <a:ea typeface="黑体" panose="02010609060101010101" pitchFamily="49" charset="-122"/>
                <a:cs typeface="Times New Roman" panose="02020603050405020304" pitchFamily="18" charset="0"/>
              </a:rPr>
              <a:t>15条分航线</a:t>
            </a:r>
            <a:r>
              <a:rPr lang="zh-CN" altLang="en-US" sz="1400" b="1" noProof="1">
                <a:latin typeface="Times New Roman" panose="02020603050405020304" pitchFamily="18" charset="0"/>
                <a:ea typeface="黑体" panose="02010609060101010101" pitchFamily="49" charset="-122"/>
                <a:cs typeface="Times New Roman" panose="02020603050405020304" pitchFamily="18" charset="0"/>
              </a:rPr>
              <a:t>运价指数，由上海航运交易所</a:t>
            </a:r>
            <a:r>
              <a:rPr lang="zh-CN" altLang="en-US" sz="1400" b="1" noProof="1">
                <a:solidFill>
                  <a:srgbClr val="FF0000"/>
                </a:solidFill>
                <a:latin typeface="Times New Roman" panose="02020603050405020304" pitchFamily="18" charset="0"/>
                <a:ea typeface="黑体" panose="02010609060101010101" pitchFamily="49" charset="-122"/>
                <a:cs typeface="Times New Roman" panose="02020603050405020304" pitchFamily="18" charset="0"/>
              </a:rPr>
              <a:t>每周五</a:t>
            </a:r>
            <a:r>
              <a:rPr lang="zh-CN" altLang="en-US" sz="1400" b="1" noProof="1">
                <a:latin typeface="Times New Roman" panose="02020603050405020304" pitchFamily="18" charset="0"/>
                <a:ea typeface="黑体" panose="02010609060101010101" pitchFamily="49" charset="-122"/>
                <a:cs typeface="Times New Roman" panose="02020603050405020304" pitchFamily="18" charset="0"/>
              </a:rPr>
              <a:t>编制发布。</a:t>
            </a:r>
          </a:p>
          <a:p>
            <a:pPr indent="508000" algn="just">
              <a:lnSpc>
                <a:spcPct val="120000"/>
              </a:lnSpc>
              <a:defRPr/>
            </a:pPr>
            <a:r>
              <a:rPr lang="zh-CN" altLang="en-US" sz="1400" b="1" noProof="1">
                <a:latin typeface="Times New Roman" panose="02020603050405020304" pitchFamily="18" charset="0"/>
                <a:ea typeface="黑体" panose="02010609060101010101" pitchFamily="49" charset="-122"/>
                <a:cs typeface="Times New Roman" panose="02020603050405020304" pitchFamily="18" charset="0"/>
              </a:rPr>
              <a:t>作为一种套期保值的工具，与传统掉期交易不同的是，集装箱掉期交易采用</a:t>
            </a:r>
            <a:r>
              <a:rPr lang="zh-CN" altLang="en-US" sz="1400" b="1" noProof="1">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场内集中交易</a:t>
            </a:r>
            <a:r>
              <a:rPr lang="zh-CN" altLang="en-US" sz="1400" b="1" noProof="1">
                <a:latin typeface="Times New Roman" panose="02020603050405020304" pitchFamily="18" charset="0"/>
                <a:ea typeface="黑体" panose="02010609060101010101" pitchFamily="49" charset="-122"/>
                <a:cs typeface="Times New Roman" panose="02020603050405020304" pitchFamily="18" charset="0"/>
              </a:rPr>
              <a:t>的方式，更具</a:t>
            </a:r>
            <a:r>
              <a:rPr lang="zh-CN" altLang="en-US" sz="1400" b="1" noProof="1">
                <a:solidFill>
                  <a:srgbClr val="FF0000"/>
                </a:solidFill>
                <a:latin typeface="Times New Roman" panose="02020603050405020304" pitchFamily="18" charset="0"/>
                <a:ea typeface="黑体" panose="02010609060101010101" pitchFamily="49" charset="-122"/>
                <a:cs typeface="Times New Roman" panose="02020603050405020304" pitchFamily="18" charset="0"/>
              </a:rPr>
              <a:t>流动性</a:t>
            </a:r>
            <a:r>
              <a:rPr lang="zh-CN" altLang="en-US" sz="1400" b="1" noProof="1">
                <a:latin typeface="Times New Roman" panose="02020603050405020304" pitchFamily="18" charset="0"/>
                <a:ea typeface="黑体" panose="02010609060101010101" pitchFamily="49" charset="-122"/>
                <a:cs typeface="Times New Roman" panose="02020603050405020304" pitchFamily="18" charset="0"/>
              </a:rPr>
              <a:t>、</a:t>
            </a:r>
            <a:r>
              <a:rPr lang="zh-CN" altLang="en-US" sz="1400" b="1" noProof="1">
                <a:solidFill>
                  <a:srgbClr val="FF0000"/>
                </a:solidFill>
                <a:latin typeface="Times New Roman" panose="02020603050405020304" pitchFamily="18" charset="0"/>
                <a:ea typeface="黑体" panose="02010609060101010101" pitchFamily="49" charset="-122"/>
                <a:cs typeface="Times New Roman" panose="02020603050405020304" pitchFamily="18" charset="0"/>
              </a:rPr>
              <a:t>稳定性</a:t>
            </a:r>
            <a:r>
              <a:rPr lang="zh-CN" altLang="en-US" sz="1400" b="1" noProof="1">
                <a:latin typeface="Times New Roman" panose="02020603050405020304" pitchFamily="18" charset="0"/>
                <a:ea typeface="黑体" panose="02010609060101010101" pitchFamily="49" charset="-122"/>
                <a:cs typeface="Times New Roman" panose="02020603050405020304" pitchFamily="18" charset="0"/>
              </a:rPr>
              <a:t>、</a:t>
            </a:r>
            <a:r>
              <a:rPr lang="zh-CN" altLang="en-US" sz="1400" b="1" noProof="1">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公正性</a:t>
            </a:r>
            <a:r>
              <a:rPr lang="zh-CN" altLang="en-US" sz="1400" b="1" noProof="1">
                <a:latin typeface="Times New Roman" panose="02020603050405020304" pitchFamily="18" charset="0"/>
                <a:ea typeface="黑体" panose="02010609060101010101" pitchFamily="49" charset="-122"/>
                <a:cs typeface="Times New Roman" panose="02020603050405020304" pitchFamily="18" charset="0"/>
              </a:rPr>
              <a:t>。</a:t>
            </a:r>
          </a:p>
          <a:p>
            <a:pPr indent="508000" algn="just">
              <a:lnSpc>
                <a:spcPct val="120000"/>
              </a:lnSpc>
              <a:defRPr/>
            </a:pPr>
            <a:r>
              <a:rPr lang="zh-CN" altLang="en-US" sz="1400" b="1" noProof="1">
                <a:latin typeface="Times New Roman" panose="02020603050405020304" pitchFamily="18" charset="0"/>
                <a:ea typeface="黑体" panose="02010609060101010101" pitchFamily="49" charset="-122"/>
                <a:cs typeface="Times New Roman" panose="02020603050405020304" pitchFamily="18" charset="0"/>
              </a:rPr>
              <a:t>对于</a:t>
            </a:r>
            <a:r>
              <a:rPr lang="zh-CN" altLang="en-US" sz="1400" b="1" noProof="1">
                <a:solidFill>
                  <a:srgbClr val="FF0000"/>
                </a:solidFill>
                <a:latin typeface="Times New Roman" panose="02020603050405020304" pitchFamily="18" charset="0"/>
                <a:ea typeface="黑体" panose="02010609060101010101" pitchFamily="49" charset="-122"/>
                <a:cs typeface="Times New Roman" panose="02020603050405020304" pitchFamily="18" charset="0"/>
              </a:rPr>
              <a:t>承运人</a:t>
            </a:r>
            <a:r>
              <a:rPr lang="zh-CN" altLang="en-US" sz="1400" b="1" noProof="1">
                <a:latin typeface="Times New Roman" panose="02020603050405020304" pitchFamily="18" charset="0"/>
                <a:ea typeface="黑体" panose="02010609060101010101" pitchFamily="49" charset="-122"/>
                <a:cs typeface="Times New Roman" panose="02020603050405020304" pitchFamily="18" charset="0"/>
              </a:rPr>
              <a:t>来说，如果预期</a:t>
            </a:r>
            <a:r>
              <a:rPr lang="zh-CN" altLang="en-US" sz="1400" b="1" noProof="1">
                <a:solidFill>
                  <a:srgbClr val="FF0000"/>
                </a:solidFill>
                <a:latin typeface="Times New Roman" panose="02020603050405020304" pitchFamily="18" charset="0"/>
                <a:ea typeface="黑体" panose="02010609060101010101" pitchFamily="49" charset="-122"/>
                <a:cs typeface="Times New Roman" panose="02020603050405020304" pitchFamily="18" charset="0"/>
              </a:rPr>
              <a:t>未来运价下跌</a:t>
            </a:r>
            <a:r>
              <a:rPr lang="zh-CN" altLang="en-US" sz="1400" b="1" noProof="1">
                <a:latin typeface="Times New Roman" panose="02020603050405020304" pitchFamily="18" charset="0"/>
                <a:ea typeface="黑体" panose="02010609060101010101" pitchFamily="49" charset="-122"/>
                <a:cs typeface="Times New Roman" panose="02020603050405020304" pitchFamily="18" charset="0"/>
              </a:rPr>
              <a:t>，便可采用</a:t>
            </a:r>
            <a:r>
              <a:rPr lang="zh-CN" altLang="en-US" sz="1400" b="1" noProof="1">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先卖后买</a:t>
            </a:r>
            <a:r>
              <a:rPr lang="zh-CN" altLang="en-US" sz="1400" b="1" noProof="1">
                <a:latin typeface="Times New Roman" panose="02020603050405020304" pitchFamily="18" charset="0"/>
                <a:ea typeface="黑体" panose="02010609060101010101" pitchFamily="49" charset="-122"/>
                <a:cs typeface="Times New Roman" panose="02020603050405020304" pitchFamily="18" charset="0"/>
              </a:rPr>
              <a:t>的方式在集装箱运价掉期市场进行</a:t>
            </a:r>
            <a:r>
              <a:rPr lang="zh-CN" altLang="en-US" sz="1400" b="1" noProof="1">
                <a:solidFill>
                  <a:schemeClr val="tx1"/>
                </a:solidFill>
                <a:latin typeface="Times New Roman" panose="02020603050405020304" pitchFamily="18" charset="0"/>
                <a:ea typeface="黑体" panose="02010609060101010101" pitchFamily="49" charset="-122"/>
                <a:cs typeface="Times New Roman" panose="02020603050405020304" pitchFamily="18" charset="0"/>
              </a:rPr>
              <a:t>操作</a:t>
            </a:r>
            <a:r>
              <a:rPr lang="zh-CN" altLang="en-US" sz="1400" b="1" noProof="1">
                <a:latin typeface="Times New Roman" panose="02020603050405020304" pitchFamily="18" charset="0"/>
                <a:ea typeface="黑体" panose="02010609060101010101" pitchFamily="49" charset="-122"/>
                <a:cs typeface="Times New Roman" panose="02020603050405020304" pitchFamily="18" charset="0"/>
              </a:rPr>
              <a:t>，以</a:t>
            </a:r>
            <a:r>
              <a:rPr lang="zh-CN" altLang="en-US" sz="1400" b="1" noProof="1">
                <a:solidFill>
                  <a:srgbClr val="FF0000"/>
                </a:solidFill>
                <a:latin typeface="Times New Roman" panose="02020603050405020304" pitchFamily="18" charset="0"/>
                <a:ea typeface="黑体" panose="02010609060101010101" pitchFamily="49" charset="-122"/>
                <a:cs typeface="Times New Roman" panose="02020603050405020304" pitchFamily="18" charset="0"/>
              </a:rPr>
              <a:t>掉期套利弥补</a:t>
            </a:r>
            <a:r>
              <a:rPr lang="zh-CN" altLang="en-US" sz="1400" b="1" noProof="1">
                <a:latin typeface="Times New Roman" panose="02020603050405020304" pitchFamily="18" charset="0"/>
                <a:ea typeface="黑体" panose="02010609060101010101" pitchFamily="49" charset="-122"/>
                <a:cs typeface="Times New Roman" panose="02020603050405020304" pitchFamily="18" charset="0"/>
              </a:rPr>
              <a:t>在现货市场的</a:t>
            </a:r>
            <a:r>
              <a:rPr lang="zh-CN" altLang="en-US" sz="1400" b="1" noProof="1">
                <a:solidFill>
                  <a:srgbClr val="FF0000"/>
                </a:solidFill>
                <a:latin typeface="Times New Roman" panose="02020603050405020304" pitchFamily="18" charset="0"/>
                <a:ea typeface="黑体" panose="02010609060101010101" pitchFamily="49" charset="-122"/>
                <a:cs typeface="Times New Roman" panose="02020603050405020304" pitchFamily="18" charset="0"/>
              </a:rPr>
              <a:t>损失</a:t>
            </a:r>
            <a:r>
              <a:rPr lang="zh-CN" altLang="en-US" sz="1400" b="1" noProof="1">
                <a:latin typeface="Times New Roman" panose="02020603050405020304" pitchFamily="18" charset="0"/>
                <a:ea typeface="黑体" panose="02010609060101010101" pitchFamily="49" charset="-122"/>
                <a:cs typeface="Times New Roman" panose="02020603050405020304" pitchFamily="18" charset="0"/>
              </a:rPr>
              <a:t>；反之，若</a:t>
            </a:r>
            <a:r>
              <a:rPr lang="zh-CN" altLang="en-US" sz="1400" b="1" noProof="1">
                <a:solidFill>
                  <a:srgbClr val="FF0000"/>
                </a:solidFill>
                <a:latin typeface="Times New Roman" panose="02020603050405020304" pitchFamily="18" charset="0"/>
                <a:ea typeface="黑体" panose="02010609060101010101" pitchFamily="49" charset="-122"/>
                <a:cs typeface="Times New Roman" panose="02020603050405020304" pitchFamily="18" charset="0"/>
              </a:rPr>
              <a:t>担心</a:t>
            </a:r>
            <a:r>
              <a:rPr lang="zh-CN" altLang="en-US" sz="1400" b="1" noProof="1">
                <a:latin typeface="Times New Roman" panose="02020603050405020304" pitchFamily="18" charset="0"/>
                <a:ea typeface="黑体" panose="02010609060101010101" pitchFamily="49" charset="-122"/>
                <a:cs typeface="Times New Roman" panose="02020603050405020304" pitchFamily="18" charset="0"/>
              </a:rPr>
              <a:t>集装箱运价</a:t>
            </a:r>
            <a:r>
              <a:rPr lang="zh-CN" altLang="en-US" sz="1400" b="1" noProof="1">
                <a:solidFill>
                  <a:srgbClr val="FF0000"/>
                </a:solidFill>
                <a:latin typeface="Times New Roman" panose="02020603050405020304" pitchFamily="18" charset="0"/>
                <a:ea typeface="黑体" panose="02010609060101010101" pitchFamily="49" charset="-122"/>
                <a:cs typeface="Times New Roman" panose="02020603050405020304" pitchFamily="18" charset="0"/>
              </a:rPr>
              <a:t>上涨</a:t>
            </a:r>
            <a:r>
              <a:rPr lang="zh-CN" altLang="en-US" sz="1400" b="1" noProof="1">
                <a:latin typeface="Times New Roman" panose="02020603050405020304" pitchFamily="18" charset="0"/>
                <a:ea typeface="黑体" panose="02010609060101010101" pitchFamily="49" charset="-122"/>
                <a:cs typeface="Times New Roman" panose="02020603050405020304" pitchFamily="18" charset="0"/>
              </a:rPr>
              <a:t>，船公司则可以在掉期市场上</a:t>
            </a:r>
            <a:r>
              <a:rPr lang="zh-CN" altLang="en-US" sz="1400" b="1" noProof="1">
                <a:solidFill>
                  <a:srgbClr val="FF0000"/>
                </a:solidFill>
                <a:latin typeface="Times New Roman" panose="02020603050405020304" pitchFamily="18" charset="0"/>
                <a:ea typeface="黑体" panose="02010609060101010101" pitchFamily="49" charset="-122"/>
                <a:cs typeface="Times New Roman" panose="02020603050405020304" pitchFamily="18" charset="0"/>
              </a:rPr>
              <a:t>逆向</a:t>
            </a:r>
            <a:r>
              <a:rPr lang="zh-CN" altLang="en-US" sz="1400" b="1" noProof="1">
                <a:latin typeface="Times New Roman" panose="02020603050405020304" pitchFamily="18" charset="0"/>
                <a:ea typeface="黑体" panose="02010609060101010101" pitchFamily="49" charset="-122"/>
                <a:cs typeface="Times New Roman" panose="02020603050405020304" pitchFamily="18" charset="0"/>
              </a:rPr>
              <a:t>操作。而对</a:t>
            </a:r>
            <a:r>
              <a:rPr lang="zh-CN" altLang="en-US" sz="1400" b="1" noProof="1">
                <a:solidFill>
                  <a:srgbClr val="FF0000"/>
                </a:solidFill>
                <a:latin typeface="Times New Roman" panose="02020603050405020304" pitchFamily="18" charset="0"/>
                <a:ea typeface="黑体" panose="02010609060101010101" pitchFamily="49" charset="-122"/>
                <a:cs typeface="Times New Roman" panose="02020603050405020304" pitchFamily="18" charset="0"/>
              </a:rPr>
              <a:t>货主</a:t>
            </a:r>
            <a:r>
              <a:rPr lang="zh-CN" altLang="en-US" sz="1400" b="1" noProof="1">
                <a:latin typeface="Times New Roman" panose="02020603050405020304" pitchFamily="18" charset="0"/>
                <a:ea typeface="黑体" panose="02010609060101010101" pitchFamily="49" charset="-122"/>
                <a:cs typeface="Times New Roman" panose="02020603050405020304" pitchFamily="18" charset="0"/>
              </a:rPr>
              <a:t>而言，一般都会担心集装箱</a:t>
            </a:r>
            <a:r>
              <a:rPr lang="zh-CN" altLang="en-US" sz="1400" b="1" noProof="1">
                <a:solidFill>
                  <a:srgbClr val="FF0000"/>
                </a:solidFill>
                <a:latin typeface="Times New Roman" panose="02020603050405020304" pitchFamily="18" charset="0"/>
                <a:ea typeface="黑体" panose="02010609060101010101" pitchFamily="49" charset="-122"/>
                <a:cs typeface="Times New Roman" panose="02020603050405020304" pitchFamily="18" charset="0"/>
              </a:rPr>
              <a:t>运价上涨</a:t>
            </a:r>
            <a:r>
              <a:rPr lang="zh-CN" altLang="en-US" sz="1400" b="1" noProof="1">
                <a:latin typeface="Times New Roman" panose="02020603050405020304" pitchFamily="18" charset="0"/>
                <a:ea typeface="黑体" panose="02010609060101010101" pitchFamily="49" charset="-122"/>
                <a:cs typeface="Times New Roman" panose="02020603050405020304" pitchFamily="18" charset="0"/>
              </a:rPr>
              <a:t>而导致</a:t>
            </a:r>
            <a:r>
              <a:rPr lang="zh-CN" altLang="en-US" sz="1400" b="1" noProof="1">
                <a:solidFill>
                  <a:srgbClr val="FF0000"/>
                </a:solidFill>
                <a:latin typeface="Times New Roman" panose="02020603050405020304" pitchFamily="18" charset="0"/>
                <a:ea typeface="黑体" panose="02010609060101010101" pitchFamily="49" charset="-122"/>
                <a:cs typeface="Times New Roman" panose="02020603050405020304" pitchFamily="18" charset="0"/>
              </a:rPr>
              <a:t>营业利润</a:t>
            </a:r>
            <a:r>
              <a:rPr lang="zh-CN" altLang="en-US" sz="1400" b="1" noProof="1">
                <a:latin typeface="Times New Roman" panose="02020603050405020304" pitchFamily="18" charset="0"/>
                <a:ea typeface="黑体" panose="02010609060101010101" pitchFamily="49" charset="-122"/>
                <a:cs typeface="Times New Roman" panose="02020603050405020304" pitchFamily="18" charset="0"/>
              </a:rPr>
              <a:t>的</a:t>
            </a:r>
            <a:r>
              <a:rPr lang="zh-CN" altLang="en-US" sz="1400" b="1" noProof="1">
                <a:solidFill>
                  <a:srgbClr val="FF0000"/>
                </a:solidFill>
                <a:latin typeface="Times New Roman" panose="02020603050405020304" pitchFamily="18" charset="0"/>
                <a:ea typeface="黑体" panose="02010609060101010101" pitchFamily="49" charset="-122"/>
                <a:cs typeface="Times New Roman" panose="02020603050405020304" pitchFamily="18" charset="0"/>
              </a:rPr>
              <a:t>下降</a:t>
            </a:r>
            <a:r>
              <a:rPr lang="zh-CN" altLang="en-US" sz="1400" b="1" noProof="1">
                <a:latin typeface="Times New Roman" panose="02020603050405020304" pitchFamily="18" charset="0"/>
                <a:ea typeface="黑体" panose="02010609060101010101" pitchFamily="49" charset="-122"/>
                <a:cs typeface="Times New Roman" panose="02020603050405020304" pitchFamily="18" charset="0"/>
              </a:rPr>
              <a:t>，那么通过该交易</a:t>
            </a:r>
            <a:r>
              <a:rPr lang="en-US" altLang="zh-CN" sz="1400" b="1" noProof="1">
                <a:latin typeface="Times New Roman" panose="02020603050405020304" pitchFamily="18" charset="0"/>
                <a:ea typeface="黑体" panose="02010609060101010101" pitchFamily="49" charset="-122"/>
                <a:cs typeface="Times New Roman" panose="02020603050405020304" pitchFamily="18" charset="0"/>
              </a:rPr>
              <a:t>(</a:t>
            </a:r>
            <a:r>
              <a:rPr lang="zh-CN" altLang="en-US" sz="1400" b="1" noProof="1">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先买后卖</a:t>
            </a:r>
            <a:r>
              <a:rPr lang="en-US" altLang="zh-CN" sz="1400" b="1" noProof="1">
                <a:latin typeface="Times New Roman" panose="02020603050405020304" pitchFamily="18" charset="0"/>
                <a:ea typeface="黑体" panose="02010609060101010101" pitchFamily="49" charset="-122"/>
                <a:cs typeface="Times New Roman" panose="02020603050405020304" pitchFamily="18" charset="0"/>
              </a:rPr>
              <a:t>)</a:t>
            </a:r>
            <a:r>
              <a:rPr lang="zh-CN" altLang="en-US" sz="1400" b="1" noProof="1">
                <a:latin typeface="Times New Roman" panose="02020603050405020304" pitchFamily="18" charset="0"/>
                <a:ea typeface="黑体" panose="02010609060101010101" pitchFamily="49" charset="-122"/>
                <a:cs typeface="Times New Roman" panose="02020603050405020304" pitchFamily="18" charset="0"/>
              </a:rPr>
              <a:t>也可</a:t>
            </a:r>
            <a:r>
              <a:rPr lang="zh-CN" altLang="en-US" sz="1400" b="1" noProof="1">
                <a:solidFill>
                  <a:srgbClr val="FF0000"/>
                </a:solidFill>
                <a:latin typeface="Times New Roman" panose="02020603050405020304" pitchFamily="18" charset="0"/>
                <a:ea typeface="黑体" panose="02010609060101010101" pitchFamily="49" charset="-122"/>
                <a:cs typeface="Times New Roman" panose="02020603050405020304" pitchFamily="18" charset="0"/>
              </a:rPr>
              <a:t>锁定未来成本</a:t>
            </a:r>
            <a:r>
              <a:rPr lang="zh-CN" altLang="en-US" sz="1400" b="1" noProof="1">
                <a:latin typeface="Times New Roman" panose="02020603050405020304" pitchFamily="18" charset="0"/>
                <a:ea typeface="黑体" panose="02010609060101010101" pitchFamily="49" charset="-122"/>
                <a:cs typeface="Times New Roman" panose="02020603050405020304" pitchFamily="18" charset="0"/>
              </a:rPr>
              <a:t>，</a:t>
            </a:r>
            <a:r>
              <a:rPr lang="zh-CN" altLang="en-US" sz="1400" b="1" noProof="1">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对冲</a:t>
            </a:r>
            <a:r>
              <a:rPr lang="zh-CN" altLang="en-US" sz="1400" b="1" noProof="1">
                <a:latin typeface="Times New Roman" panose="02020603050405020304" pitchFamily="18" charset="0"/>
                <a:ea typeface="黑体" panose="02010609060101010101" pitchFamily="49" charset="-122"/>
                <a:cs typeface="Times New Roman" panose="02020603050405020304" pitchFamily="18" charset="0"/>
              </a:rPr>
              <a:t>集装箱运价上涨的</a:t>
            </a:r>
            <a:r>
              <a:rPr lang="zh-CN" altLang="en-US" sz="1400" b="1" noProof="1">
                <a:solidFill>
                  <a:srgbClr val="FF0000"/>
                </a:solidFill>
                <a:latin typeface="Times New Roman" panose="02020603050405020304" pitchFamily="18" charset="0"/>
                <a:ea typeface="黑体" panose="02010609060101010101" pitchFamily="49" charset="-122"/>
                <a:cs typeface="Times New Roman" panose="02020603050405020304" pitchFamily="18" charset="0"/>
              </a:rPr>
              <a:t>风险</a:t>
            </a:r>
            <a:r>
              <a:rPr lang="zh-CN" altLang="en-US" sz="1400" b="1" noProof="1">
                <a:latin typeface="Times New Roman" panose="02020603050405020304" pitchFamily="18" charset="0"/>
                <a:ea typeface="黑体" panose="02010609060101010101" pitchFamily="49" charset="-122"/>
                <a:cs typeface="Times New Roman" panose="02020603050405020304" pitchFamily="18" charset="0"/>
              </a:rPr>
              <a:t>。</a:t>
            </a:r>
          </a:p>
          <a:p>
            <a:pPr indent="508000" algn="just">
              <a:lnSpc>
                <a:spcPct val="120000"/>
              </a:lnSpc>
              <a:defRPr/>
            </a:pPr>
            <a:endParaRPr lang="zh-CN" altLang="en-US" sz="1400" b="1" noProof="1">
              <a:latin typeface="Times New Roman" panose="02020603050405020304" pitchFamily="18" charset="0"/>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256069551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1048613"/>
          <p:cNvSpPr txBox="1"/>
          <p:nvPr/>
        </p:nvSpPr>
        <p:spPr>
          <a:xfrm>
            <a:off x="257648" y="281691"/>
            <a:ext cx="4381265" cy="315279"/>
          </a:xfrm>
          <a:prstGeom prst="rect">
            <a:avLst/>
          </a:prstGeom>
          <a:noFill/>
          <a:ln>
            <a:noFill/>
          </a:ln>
        </p:spPr>
        <p:txBody>
          <a:bodyPr vert="horz" wrap="non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lvl="0">
              <a:spcBef>
                <a:spcPct val="20000"/>
              </a:spcBef>
            </a:pPr>
            <a:r>
              <a:rPr lang="en-US" altLang="zh-CN"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3.3 </a:t>
            </a:r>
            <a:r>
              <a:rPr lang="zh-CN" altLang="en-US"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集装箱运价指数期货</a:t>
            </a:r>
            <a:r>
              <a:rPr lang="en-US" altLang="zh-CN"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集装箱运费掉期协议</a:t>
            </a:r>
          </a:p>
        </p:txBody>
      </p:sp>
      <p:sp>
        <p:nvSpPr>
          <p:cNvPr id="4" name="文本框 3"/>
          <p:cNvSpPr txBox="1"/>
          <p:nvPr/>
        </p:nvSpPr>
        <p:spPr>
          <a:xfrm>
            <a:off x="179115" y="709911"/>
            <a:ext cx="5942166" cy="429156"/>
          </a:xfrm>
          <a:prstGeom prst="rect">
            <a:avLst/>
          </a:prstGeom>
          <a:noFill/>
          <a:ln>
            <a:noFill/>
          </a:ln>
        </p:spPr>
        <p:txBody>
          <a:bodyPr vert="horz" wrap="squar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marL="213995" indent="-213995">
              <a:lnSpc>
                <a:spcPct val="130000"/>
              </a:lnSpc>
              <a:spcBef>
                <a:spcPts val="450"/>
              </a:spcBef>
              <a:buFontTx/>
              <a:buChar char="•"/>
              <a:defRPr/>
            </a:pPr>
            <a:r>
              <a:rPr lang="zh-CN" altLang="en-US" b="1" dirty="0">
                <a:gradFill>
                  <a:gsLst>
                    <a:gs pos="0">
                      <a:srgbClr val="E30000"/>
                    </a:gs>
                    <a:gs pos="100000">
                      <a:srgbClr val="760303"/>
                    </a:gs>
                  </a:gsLst>
                  <a:lin scaled="0"/>
                </a:gradFill>
                <a:latin typeface="Times New Roman" panose="02020603050405020304" pitchFamily="18" charset="0"/>
                <a:ea typeface="黑体" panose="02010609060101010101" pitchFamily="49" charset="-122"/>
                <a:cs typeface="Times New Roman" panose="02020603050405020304" pitchFamily="18" charset="0"/>
              </a:rPr>
              <a:t>集装箱运费掉期协议在运费风险规避中的具体运用</a:t>
            </a:r>
            <a:endParaRPr lang="en-US" altLang="zh-CN" b="1" dirty="0">
              <a:gradFill>
                <a:gsLst>
                  <a:gs pos="0">
                    <a:srgbClr val="E30000"/>
                  </a:gs>
                  <a:gs pos="100000">
                    <a:srgbClr val="760303"/>
                  </a:gs>
                </a:gsLst>
                <a:lin scaled="0"/>
              </a:gra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5" name="TextBox 1"/>
          <p:cNvSpPr txBox="1"/>
          <p:nvPr/>
        </p:nvSpPr>
        <p:spPr>
          <a:xfrm>
            <a:off x="179115" y="1340060"/>
            <a:ext cx="6451302" cy="695575"/>
          </a:xfrm>
          <a:prstGeom prst="rect">
            <a:avLst/>
          </a:prstGeom>
          <a:noFill/>
        </p:spPr>
        <p:txBody>
          <a:bodyPr wrap="square">
            <a:spAutoFit/>
          </a:bodyPr>
          <a:lstStyle/>
          <a:p>
            <a:pPr indent="508000" algn="just">
              <a:lnSpc>
                <a:spcPct val="140000"/>
              </a:lnSpc>
              <a:defRPr/>
            </a:pPr>
            <a:r>
              <a:rPr lang="zh-CN" altLang="en-US" sz="1400" b="1" noProof="1">
                <a:solidFill>
                  <a:srgbClr val="FF0000"/>
                </a:solidFill>
                <a:latin typeface="Times New Roman" panose="02020603050405020304" pitchFamily="18" charset="0"/>
                <a:ea typeface="黑体" panose="02010609060101010101" pitchFamily="49" charset="-122"/>
                <a:cs typeface="Times New Roman" panose="02020603050405020304" pitchFamily="18" charset="0"/>
              </a:rPr>
              <a:t>船东方</a:t>
            </a:r>
            <a:r>
              <a:rPr lang="zh-CN" altLang="en-US" sz="1400" b="1" noProof="1">
                <a:latin typeface="Times New Roman" panose="02020603050405020304" pitchFamily="18" charset="0"/>
                <a:ea typeface="黑体" panose="02010609060101010101" pitchFamily="49" charset="-122"/>
                <a:cs typeface="Times New Roman" panose="02020603050405020304" pitchFamily="18" charset="0"/>
              </a:rPr>
              <a:t>的</a:t>
            </a:r>
            <a:r>
              <a:rPr lang="zh-CN" altLang="en-US" sz="1400" b="1" noProof="1">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套期保值</a:t>
            </a:r>
            <a:r>
              <a:rPr lang="zh-CN" altLang="en-US" sz="1400" b="1" noProof="1">
                <a:latin typeface="Times New Roman" panose="02020603050405020304" pitchFamily="18" charset="0"/>
                <a:ea typeface="黑体" panose="02010609060101010101" pitchFamily="49" charset="-122"/>
                <a:cs typeface="Times New Roman" panose="02020603050405020304" pitchFamily="18" charset="0"/>
              </a:rPr>
              <a:t>：国内某船东拥有一艘欧洲航线的集装箱船，船东预测运费下跌，需要套期保值，即提前卖出舱位，及时止损。</a:t>
            </a:r>
          </a:p>
        </p:txBody>
      </p:sp>
      <p:graphicFrame>
        <p:nvGraphicFramePr>
          <p:cNvPr id="6" name="表格 5"/>
          <p:cNvGraphicFramePr>
            <a:graphicFrameLocks noGrp="1"/>
          </p:cNvGraphicFramePr>
          <p:nvPr/>
        </p:nvGraphicFramePr>
        <p:xfrm>
          <a:off x="257648" y="2276574"/>
          <a:ext cx="6451302" cy="1745397"/>
        </p:xfrm>
        <a:graphic>
          <a:graphicData uri="http://schemas.openxmlformats.org/drawingml/2006/table">
            <a:tbl>
              <a:tblPr firstRow="1" bandRow="1">
                <a:tableStyleId>{5C22544A-7EE6-4342-B048-85BDC9FD1C3A}</a:tableStyleId>
              </a:tblPr>
              <a:tblGrid>
                <a:gridCol w="512885">
                  <a:extLst>
                    <a:ext uri="{9D8B030D-6E8A-4147-A177-3AD203B41FA5}">
                      <a16:colId xmlns:a16="http://schemas.microsoft.com/office/drawing/2014/main" val="20000"/>
                    </a:ext>
                  </a:extLst>
                </a:gridCol>
                <a:gridCol w="939929">
                  <a:extLst>
                    <a:ext uri="{9D8B030D-6E8A-4147-A177-3AD203B41FA5}">
                      <a16:colId xmlns:a16="http://schemas.microsoft.com/office/drawing/2014/main" val="20001"/>
                    </a:ext>
                  </a:extLst>
                </a:gridCol>
                <a:gridCol w="1569359">
                  <a:extLst>
                    <a:ext uri="{9D8B030D-6E8A-4147-A177-3AD203B41FA5}">
                      <a16:colId xmlns:a16="http://schemas.microsoft.com/office/drawing/2014/main" val="20002"/>
                    </a:ext>
                  </a:extLst>
                </a:gridCol>
                <a:gridCol w="2162402">
                  <a:extLst>
                    <a:ext uri="{9D8B030D-6E8A-4147-A177-3AD203B41FA5}">
                      <a16:colId xmlns:a16="http://schemas.microsoft.com/office/drawing/2014/main" val="20003"/>
                    </a:ext>
                  </a:extLst>
                </a:gridCol>
                <a:gridCol w="1266727">
                  <a:extLst>
                    <a:ext uri="{9D8B030D-6E8A-4147-A177-3AD203B41FA5}">
                      <a16:colId xmlns:a16="http://schemas.microsoft.com/office/drawing/2014/main" val="20004"/>
                    </a:ext>
                  </a:extLst>
                </a:gridCol>
              </a:tblGrid>
              <a:tr h="325981">
                <a:tc>
                  <a:txBody>
                    <a:bodyPr/>
                    <a:lstStyle/>
                    <a:p>
                      <a:pPr algn="ctr"/>
                      <a:endParaRPr lang="zh-CN" altLang="en-US" sz="1400" dirty="0">
                        <a:latin typeface="Times New Roman" panose="02020603050405020304" pitchFamily="18" charset="0"/>
                        <a:ea typeface="黑体" panose="02010609060101010101" pitchFamily="49" charset="-122"/>
                        <a:cs typeface="Times New Roman" panose="02020603050405020304" pitchFamily="18" charset="0"/>
                      </a:endParaRPr>
                    </a:p>
                  </a:txBody>
                  <a:tcPr anchor="ctr">
                    <a:solidFill>
                      <a:srgbClr val="0D4B8E"/>
                    </a:solidFill>
                  </a:tcPr>
                </a:tc>
                <a:tc>
                  <a:txBody>
                    <a:bodyPr/>
                    <a:lstStyle/>
                    <a:p>
                      <a:pPr algn="ctr"/>
                      <a:endParaRPr lang="zh-CN" altLang="en-US" sz="1400" dirty="0">
                        <a:latin typeface="Times New Roman" panose="02020603050405020304" pitchFamily="18" charset="0"/>
                        <a:ea typeface="黑体" panose="02010609060101010101" pitchFamily="49" charset="-122"/>
                        <a:cs typeface="Times New Roman" panose="02020603050405020304" pitchFamily="18" charset="0"/>
                      </a:endParaRPr>
                    </a:p>
                  </a:txBody>
                  <a:tcPr anchor="ctr">
                    <a:solidFill>
                      <a:srgbClr val="0D4B8E"/>
                    </a:solidFill>
                  </a:tcPr>
                </a:tc>
                <a:tc>
                  <a:txBody>
                    <a:bodyPr/>
                    <a:lstStyle/>
                    <a:p>
                      <a:pPr algn="ctr"/>
                      <a:r>
                        <a:rPr lang="zh-CN" altLang="en-US" sz="1400" dirty="0">
                          <a:latin typeface="Times New Roman" panose="02020603050405020304" pitchFamily="18" charset="0"/>
                          <a:ea typeface="黑体" panose="02010609060101010101" pitchFamily="49" charset="-122"/>
                          <a:cs typeface="Times New Roman" panose="02020603050405020304" pitchFamily="18" charset="0"/>
                        </a:rPr>
                        <a:t>市场运价</a:t>
                      </a:r>
                    </a:p>
                  </a:txBody>
                  <a:tcPr anchor="ctr">
                    <a:solidFill>
                      <a:srgbClr val="0D4B8E"/>
                    </a:solidFill>
                  </a:tcPr>
                </a:tc>
                <a:tc>
                  <a:txBody>
                    <a:bodyPr/>
                    <a:lstStyle/>
                    <a:p>
                      <a:pPr algn="ctr"/>
                      <a:r>
                        <a:rPr lang="en-US" altLang="zh-CN" sz="1400" dirty="0">
                          <a:latin typeface="Times New Roman" panose="02020603050405020304" pitchFamily="18" charset="0"/>
                          <a:ea typeface="黑体" panose="02010609060101010101" pitchFamily="49" charset="-122"/>
                          <a:cs typeface="Times New Roman" panose="02020603050405020304" pitchFamily="18" charset="0"/>
                        </a:rPr>
                        <a:t>SCFI</a:t>
                      </a:r>
                      <a:endParaRPr lang="zh-CN" altLang="en-US" sz="1400" dirty="0">
                        <a:latin typeface="Times New Roman" panose="02020603050405020304" pitchFamily="18" charset="0"/>
                        <a:ea typeface="黑体" panose="02010609060101010101" pitchFamily="49" charset="-122"/>
                        <a:cs typeface="Times New Roman" panose="02020603050405020304" pitchFamily="18" charset="0"/>
                      </a:endParaRPr>
                    </a:p>
                  </a:txBody>
                  <a:tcPr anchor="ctr">
                    <a:solidFill>
                      <a:srgbClr val="0D4B8E"/>
                    </a:solidFill>
                  </a:tcPr>
                </a:tc>
                <a:tc>
                  <a:txBody>
                    <a:bodyPr/>
                    <a:lstStyle/>
                    <a:p>
                      <a:pPr algn="ctr"/>
                      <a:endParaRPr lang="zh-CN" altLang="en-US" sz="1400" dirty="0">
                        <a:latin typeface="Times New Roman" panose="02020603050405020304" pitchFamily="18" charset="0"/>
                        <a:ea typeface="黑体" panose="02010609060101010101" pitchFamily="49" charset="-122"/>
                        <a:cs typeface="Times New Roman" panose="02020603050405020304" pitchFamily="18" charset="0"/>
                      </a:endParaRPr>
                    </a:p>
                  </a:txBody>
                  <a:tcPr anchor="ctr">
                    <a:solidFill>
                      <a:srgbClr val="0D4B8E"/>
                    </a:solidFill>
                  </a:tcPr>
                </a:tc>
                <a:extLst>
                  <a:ext uri="{0D108BD9-81ED-4DB2-BD59-A6C34878D82A}">
                    <a16:rowId xmlns:a16="http://schemas.microsoft.com/office/drawing/2014/main" val="10000"/>
                  </a:ext>
                </a:extLst>
              </a:tr>
              <a:tr h="354854">
                <a:tc rowSpan="2">
                  <a:txBody>
                    <a:bodyPr/>
                    <a:lstStyle/>
                    <a:p>
                      <a:pPr algn="ctr"/>
                      <a:r>
                        <a:rPr lang="en-US" altLang="zh-CN" sz="1400" dirty="0">
                          <a:latin typeface="Times New Roman" panose="02020603050405020304" pitchFamily="18" charset="0"/>
                          <a:ea typeface="黑体" panose="02010609060101010101" pitchFamily="49" charset="-122"/>
                          <a:cs typeface="Times New Roman" panose="02020603050405020304" pitchFamily="18" charset="0"/>
                        </a:rPr>
                        <a:t>7</a:t>
                      </a:r>
                      <a:r>
                        <a:rPr lang="zh-CN" altLang="en-US" sz="1400" dirty="0">
                          <a:latin typeface="Times New Roman" panose="02020603050405020304" pitchFamily="18" charset="0"/>
                          <a:ea typeface="黑体" panose="02010609060101010101" pitchFamily="49" charset="-122"/>
                          <a:cs typeface="Times New Roman" panose="02020603050405020304" pitchFamily="18" charset="0"/>
                        </a:rPr>
                        <a:t>月</a:t>
                      </a:r>
                    </a:p>
                  </a:txBody>
                  <a:tcPr anchor="ctr"/>
                </a:tc>
                <a:tc>
                  <a:txBody>
                    <a:bodyPr/>
                    <a:lstStyle/>
                    <a:p>
                      <a:pPr algn="ctr"/>
                      <a:r>
                        <a:rPr lang="zh-CN" altLang="en-US" sz="1400" dirty="0">
                          <a:latin typeface="Times New Roman" panose="02020603050405020304" pitchFamily="18" charset="0"/>
                          <a:ea typeface="黑体" panose="02010609060101010101" pitchFamily="49" charset="-122"/>
                          <a:cs typeface="Times New Roman" panose="02020603050405020304" pitchFamily="18" charset="0"/>
                        </a:rPr>
                        <a:t>价格</a:t>
                      </a:r>
                    </a:p>
                  </a:txBody>
                  <a:tcPr anchor="ctr"/>
                </a:tc>
                <a:tc>
                  <a:txBody>
                    <a:bodyPr/>
                    <a:lstStyle/>
                    <a:p>
                      <a:pPr algn="ctr"/>
                      <a:r>
                        <a:rPr lang="en-US" altLang="zh-CN" sz="1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1800</a:t>
                      </a:r>
                      <a:r>
                        <a:rPr lang="zh-CN" altLang="zh-CN" sz="1400" b="1" dirty="0">
                          <a:latin typeface="Times New Roman" panose="02020603050405020304" pitchFamily="18" charset="0"/>
                          <a:ea typeface="黑体" panose="02010609060101010101" pitchFamily="49" charset="-122"/>
                          <a:cs typeface="Times New Roman" panose="02020603050405020304" pitchFamily="18" charset="0"/>
                        </a:rPr>
                        <a:t>美元</a:t>
                      </a:r>
                      <a:r>
                        <a:rPr lang="en-US" altLang="zh-CN" sz="1400" b="1" dirty="0">
                          <a:latin typeface="Times New Roman" panose="02020603050405020304" pitchFamily="18" charset="0"/>
                          <a:ea typeface="黑体" panose="02010609060101010101" pitchFamily="49" charset="-122"/>
                          <a:cs typeface="Times New Roman" panose="02020603050405020304" pitchFamily="18" charset="0"/>
                        </a:rPr>
                        <a:t>/TEU</a:t>
                      </a:r>
                      <a:endParaRPr lang="zh-CN" altLang="en-US" sz="1400" dirty="0">
                        <a:latin typeface="Times New Roman" panose="02020603050405020304" pitchFamily="18" charset="0"/>
                        <a:ea typeface="黑体" panose="02010609060101010101" pitchFamily="49" charset="-122"/>
                        <a:cs typeface="Times New Roman" panose="02020603050405020304" pitchFamily="18" charset="0"/>
                      </a:endParaRPr>
                    </a:p>
                  </a:txBody>
                  <a:tcPr anchor="ctr"/>
                </a:tc>
                <a:tc>
                  <a:txBody>
                    <a:bodyPr/>
                    <a:lstStyle/>
                    <a:p>
                      <a:pPr marL="0" marR="0" lvl="0" indent="0" algn="ctr" defTabSz="511175" rtl="0" eaLnBrk="1" fontAlgn="auto" latinLnBrk="0" hangingPunct="1">
                        <a:lnSpc>
                          <a:spcPct val="100000"/>
                        </a:lnSpc>
                        <a:spcBef>
                          <a:spcPts val="0"/>
                        </a:spcBef>
                        <a:spcAft>
                          <a:spcPts val="0"/>
                        </a:spcAft>
                        <a:buClrTx/>
                        <a:buSzTx/>
                        <a:buFontTx/>
                        <a:buNone/>
                        <a:defRPr/>
                      </a:pPr>
                      <a:r>
                        <a:rPr lang="en-US" altLang="zh-CN" sz="1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1800</a:t>
                      </a:r>
                      <a:r>
                        <a:rPr lang="zh-CN" altLang="zh-CN" sz="1400" b="1" dirty="0">
                          <a:latin typeface="Times New Roman" panose="02020603050405020304" pitchFamily="18" charset="0"/>
                          <a:ea typeface="黑体" panose="02010609060101010101" pitchFamily="49" charset="-122"/>
                          <a:cs typeface="Times New Roman" panose="02020603050405020304" pitchFamily="18" charset="0"/>
                        </a:rPr>
                        <a:t>美元</a:t>
                      </a:r>
                      <a:r>
                        <a:rPr lang="en-US" altLang="zh-CN" sz="1400" b="1" dirty="0">
                          <a:latin typeface="Times New Roman" panose="02020603050405020304" pitchFamily="18" charset="0"/>
                          <a:ea typeface="黑体" panose="02010609060101010101" pitchFamily="49" charset="-122"/>
                          <a:cs typeface="Times New Roman" panose="02020603050405020304" pitchFamily="18" charset="0"/>
                        </a:rPr>
                        <a:t>/TEU</a:t>
                      </a:r>
                      <a:endParaRPr lang="zh-CN" altLang="en-US" sz="1400" dirty="0">
                        <a:latin typeface="Times New Roman" panose="02020603050405020304" pitchFamily="18" charset="0"/>
                        <a:ea typeface="黑体" panose="02010609060101010101" pitchFamily="49" charset="-122"/>
                        <a:cs typeface="Times New Roman" panose="02020603050405020304" pitchFamily="18" charset="0"/>
                      </a:endParaRPr>
                    </a:p>
                  </a:txBody>
                  <a:tcPr anchor="ctr"/>
                </a:tc>
                <a:tc rowSpan="2">
                  <a:txBody>
                    <a:bodyPr/>
                    <a:lstStyle/>
                    <a:p>
                      <a:pPr algn="ctr"/>
                      <a:r>
                        <a:rPr lang="zh-CN" altLang="en-US" sz="1400" dirty="0">
                          <a:latin typeface="Times New Roman" panose="02020603050405020304" pitchFamily="18" charset="0"/>
                          <a:ea typeface="黑体" panose="02010609060101010101" pitchFamily="49" charset="-122"/>
                          <a:cs typeface="Times New Roman" panose="02020603050405020304" pitchFamily="18" charset="0"/>
                        </a:rPr>
                        <a:t>预测</a:t>
                      </a:r>
                      <a:r>
                        <a:rPr lang="en-US" altLang="zh-CN" sz="1400" dirty="0">
                          <a:latin typeface="Times New Roman" panose="02020603050405020304" pitchFamily="18" charset="0"/>
                          <a:ea typeface="黑体" panose="02010609060101010101" pitchFamily="49" charset="-122"/>
                          <a:cs typeface="Times New Roman" panose="02020603050405020304" pitchFamily="18" charset="0"/>
                        </a:rPr>
                        <a:t>8</a:t>
                      </a:r>
                      <a:r>
                        <a:rPr lang="zh-CN" altLang="en-US" sz="1400" dirty="0">
                          <a:latin typeface="Times New Roman" panose="02020603050405020304" pitchFamily="18" charset="0"/>
                          <a:ea typeface="黑体" panose="02010609060101010101" pitchFamily="49" charset="-122"/>
                          <a:cs typeface="Times New Roman" panose="02020603050405020304" pitchFamily="18" charset="0"/>
                        </a:rPr>
                        <a:t>月↓</a:t>
                      </a:r>
                    </a:p>
                  </a:txBody>
                  <a:tcPr anchor="ctr"/>
                </a:tc>
                <a:extLst>
                  <a:ext uri="{0D108BD9-81ED-4DB2-BD59-A6C34878D82A}">
                    <a16:rowId xmlns:a16="http://schemas.microsoft.com/office/drawing/2014/main" val="10001"/>
                  </a:ext>
                </a:extLst>
              </a:tr>
              <a:tr h="354854">
                <a:tc vMerge="1">
                  <a:txBody>
                    <a:bodyPr/>
                    <a:lstStyle/>
                    <a:p>
                      <a:endParaRPr lang="zh-CN"/>
                    </a:p>
                  </a:txBody>
                  <a:tcPr anchor="ctr"/>
                </a:tc>
                <a:tc>
                  <a:txBody>
                    <a:bodyPr/>
                    <a:lstStyle/>
                    <a:p>
                      <a:pPr algn="ctr"/>
                      <a:r>
                        <a:rPr lang="zh-CN" altLang="en-US" sz="1400" dirty="0">
                          <a:latin typeface="Times New Roman" panose="02020603050405020304" pitchFamily="18" charset="0"/>
                          <a:ea typeface="黑体" panose="02010609060101010101" pitchFamily="49" charset="-122"/>
                          <a:cs typeface="Times New Roman" panose="02020603050405020304" pitchFamily="18" charset="0"/>
                        </a:rPr>
                        <a:t>操作</a:t>
                      </a:r>
                    </a:p>
                  </a:txBody>
                  <a:tcPr anchor="ctr"/>
                </a:tc>
                <a:tc>
                  <a:txBody>
                    <a:bodyPr/>
                    <a:lstStyle/>
                    <a:p>
                      <a:pPr algn="ctr"/>
                      <a:endParaRPr lang="zh-CN" altLang="en-US" sz="1400" dirty="0">
                        <a:latin typeface="Times New Roman" panose="02020603050405020304" pitchFamily="18" charset="0"/>
                        <a:ea typeface="黑体" panose="02010609060101010101" pitchFamily="49" charset="-122"/>
                        <a:cs typeface="Times New Roman" panose="02020603050405020304" pitchFamily="18" charset="0"/>
                      </a:endParaRPr>
                    </a:p>
                  </a:txBody>
                  <a:tcPr anchor="ctr"/>
                </a:tc>
                <a:tc>
                  <a:txBody>
                    <a:bodyPr/>
                    <a:lstStyle/>
                    <a:p>
                      <a:pPr marL="0" marR="0" lvl="0" indent="0" algn="ctr" defTabSz="511175" rtl="0" eaLnBrk="1" fontAlgn="auto" latinLnBrk="0" hangingPunct="1">
                        <a:lnSpc>
                          <a:spcPct val="100000"/>
                        </a:lnSpc>
                        <a:spcBef>
                          <a:spcPts val="0"/>
                        </a:spcBef>
                        <a:spcAft>
                          <a:spcPts val="0"/>
                        </a:spcAft>
                        <a:buClrTx/>
                        <a:buSzTx/>
                        <a:buFontTx/>
                        <a:buNone/>
                        <a:defRPr/>
                      </a:pPr>
                      <a:r>
                        <a:rPr lang="zh-CN" altLang="en-US" sz="1400" dirty="0">
                          <a:latin typeface="Times New Roman" panose="02020603050405020304" pitchFamily="18" charset="0"/>
                          <a:ea typeface="黑体" panose="02010609060101010101" pitchFamily="49" charset="-122"/>
                          <a:cs typeface="Times New Roman" panose="02020603050405020304" pitchFamily="18" charset="0"/>
                        </a:rPr>
                        <a:t>卖出</a:t>
                      </a:r>
                      <a:r>
                        <a:rPr lang="en-US" altLang="zh-CN" sz="1400" dirty="0">
                          <a:latin typeface="Times New Roman" panose="02020603050405020304" pitchFamily="18" charset="0"/>
                          <a:ea typeface="黑体" panose="02010609060101010101" pitchFamily="49" charset="-122"/>
                          <a:cs typeface="Times New Roman" panose="02020603050405020304" pitchFamily="18" charset="0"/>
                        </a:rPr>
                        <a:t>8</a:t>
                      </a:r>
                      <a:r>
                        <a:rPr lang="zh-CN" altLang="en-US" sz="1400" dirty="0">
                          <a:latin typeface="Times New Roman" panose="02020603050405020304" pitchFamily="18" charset="0"/>
                          <a:ea typeface="黑体" panose="02010609060101010101" pitchFamily="49" charset="-122"/>
                          <a:cs typeface="Times New Roman" panose="02020603050405020304" pitchFamily="18" charset="0"/>
                        </a:rPr>
                        <a:t>月份的</a:t>
                      </a:r>
                      <a:r>
                        <a:rPr lang="en-US" altLang="zh-CN" sz="1400" dirty="0">
                          <a:latin typeface="Times New Roman" panose="02020603050405020304" pitchFamily="18" charset="0"/>
                          <a:ea typeface="黑体" panose="02010609060101010101" pitchFamily="49" charset="-122"/>
                          <a:cs typeface="Times New Roman" panose="02020603050405020304" pitchFamily="18" charset="0"/>
                        </a:rPr>
                        <a:t>50</a:t>
                      </a:r>
                      <a:r>
                        <a:rPr lang="zh-CN" altLang="en-US" sz="1400" dirty="0">
                          <a:latin typeface="Times New Roman" panose="02020603050405020304" pitchFamily="18" charset="0"/>
                          <a:ea typeface="黑体" panose="02010609060101010101" pitchFamily="49" charset="-122"/>
                          <a:cs typeface="Times New Roman" panose="02020603050405020304" pitchFamily="18" charset="0"/>
                        </a:rPr>
                        <a:t>个舱位</a:t>
                      </a:r>
                    </a:p>
                  </a:txBody>
                  <a:tcPr anchor="ctr"/>
                </a:tc>
                <a:tc vMerge="1">
                  <a:txBody>
                    <a:bodyPr/>
                    <a:lstStyle/>
                    <a:p>
                      <a:endParaRPr lang="zh-CN"/>
                    </a:p>
                  </a:txBody>
                  <a:tcPr/>
                </a:tc>
                <a:extLst>
                  <a:ext uri="{0D108BD9-81ED-4DB2-BD59-A6C34878D82A}">
                    <a16:rowId xmlns:a16="http://schemas.microsoft.com/office/drawing/2014/main" val="10002"/>
                  </a:ext>
                </a:extLst>
              </a:tr>
              <a:tr h="354854">
                <a:tc rowSpan="2">
                  <a:txBody>
                    <a:bodyPr/>
                    <a:lstStyle/>
                    <a:p>
                      <a:pPr algn="ctr"/>
                      <a:r>
                        <a:rPr lang="en-US" altLang="zh-CN" sz="1400" dirty="0">
                          <a:latin typeface="Times New Roman" panose="02020603050405020304" pitchFamily="18" charset="0"/>
                          <a:ea typeface="黑体" panose="02010609060101010101" pitchFamily="49" charset="-122"/>
                          <a:cs typeface="Times New Roman" panose="02020603050405020304" pitchFamily="18" charset="0"/>
                        </a:rPr>
                        <a:t>8</a:t>
                      </a:r>
                      <a:r>
                        <a:rPr lang="zh-CN" altLang="en-US" sz="1400" dirty="0">
                          <a:latin typeface="Times New Roman" panose="02020603050405020304" pitchFamily="18" charset="0"/>
                          <a:ea typeface="黑体" panose="02010609060101010101" pitchFamily="49" charset="-122"/>
                          <a:cs typeface="Times New Roman" panose="02020603050405020304" pitchFamily="18" charset="0"/>
                        </a:rPr>
                        <a:t>月</a:t>
                      </a:r>
                    </a:p>
                  </a:txBody>
                  <a:tcPr anchor="ctr"/>
                </a:tc>
                <a:tc>
                  <a:txBody>
                    <a:bodyPr/>
                    <a:lstStyle/>
                    <a:p>
                      <a:pPr marL="0" marR="0" lvl="0" indent="0" algn="ctr" defTabSz="511175" rtl="0" eaLnBrk="1" fontAlgn="auto" latinLnBrk="0" hangingPunct="1">
                        <a:lnSpc>
                          <a:spcPct val="100000"/>
                        </a:lnSpc>
                        <a:spcBef>
                          <a:spcPts val="0"/>
                        </a:spcBef>
                        <a:spcAft>
                          <a:spcPts val="0"/>
                        </a:spcAft>
                        <a:buClrTx/>
                        <a:buSzTx/>
                        <a:buFontTx/>
                        <a:buNone/>
                        <a:defRPr/>
                      </a:pPr>
                      <a:r>
                        <a:rPr lang="zh-CN" altLang="en-US" sz="1400" dirty="0">
                          <a:latin typeface="Times New Roman" panose="02020603050405020304" pitchFamily="18" charset="0"/>
                          <a:ea typeface="黑体" panose="02010609060101010101" pitchFamily="49" charset="-122"/>
                          <a:cs typeface="Times New Roman" panose="02020603050405020304" pitchFamily="18" charset="0"/>
                        </a:rPr>
                        <a:t>价格</a:t>
                      </a:r>
                    </a:p>
                  </a:txBody>
                  <a:tcPr anchor="ctr"/>
                </a:tc>
                <a:tc>
                  <a:txBody>
                    <a:bodyPr/>
                    <a:lstStyle/>
                    <a:p>
                      <a:pPr marL="0" marR="0" lvl="0" indent="0" algn="ctr" defTabSz="511175" rtl="0" eaLnBrk="1" fontAlgn="auto" latinLnBrk="0" hangingPunct="1">
                        <a:lnSpc>
                          <a:spcPct val="100000"/>
                        </a:lnSpc>
                        <a:spcBef>
                          <a:spcPts val="0"/>
                        </a:spcBef>
                        <a:spcAft>
                          <a:spcPts val="0"/>
                        </a:spcAft>
                        <a:buClrTx/>
                        <a:buSzTx/>
                        <a:buFontTx/>
                        <a:buNone/>
                        <a:defRPr/>
                      </a:pPr>
                      <a:r>
                        <a:rPr lang="en-US" altLang="zh-CN" sz="1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1500</a:t>
                      </a:r>
                      <a:r>
                        <a:rPr lang="zh-CN" altLang="zh-CN" sz="1400" b="1" dirty="0">
                          <a:latin typeface="Times New Roman" panose="02020603050405020304" pitchFamily="18" charset="0"/>
                          <a:ea typeface="黑体" panose="02010609060101010101" pitchFamily="49" charset="-122"/>
                          <a:cs typeface="Times New Roman" panose="02020603050405020304" pitchFamily="18" charset="0"/>
                        </a:rPr>
                        <a:t>美元</a:t>
                      </a:r>
                      <a:r>
                        <a:rPr lang="en-US" altLang="zh-CN" sz="1400" b="1" dirty="0">
                          <a:latin typeface="Times New Roman" panose="02020603050405020304" pitchFamily="18" charset="0"/>
                          <a:ea typeface="黑体" panose="02010609060101010101" pitchFamily="49" charset="-122"/>
                          <a:cs typeface="Times New Roman" panose="02020603050405020304" pitchFamily="18" charset="0"/>
                        </a:rPr>
                        <a:t>/TEU</a:t>
                      </a:r>
                      <a:endParaRPr lang="zh-CN" altLang="en-US" sz="1400" dirty="0">
                        <a:latin typeface="Times New Roman" panose="02020603050405020304" pitchFamily="18" charset="0"/>
                        <a:ea typeface="黑体" panose="02010609060101010101" pitchFamily="49" charset="-122"/>
                        <a:cs typeface="Times New Roman" panose="02020603050405020304" pitchFamily="18" charset="0"/>
                      </a:endParaRPr>
                    </a:p>
                  </a:txBody>
                  <a:tcPr anchor="ctr"/>
                </a:tc>
                <a:tc>
                  <a:txBody>
                    <a:bodyPr/>
                    <a:lstStyle/>
                    <a:p>
                      <a:pPr marL="0" marR="0" lvl="0" indent="0" algn="ctr" defTabSz="511175" rtl="0" eaLnBrk="1" fontAlgn="auto" latinLnBrk="0" hangingPunct="1">
                        <a:lnSpc>
                          <a:spcPct val="100000"/>
                        </a:lnSpc>
                        <a:spcBef>
                          <a:spcPts val="0"/>
                        </a:spcBef>
                        <a:spcAft>
                          <a:spcPts val="0"/>
                        </a:spcAft>
                        <a:buClrTx/>
                        <a:buSzTx/>
                        <a:buFontTx/>
                        <a:buNone/>
                        <a:defRPr/>
                      </a:pPr>
                      <a:r>
                        <a:rPr lang="en-US" altLang="zh-CN" sz="1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1500</a:t>
                      </a:r>
                      <a:r>
                        <a:rPr lang="zh-CN" altLang="zh-CN" sz="1400" b="1" dirty="0">
                          <a:latin typeface="Times New Roman" panose="02020603050405020304" pitchFamily="18" charset="0"/>
                          <a:ea typeface="黑体" panose="02010609060101010101" pitchFamily="49" charset="-122"/>
                          <a:cs typeface="Times New Roman" panose="02020603050405020304" pitchFamily="18" charset="0"/>
                        </a:rPr>
                        <a:t>美元</a:t>
                      </a:r>
                      <a:r>
                        <a:rPr lang="en-US" altLang="zh-CN" sz="1400" b="1" dirty="0">
                          <a:latin typeface="Times New Roman" panose="02020603050405020304" pitchFamily="18" charset="0"/>
                          <a:ea typeface="黑体" panose="02010609060101010101" pitchFamily="49" charset="-122"/>
                          <a:cs typeface="Times New Roman" panose="02020603050405020304" pitchFamily="18" charset="0"/>
                        </a:rPr>
                        <a:t>/TEU</a:t>
                      </a:r>
                      <a:endParaRPr lang="zh-CN" altLang="en-US" sz="1400" dirty="0">
                        <a:latin typeface="Times New Roman" panose="02020603050405020304" pitchFamily="18" charset="0"/>
                        <a:ea typeface="黑体" panose="02010609060101010101" pitchFamily="49" charset="-122"/>
                        <a:cs typeface="Times New Roman" panose="02020603050405020304" pitchFamily="18" charset="0"/>
                      </a:endParaRPr>
                    </a:p>
                  </a:txBody>
                  <a:tcPr anchor="ctr"/>
                </a:tc>
                <a:tc rowSpan="2">
                  <a:txBody>
                    <a:bodyPr/>
                    <a:lstStyle/>
                    <a:p>
                      <a:pPr algn="ctr"/>
                      <a:r>
                        <a:rPr lang="zh-CN" altLang="en-US" sz="1400" dirty="0">
                          <a:latin typeface="Times New Roman" panose="02020603050405020304" pitchFamily="18" charset="0"/>
                          <a:ea typeface="黑体" panose="02010609060101010101" pitchFamily="49" charset="-122"/>
                          <a:cs typeface="Times New Roman" panose="02020603050405020304" pitchFamily="18" charset="0"/>
                        </a:rPr>
                        <a:t>与预测一致↓</a:t>
                      </a:r>
                    </a:p>
                  </a:txBody>
                  <a:tcPr anchor="ctr"/>
                </a:tc>
                <a:extLst>
                  <a:ext uri="{0D108BD9-81ED-4DB2-BD59-A6C34878D82A}">
                    <a16:rowId xmlns:a16="http://schemas.microsoft.com/office/drawing/2014/main" val="10003"/>
                  </a:ext>
                </a:extLst>
              </a:tr>
              <a:tr h="354854">
                <a:tc vMerge="1">
                  <a:txBody>
                    <a:bodyPr/>
                    <a:lstStyle/>
                    <a:p>
                      <a:endParaRPr lang="zh-CN"/>
                    </a:p>
                  </a:txBody>
                  <a:tcPr/>
                </a:tc>
                <a:tc>
                  <a:txBody>
                    <a:bodyPr/>
                    <a:lstStyle/>
                    <a:p>
                      <a:pPr algn="ctr"/>
                      <a:r>
                        <a:rPr lang="zh-CN" altLang="en-US" sz="1400" dirty="0">
                          <a:latin typeface="Times New Roman" panose="02020603050405020304" pitchFamily="18" charset="0"/>
                          <a:ea typeface="黑体" panose="02010609060101010101" pitchFamily="49" charset="-122"/>
                          <a:cs typeface="Times New Roman" panose="02020603050405020304" pitchFamily="18" charset="0"/>
                        </a:rPr>
                        <a:t>结果</a:t>
                      </a:r>
                    </a:p>
                  </a:txBody>
                  <a:tcPr anchor="ctr"/>
                </a:tc>
                <a:tc>
                  <a:txBody>
                    <a:bodyPr/>
                    <a:lstStyle/>
                    <a:p>
                      <a:pPr algn="ctr"/>
                      <a:r>
                        <a:rPr lang="zh-CN" altLang="en-US" sz="1400" dirty="0">
                          <a:latin typeface="Times New Roman" panose="02020603050405020304" pitchFamily="18" charset="0"/>
                          <a:ea typeface="黑体" panose="02010609060101010101" pitchFamily="49" charset="-122"/>
                          <a:cs typeface="Times New Roman" panose="02020603050405020304" pitchFamily="18" charset="0"/>
                        </a:rPr>
                        <a:t>较</a:t>
                      </a:r>
                      <a:r>
                        <a:rPr lang="en-US" altLang="zh-CN" sz="1400" dirty="0">
                          <a:latin typeface="Times New Roman" panose="02020603050405020304" pitchFamily="18" charset="0"/>
                          <a:ea typeface="黑体" panose="02010609060101010101" pitchFamily="49" charset="-122"/>
                          <a:cs typeface="Times New Roman" panose="02020603050405020304" pitchFamily="18" charset="0"/>
                        </a:rPr>
                        <a:t>7</a:t>
                      </a:r>
                      <a:r>
                        <a:rPr lang="zh-CN" altLang="en-US" sz="1400" dirty="0">
                          <a:latin typeface="Times New Roman" panose="02020603050405020304" pitchFamily="18" charset="0"/>
                          <a:ea typeface="黑体" panose="02010609060101010101" pitchFamily="49" charset="-122"/>
                          <a:cs typeface="Times New Roman" panose="02020603050405020304" pitchFamily="18" charset="0"/>
                        </a:rPr>
                        <a:t>月份收益减少</a:t>
                      </a:r>
                    </a:p>
                  </a:txBody>
                  <a:tcPr anchor="ctr"/>
                </a:tc>
                <a:tc>
                  <a:txBody>
                    <a:bodyPr/>
                    <a:lstStyle/>
                    <a:p>
                      <a:pPr marL="0" algn="ctr" defTabSz="511175" rtl="0" eaLnBrk="1" latinLnBrk="0" hangingPunct="1"/>
                      <a:r>
                        <a:rPr lang="zh-CN" altLang="en-US" sz="1400" kern="1200" dirty="0">
                          <a:solidFill>
                            <a:schemeClr val="dk1"/>
                          </a:solidFill>
                          <a:latin typeface="Times New Roman" panose="02020603050405020304" pitchFamily="18" charset="0"/>
                          <a:ea typeface="黑体" panose="02010609060101010101" pitchFamily="49" charset="-122"/>
                          <a:cs typeface="Times New Roman" panose="02020603050405020304" pitchFamily="18" charset="0"/>
                        </a:rPr>
                        <a:t>减少损失</a:t>
                      </a:r>
                      <a:r>
                        <a:rPr lang="en-US" altLang="zh-CN" sz="1400" kern="1200" dirty="0">
                          <a:solidFill>
                            <a:schemeClr val="dk1"/>
                          </a:solidFill>
                          <a:latin typeface="Times New Roman" panose="02020603050405020304" pitchFamily="18" charset="0"/>
                          <a:ea typeface="黑体" panose="02010609060101010101" pitchFamily="49" charset="-122"/>
                          <a:cs typeface="Times New Roman" panose="02020603050405020304" pitchFamily="18" charset="0"/>
                        </a:rPr>
                        <a:t>50</a:t>
                      </a:r>
                      <a:r>
                        <a:rPr lang="zh-CN" altLang="en-US" sz="1400" kern="1200" dirty="0">
                          <a:solidFill>
                            <a:schemeClr val="dk1"/>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1400" kern="1200" dirty="0">
                          <a:solidFill>
                            <a:schemeClr val="dk1"/>
                          </a:solidFill>
                          <a:latin typeface="Times New Roman" panose="02020603050405020304" pitchFamily="18" charset="0"/>
                          <a:ea typeface="黑体" panose="02010609060101010101" pitchFamily="49" charset="-122"/>
                          <a:cs typeface="Times New Roman" panose="02020603050405020304" pitchFamily="18" charset="0"/>
                        </a:rPr>
                        <a:t>(1800-1500)</a:t>
                      </a:r>
                      <a:endParaRPr lang="zh-CN" altLang="en-US" sz="1400" kern="1200" dirty="0">
                        <a:solidFill>
                          <a:schemeClr val="dk1"/>
                        </a:solidFill>
                        <a:latin typeface="Times New Roman" panose="02020603050405020304" pitchFamily="18" charset="0"/>
                        <a:ea typeface="黑体" panose="02010609060101010101" pitchFamily="49" charset="-122"/>
                        <a:cs typeface="Times New Roman" panose="02020603050405020304" pitchFamily="18" charset="0"/>
                      </a:endParaRPr>
                    </a:p>
                  </a:txBody>
                  <a:tcPr anchor="ctr"/>
                </a:tc>
                <a:tc vMerge="1">
                  <a:txBody>
                    <a:bodyPr/>
                    <a:lstStyle/>
                    <a:p>
                      <a:endParaRPr lang="zh-CN"/>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96753419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1048613"/>
          <p:cNvSpPr txBox="1"/>
          <p:nvPr/>
        </p:nvSpPr>
        <p:spPr>
          <a:xfrm>
            <a:off x="257648" y="281691"/>
            <a:ext cx="1893404" cy="315279"/>
          </a:xfrm>
          <a:prstGeom prst="rect">
            <a:avLst/>
          </a:prstGeom>
          <a:noFill/>
          <a:ln>
            <a:noFill/>
          </a:ln>
        </p:spPr>
        <p:txBody>
          <a:bodyPr vert="horz" wrap="non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lvl="0">
              <a:spcBef>
                <a:spcPct val="20000"/>
              </a:spcBef>
            </a:pPr>
            <a:r>
              <a:rPr lang="en-US" altLang="zh-CN"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3.4 </a:t>
            </a:r>
            <a:r>
              <a:rPr lang="zh-CN" altLang="en-US"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大商所运力期货</a:t>
            </a:r>
          </a:p>
        </p:txBody>
      </p:sp>
      <p:sp>
        <p:nvSpPr>
          <p:cNvPr id="4" name="文本框 3"/>
          <p:cNvSpPr txBox="1"/>
          <p:nvPr/>
        </p:nvSpPr>
        <p:spPr>
          <a:xfrm>
            <a:off x="179115" y="709911"/>
            <a:ext cx="5942166" cy="390428"/>
          </a:xfrm>
          <a:prstGeom prst="rect">
            <a:avLst/>
          </a:prstGeom>
          <a:noFill/>
          <a:ln>
            <a:noFill/>
          </a:ln>
        </p:spPr>
        <p:txBody>
          <a:bodyPr vert="horz" wrap="squar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marL="213995" indent="-213995">
              <a:lnSpc>
                <a:spcPct val="130000"/>
              </a:lnSpc>
              <a:spcBef>
                <a:spcPts val="450"/>
              </a:spcBef>
              <a:buFontTx/>
              <a:buChar char="•"/>
              <a:defRPr/>
            </a:pPr>
            <a:r>
              <a:rPr lang="zh-CN" altLang="en-US" b="1" dirty="0">
                <a:gradFill>
                  <a:gsLst>
                    <a:gs pos="0">
                      <a:srgbClr val="E30000"/>
                    </a:gs>
                    <a:gs pos="100000">
                      <a:srgbClr val="760303"/>
                    </a:gs>
                  </a:gsLst>
                  <a:lin scaled="0"/>
                </a:gradFill>
                <a:latin typeface="Times New Roman" panose="02020603050405020304" pitchFamily="18" charset="0"/>
                <a:ea typeface="黑体" panose="02010609060101010101" pitchFamily="49" charset="-122"/>
                <a:cs typeface="Times New Roman" panose="02020603050405020304" pitchFamily="18" charset="0"/>
              </a:rPr>
              <a:t>大商所集装箱运力期货</a:t>
            </a:r>
            <a:r>
              <a:rPr lang="en-US" altLang="zh-CN" b="1" dirty="0">
                <a:gradFill>
                  <a:gsLst>
                    <a:gs pos="0">
                      <a:srgbClr val="E30000"/>
                    </a:gs>
                    <a:gs pos="100000">
                      <a:srgbClr val="760303"/>
                    </a:gs>
                  </a:gsLst>
                  <a:lin scaled="0"/>
                </a:gradFill>
                <a:latin typeface="Times New Roman" panose="02020603050405020304" pitchFamily="18" charset="0"/>
                <a:ea typeface="黑体" panose="02010609060101010101" pitchFamily="49" charset="-122"/>
                <a:cs typeface="Times New Roman" panose="02020603050405020304" pitchFamily="18" charset="0"/>
              </a:rPr>
              <a:t>——</a:t>
            </a:r>
            <a:r>
              <a:rPr lang="zh-CN" altLang="en-US" b="1" dirty="0">
                <a:gradFill>
                  <a:gsLst>
                    <a:gs pos="0">
                      <a:srgbClr val="E30000"/>
                    </a:gs>
                    <a:gs pos="100000">
                      <a:srgbClr val="760303"/>
                    </a:gs>
                  </a:gsLst>
                  <a:lin scaled="0"/>
                </a:gradFill>
                <a:latin typeface="Times New Roman" panose="02020603050405020304" pitchFamily="18" charset="0"/>
                <a:ea typeface="黑体" panose="02010609060101010101" pitchFamily="49" charset="-122"/>
                <a:cs typeface="Times New Roman" panose="02020603050405020304" pitchFamily="18" charset="0"/>
              </a:rPr>
              <a:t>首创实物交割</a:t>
            </a:r>
            <a:endParaRPr lang="en-US" altLang="zh-CN" b="1" dirty="0">
              <a:gradFill>
                <a:gsLst>
                  <a:gs pos="0">
                    <a:srgbClr val="E30000"/>
                  </a:gs>
                  <a:gs pos="100000">
                    <a:srgbClr val="760303"/>
                  </a:gs>
                </a:gsLst>
                <a:lin scaled="0"/>
              </a:gra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5" name="TextBox 1"/>
          <p:cNvSpPr txBox="1"/>
          <p:nvPr/>
        </p:nvSpPr>
        <p:spPr>
          <a:xfrm>
            <a:off x="179115" y="1213280"/>
            <a:ext cx="6451302" cy="3027304"/>
          </a:xfrm>
          <a:prstGeom prst="rect">
            <a:avLst/>
          </a:prstGeom>
          <a:noFill/>
        </p:spPr>
        <p:txBody>
          <a:bodyPr wrap="square">
            <a:spAutoFit/>
          </a:bodyPr>
          <a:lstStyle/>
          <a:p>
            <a:pPr>
              <a:lnSpc>
                <a:spcPct val="125000"/>
              </a:lnSpc>
            </a:pPr>
            <a:r>
              <a:rPr lang="zh-CN" altLang="en-US" sz="14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        现有航运衍生品定位于</a:t>
            </a:r>
            <a:r>
              <a:rPr lang="zh-CN" altLang="en-US" sz="1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干散货</a:t>
            </a:r>
            <a:r>
              <a:rPr lang="zh-CN" altLang="en-US" sz="14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及</a:t>
            </a:r>
            <a:r>
              <a:rPr lang="zh-CN" altLang="en-US" sz="1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油轮市场</a:t>
            </a:r>
            <a:r>
              <a:rPr lang="zh-CN" altLang="en-US" sz="14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，缺少</a:t>
            </a:r>
            <a:r>
              <a:rPr lang="zh-CN" altLang="en-US" sz="1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集装箱运力</a:t>
            </a:r>
            <a:r>
              <a:rPr lang="zh-CN" altLang="en-US" sz="14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的衍生工具。</a:t>
            </a:r>
          </a:p>
          <a:p>
            <a:pPr>
              <a:lnSpc>
                <a:spcPct val="125000"/>
              </a:lnSpc>
            </a:pPr>
            <a:r>
              <a:rPr lang="zh-CN" altLang="en-US" sz="14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　　同时，集装箱航运市场标准化程度高，市场竞争充分、规模充足，具备开展期货交易的品种属性。尤其是我国作为全球最大的进出口贸易国，参与海运贸易的实体企业众多，具备发展航运衍生品的基础。在如今产融结合已成为我国实体经济发展趋势的背景下，市场对于上市以</a:t>
            </a:r>
            <a:r>
              <a:rPr lang="zh-CN" altLang="en-US" sz="1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人民币</a:t>
            </a:r>
            <a:r>
              <a:rPr lang="zh-CN" altLang="en-US" sz="14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计价的集装箱运力期货、满足我国企业避险需求的呼声较高。</a:t>
            </a:r>
            <a:endParaRPr lang="en-US" altLang="zh-CN" sz="14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p>
            <a:pPr>
              <a:lnSpc>
                <a:spcPct val="125000"/>
              </a:lnSpc>
            </a:pPr>
            <a:r>
              <a:rPr lang="en-US" altLang="zh-CN" sz="14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        12</a:t>
            </a:r>
            <a:r>
              <a:rPr lang="zh-CN" altLang="en-US" sz="14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月</a:t>
            </a:r>
            <a:r>
              <a:rPr lang="en-US" altLang="zh-CN" sz="14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1</a:t>
            </a:r>
            <a:r>
              <a:rPr lang="zh-CN" altLang="en-US" sz="14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日，在中国</a:t>
            </a:r>
            <a:r>
              <a:rPr lang="en-US" altLang="zh-CN" sz="14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14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深圳</a:t>
            </a:r>
            <a:r>
              <a:rPr lang="en-US" altLang="zh-CN" sz="14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14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国际期货大会期间举办的大商所专场活动“新品种、新业务说明会”上，专家介绍了大商所集装箱运力期货合约设计草案。大商所准备推出的集装箱运力期货充分考虑了现货市场的需求，并汲取了国外已上市航运衍生品设计中的经验和教训。相比国外同类产品，大商所集装箱运力期货具有以</a:t>
            </a:r>
            <a:r>
              <a:rPr lang="zh-CN" altLang="en-US" sz="1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人民币报价</a:t>
            </a:r>
            <a:r>
              <a:rPr lang="zh-CN" altLang="en-US" sz="14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1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采取实物交割</a:t>
            </a:r>
            <a:r>
              <a:rPr lang="zh-CN" altLang="en-US" sz="14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1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合约标的航线为指定航线</a:t>
            </a:r>
            <a:r>
              <a:rPr lang="zh-CN" altLang="en-US" sz="14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等特点。</a:t>
            </a:r>
          </a:p>
        </p:txBody>
      </p:sp>
    </p:spTree>
    <p:extLst>
      <p:ext uri="{BB962C8B-B14F-4D97-AF65-F5344CB8AC3E}">
        <p14:creationId xmlns:p14="http://schemas.microsoft.com/office/powerpoint/2010/main" val="394510271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1048613"/>
          <p:cNvSpPr txBox="1"/>
          <p:nvPr/>
        </p:nvSpPr>
        <p:spPr>
          <a:xfrm>
            <a:off x="257648" y="281691"/>
            <a:ext cx="1893404" cy="315279"/>
          </a:xfrm>
          <a:prstGeom prst="rect">
            <a:avLst/>
          </a:prstGeom>
          <a:noFill/>
          <a:ln>
            <a:noFill/>
          </a:ln>
        </p:spPr>
        <p:txBody>
          <a:bodyPr vert="horz" wrap="non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lvl="0">
              <a:spcBef>
                <a:spcPct val="20000"/>
              </a:spcBef>
            </a:pPr>
            <a:r>
              <a:rPr lang="en-US" altLang="zh-CN"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3.4 </a:t>
            </a:r>
            <a:r>
              <a:rPr lang="zh-CN" altLang="en-US"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大商所运力期货</a:t>
            </a:r>
          </a:p>
        </p:txBody>
      </p:sp>
      <p:sp>
        <p:nvSpPr>
          <p:cNvPr id="4" name="文本框 3"/>
          <p:cNvSpPr txBox="1"/>
          <p:nvPr/>
        </p:nvSpPr>
        <p:spPr>
          <a:xfrm>
            <a:off x="179115" y="709911"/>
            <a:ext cx="5942166" cy="390428"/>
          </a:xfrm>
          <a:prstGeom prst="rect">
            <a:avLst/>
          </a:prstGeom>
          <a:noFill/>
          <a:ln>
            <a:noFill/>
          </a:ln>
        </p:spPr>
        <p:txBody>
          <a:bodyPr vert="horz" wrap="squar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marL="213995" indent="-213995">
              <a:lnSpc>
                <a:spcPct val="130000"/>
              </a:lnSpc>
              <a:spcBef>
                <a:spcPts val="450"/>
              </a:spcBef>
              <a:buFontTx/>
              <a:buChar char="•"/>
              <a:defRPr/>
            </a:pPr>
            <a:r>
              <a:rPr lang="zh-CN" altLang="en-US" b="1" dirty="0">
                <a:gradFill>
                  <a:gsLst>
                    <a:gs pos="0">
                      <a:srgbClr val="E30000"/>
                    </a:gs>
                    <a:gs pos="100000">
                      <a:srgbClr val="760303"/>
                    </a:gs>
                  </a:gsLst>
                  <a:lin scaled="0"/>
                </a:gradFill>
                <a:latin typeface="Times New Roman" panose="02020603050405020304" pitchFamily="18" charset="0"/>
                <a:ea typeface="黑体" panose="02010609060101010101" pitchFamily="49" charset="-122"/>
                <a:cs typeface="Times New Roman" panose="02020603050405020304" pitchFamily="18" charset="0"/>
              </a:rPr>
              <a:t>大商所集装箱运力期货</a:t>
            </a:r>
            <a:r>
              <a:rPr lang="en-US" altLang="zh-CN" b="1" dirty="0">
                <a:gradFill>
                  <a:gsLst>
                    <a:gs pos="0">
                      <a:srgbClr val="E30000"/>
                    </a:gs>
                    <a:gs pos="100000">
                      <a:srgbClr val="760303"/>
                    </a:gs>
                  </a:gsLst>
                  <a:lin scaled="0"/>
                </a:gradFill>
                <a:latin typeface="Times New Roman" panose="02020603050405020304" pitchFamily="18" charset="0"/>
                <a:ea typeface="黑体" panose="02010609060101010101" pitchFamily="49" charset="-122"/>
                <a:cs typeface="Times New Roman" panose="02020603050405020304" pitchFamily="18" charset="0"/>
              </a:rPr>
              <a:t>——</a:t>
            </a:r>
            <a:r>
              <a:rPr lang="zh-CN" altLang="en-US" b="1" dirty="0">
                <a:gradFill>
                  <a:gsLst>
                    <a:gs pos="0">
                      <a:srgbClr val="E30000"/>
                    </a:gs>
                    <a:gs pos="100000">
                      <a:srgbClr val="760303"/>
                    </a:gs>
                  </a:gsLst>
                  <a:lin scaled="0"/>
                </a:gradFill>
                <a:latin typeface="Times New Roman" panose="02020603050405020304" pitchFamily="18" charset="0"/>
                <a:ea typeface="黑体" panose="02010609060101010101" pitchFamily="49" charset="-122"/>
                <a:cs typeface="Times New Roman" panose="02020603050405020304" pitchFamily="18" charset="0"/>
              </a:rPr>
              <a:t>首创实物交割</a:t>
            </a:r>
            <a:endParaRPr lang="en-US" altLang="zh-CN" b="1" dirty="0">
              <a:gradFill>
                <a:gsLst>
                  <a:gs pos="0">
                    <a:srgbClr val="E30000"/>
                  </a:gs>
                  <a:gs pos="100000">
                    <a:srgbClr val="760303"/>
                  </a:gs>
                </a:gsLst>
                <a:lin scaled="0"/>
              </a:gra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5" name="TextBox 1"/>
          <p:cNvSpPr txBox="1"/>
          <p:nvPr/>
        </p:nvSpPr>
        <p:spPr>
          <a:xfrm>
            <a:off x="179115" y="1213280"/>
            <a:ext cx="6451302" cy="3539430"/>
          </a:xfrm>
          <a:prstGeom prst="rect">
            <a:avLst/>
          </a:prstGeom>
          <a:noFill/>
        </p:spPr>
        <p:txBody>
          <a:bodyPr wrap="square">
            <a:spAutoFit/>
          </a:bodyPr>
          <a:lstStyle/>
          <a:p>
            <a:r>
              <a:rPr lang="zh-CN" altLang="en-US" sz="1400" b="1" dirty="0">
                <a:latin typeface="Times New Roman" panose="02020603050405020304" pitchFamily="18" charset="0"/>
                <a:ea typeface="黑体" panose="02010609060101010101" pitchFamily="49" charset="-122"/>
                <a:cs typeface="Times New Roman" panose="02020603050405020304" pitchFamily="18" charset="0"/>
              </a:rPr>
              <a:t>       </a:t>
            </a:r>
            <a:r>
              <a:rPr lang="zh-CN" altLang="en-US" sz="1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合约标的航线的选取</a:t>
            </a:r>
            <a:r>
              <a:rPr lang="zh-CN" altLang="en-US" sz="1400" b="1" dirty="0">
                <a:latin typeface="Times New Roman" panose="02020603050405020304" pitchFamily="18" charset="0"/>
                <a:ea typeface="黑体" panose="02010609060101010101" pitchFamily="49" charset="-122"/>
                <a:cs typeface="Times New Roman" panose="02020603050405020304" pitchFamily="18" charset="0"/>
              </a:rPr>
              <a:t>等是集装箱运力期货合约设计的重点问题。为此，大商所多年来进行了深入探索，在</a:t>
            </a:r>
            <a:r>
              <a:rPr lang="zh-CN" altLang="en-US" sz="1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“起运港”“目的港”</a:t>
            </a:r>
            <a:r>
              <a:rPr lang="zh-CN" altLang="en-US" sz="1400" b="1" dirty="0">
                <a:latin typeface="Times New Roman" panose="02020603050405020304" pitchFamily="18" charset="0"/>
                <a:ea typeface="黑体" panose="02010609060101010101" pitchFamily="49" charset="-122"/>
                <a:cs typeface="Times New Roman" panose="02020603050405020304" pitchFamily="18" charset="0"/>
              </a:rPr>
              <a:t>两大合约指标上进行了创新。</a:t>
            </a:r>
          </a:p>
          <a:p>
            <a:r>
              <a:rPr lang="zh-CN" altLang="en-US" sz="1400" b="1" dirty="0">
                <a:latin typeface="Times New Roman" panose="02020603050405020304" pitchFamily="18" charset="0"/>
                <a:ea typeface="黑体" panose="02010609060101010101" pitchFamily="49" charset="-122"/>
                <a:cs typeface="Times New Roman" panose="02020603050405020304" pitchFamily="18" charset="0"/>
              </a:rPr>
              <a:t>　　在航线选定上，“中国</a:t>
            </a:r>
            <a:r>
              <a:rPr lang="en-US" altLang="zh-CN" sz="1400" b="1" dirty="0">
                <a:latin typeface="Times New Roman" panose="02020603050405020304" pitchFamily="18" charset="0"/>
                <a:ea typeface="黑体" panose="02010609060101010101" pitchFamily="49" charset="-122"/>
                <a:cs typeface="Times New Roman" panose="02020603050405020304" pitchFamily="18" charset="0"/>
              </a:rPr>
              <a:t>-</a:t>
            </a:r>
            <a:r>
              <a:rPr lang="zh-CN" altLang="en-US" sz="1400" b="1" dirty="0">
                <a:latin typeface="Times New Roman" panose="02020603050405020304" pitchFamily="18" charset="0"/>
                <a:ea typeface="黑体" panose="02010609060101010101" pitchFamily="49" charset="-122"/>
                <a:cs typeface="Times New Roman" panose="02020603050405020304" pitchFamily="18" charset="0"/>
              </a:rPr>
              <a:t>北美”航线目的港相对集中，市场规模最大。在美西航线中，又以洛杉矶和长滩的代表性最强、运力供给充足，是我国出口北美的最主要目的港口。因此，大商所选择</a:t>
            </a:r>
            <a:r>
              <a:rPr lang="zh-CN" altLang="en-US" sz="1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洛杉矶、长滩</a:t>
            </a:r>
            <a:r>
              <a:rPr lang="zh-CN" altLang="en-US" sz="1400" b="1" dirty="0">
                <a:latin typeface="Times New Roman" panose="02020603050405020304" pitchFamily="18" charset="0"/>
                <a:ea typeface="黑体" panose="02010609060101010101" pitchFamily="49" charset="-122"/>
                <a:cs typeface="Times New Roman" panose="02020603050405020304" pitchFamily="18" charset="0"/>
              </a:rPr>
              <a:t>作为合约标的</a:t>
            </a:r>
            <a:r>
              <a:rPr lang="zh-CN" altLang="en-US" sz="1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目的港</a:t>
            </a:r>
            <a:r>
              <a:rPr lang="zh-CN" altLang="en-US" sz="1400" b="1" dirty="0">
                <a:latin typeface="Times New Roman" panose="02020603050405020304" pitchFamily="18" charset="0"/>
                <a:ea typeface="黑体" panose="02010609060101010101" pitchFamily="49" charset="-122"/>
                <a:cs typeface="Times New Roman" panose="02020603050405020304" pitchFamily="18" charset="0"/>
              </a:rPr>
              <a:t>。</a:t>
            </a:r>
          </a:p>
          <a:p>
            <a:r>
              <a:rPr lang="zh-CN" altLang="en-US" sz="1400" b="1" dirty="0">
                <a:latin typeface="Times New Roman" panose="02020603050405020304" pitchFamily="18" charset="0"/>
                <a:ea typeface="黑体" panose="02010609060101010101" pitchFamily="49" charset="-122"/>
                <a:cs typeface="Times New Roman" panose="02020603050405020304" pitchFamily="18" charset="0"/>
              </a:rPr>
              <a:t>　　从国内看，上海、盐田、宁波是我国集装箱吞吐量最大的三个港口，也是我国出口集装箱量最大的三个港口。因此，大商所选择</a:t>
            </a:r>
            <a:r>
              <a:rPr lang="zh-CN" altLang="en-US" sz="1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上海、宁波、深圳</a:t>
            </a:r>
            <a:r>
              <a:rPr lang="zh-CN" altLang="en-US" sz="14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和</a:t>
            </a:r>
            <a:r>
              <a:rPr lang="zh-CN" altLang="en-US" sz="1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盐田</a:t>
            </a:r>
            <a:r>
              <a:rPr lang="zh-CN" altLang="en-US" sz="1400" b="1" dirty="0">
                <a:latin typeface="Times New Roman" panose="02020603050405020304" pitchFamily="18" charset="0"/>
                <a:ea typeface="黑体" panose="02010609060101010101" pitchFamily="49" charset="-122"/>
                <a:cs typeface="Times New Roman" panose="02020603050405020304" pitchFamily="18" charset="0"/>
              </a:rPr>
              <a:t>作为合约标的</a:t>
            </a:r>
            <a:r>
              <a:rPr lang="zh-CN" altLang="en-US" sz="1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起运港</a:t>
            </a:r>
            <a:r>
              <a:rPr lang="zh-CN" altLang="en-US" sz="1400" b="1" dirty="0">
                <a:latin typeface="Times New Roman" panose="02020603050405020304" pitchFamily="18" charset="0"/>
                <a:ea typeface="黑体" panose="02010609060101010101" pitchFamily="49" charset="-122"/>
                <a:cs typeface="Times New Roman" panose="02020603050405020304" pitchFamily="18" charset="0"/>
              </a:rPr>
              <a:t>。</a:t>
            </a:r>
          </a:p>
          <a:p>
            <a:r>
              <a:rPr lang="zh-CN" altLang="en-US" sz="1400" b="1" dirty="0">
                <a:latin typeface="Times New Roman" panose="02020603050405020304" pitchFamily="18" charset="0"/>
                <a:ea typeface="黑体" panose="02010609060101010101" pitchFamily="49" charset="-122"/>
                <a:cs typeface="Times New Roman" panose="02020603050405020304" pitchFamily="18" charset="0"/>
              </a:rPr>
              <a:t>　　同时，大商所集装箱运力期货是全球</a:t>
            </a:r>
            <a:r>
              <a:rPr lang="zh-CN" altLang="en-US" sz="1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首个实物交割的运力期货</a:t>
            </a:r>
            <a:r>
              <a:rPr lang="zh-CN" altLang="en-US" sz="1400" b="1" dirty="0">
                <a:latin typeface="Times New Roman" panose="02020603050405020304" pitchFamily="18" charset="0"/>
                <a:ea typeface="黑体" panose="02010609060101010101" pitchFamily="49" charset="-122"/>
                <a:cs typeface="Times New Roman" panose="02020603050405020304" pitchFamily="18" charset="0"/>
              </a:rPr>
              <a:t>。实物交割具备联动期现货价格的强力</a:t>
            </a:r>
            <a:r>
              <a:rPr lang="zh-CN" altLang="en-US" sz="1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纠偏机制</a:t>
            </a:r>
            <a:r>
              <a:rPr lang="zh-CN" altLang="en-US" sz="1400" b="1" dirty="0">
                <a:latin typeface="Times New Roman" panose="02020603050405020304" pitchFamily="18" charset="0"/>
                <a:ea typeface="黑体" panose="02010609060101010101" pitchFamily="49" charset="-122"/>
                <a:cs typeface="Times New Roman" panose="02020603050405020304" pitchFamily="18" charset="0"/>
              </a:rPr>
              <a:t>，期现货交割套利确保了期货价格与现货价格间的收敛。</a:t>
            </a:r>
          </a:p>
          <a:p>
            <a:r>
              <a:rPr lang="zh-CN" altLang="en-US" sz="1400" b="1" dirty="0">
                <a:latin typeface="Times New Roman" panose="02020603050405020304" pitchFamily="18" charset="0"/>
                <a:ea typeface="黑体" panose="02010609060101010101" pitchFamily="49" charset="-122"/>
                <a:cs typeface="Times New Roman" panose="02020603050405020304" pitchFamily="18" charset="0"/>
              </a:rPr>
              <a:t>　　</a:t>
            </a:r>
            <a:r>
              <a:rPr lang="zh-CN" altLang="en-US" sz="1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交割质量标准</a:t>
            </a:r>
            <a:r>
              <a:rPr lang="zh-CN" altLang="en-US" sz="1400" b="1" dirty="0">
                <a:latin typeface="Times New Roman" panose="02020603050405020304" pitchFamily="18" charset="0"/>
                <a:ea typeface="黑体" panose="02010609060101010101" pitchFamily="49" charset="-122"/>
                <a:cs typeface="Times New Roman" panose="02020603050405020304" pitchFamily="18" charset="0"/>
              </a:rPr>
              <a:t>上，交易标的价格以</a:t>
            </a:r>
            <a:r>
              <a:rPr lang="zh-CN" altLang="en-US" sz="1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人民币</a:t>
            </a:r>
            <a:r>
              <a:rPr lang="zh-CN" altLang="en-US" sz="1400" b="1" dirty="0">
                <a:latin typeface="Times New Roman" panose="02020603050405020304" pitchFamily="18" charset="0"/>
                <a:ea typeface="黑体" panose="02010609060101010101" pitchFamily="49" charset="-122"/>
                <a:cs typeface="Times New Roman" panose="02020603050405020304" pitchFamily="18" charset="0"/>
              </a:rPr>
              <a:t>计价，包含海运费、附加费及本地费用，上述费用均是现货买方选择船公司需要考虑的价格成本。</a:t>
            </a:r>
          </a:p>
          <a:p>
            <a:r>
              <a:rPr lang="zh-CN" altLang="en-US" sz="1400" b="1" dirty="0">
                <a:latin typeface="Times New Roman" panose="02020603050405020304" pitchFamily="18" charset="0"/>
                <a:ea typeface="黑体" panose="02010609060101010101" pitchFamily="49" charset="-122"/>
                <a:cs typeface="Times New Roman" panose="02020603050405020304" pitchFamily="18" charset="0"/>
              </a:rPr>
              <a:t>　　在</a:t>
            </a:r>
            <a:r>
              <a:rPr lang="zh-CN" altLang="en-US" sz="1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交割制度</a:t>
            </a:r>
            <a:r>
              <a:rPr lang="zh-CN" altLang="en-US" sz="1400" b="1" dirty="0">
                <a:latin typeface="Times New Roman" panose="02020603050405020304" pitchFamily="18" charset="0"/>
                <a:ea typeface="黑体" panose="02010609060101010101" pitchFamily="49" charset="-122"/>
                <a:cs typeface="Times New Roman" panose="02020603050405020304" pitchFamily="18" charset="0"/>
              </a:rPr>
              <a:t>上，大商所集装箱运力期货可以采取</a:t>
            </a:r>
            <a:r>
              <a:rPr lang="zh-CN" altLang="en-US" sz="1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一次性交割</a:t>
            </a:r>
            <a:r>
              <a:rPr lang="zh-CN" altLang="en-US" sz="1400" b="1" dirty="0">
                <a:latin typeface="Times New Roman" panose="02020603050405020304" pitchFamily="18" charset="0"/>
                <a:ea typeface="黑体" panose="02010609060101010101" pitchFamily="49" charset="-122"/>
                <a:cs typeface="Times New Roman" panose="02020603050405020304" pitchFamily="18" charset="0"/>
              </a:rPr>
              <a:t>和</a:t>
            </a:r>
            <a:r>
              <a:rPr lang="zh-CN" altLang="en-US" sz="1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滚动交割方式</a:t>
            </a:r>
            <a:r>
              <a:rPr lang="zh-CN" altLang="en-US" sz="1400" b="1" dirty="0">
                <a:latin typeface="Times New Roman" panose="02020603050405020304" pitchFamily="18" charset="0"/>
                <a:ea typeface="黑体" panose="02010609060101010101" pitchFamily="49" charset="-122"/>
                <a:cs typeface="Times New Roman" panose="02020603050405020304" pitchFamily="18" charset="0"/>
              </a:rPr>
              <a:t>，在贴近集装箱进出口流程、习惯和保障期货交割顺畅的基础上设计了交割流程，在交易所监督下买卖双方按照规定程序共同配合完成运力交收。</a:t>
            </a:r>
          </a:p>
        </p:txBody>
      </p:sp>
    </p:spTree>
    <p:extLst>
      <p:ext uri="{BB962C8B-B14F-4D97-AF65-F5344CB8AC3E}">
        <p14:creationId xmlns:p14="http://schemas.microsoft.com/office/powerpoint/2010/main" val="393053446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user\Desktop\图片1.jpg"/>
          <p:cNvPicPr>
            <a:picLocks noChangeAspect="1" noChangeArrowheads="1"/>
          </p:cNvPicPr>
          <p:nvPr/>
        </p:nvPicPr>
        <p:blipFill>
          <a:blip r:embed="rId3" cstate="print"/>
          <a:srcRect/>
          <a:stretch>
            <a:fillRect/>
          </a:stretch>
        </p:blipFill>
        <p:spPr bwMode="auto">
          <a:xfrm>
            <a:off x="277" y="891"/>
            <a:ext cx="6840139" cy="5128322"/>
          </a:xfrm>
          <a:prstGeom prst="rect">
            <a:avLst/>
          </a:prstGeom>
          <a:noFill/>
        </p:spPr>
      </p:pic>
      <p:sp>
        <p:nvSpPr>
          <p:cNvPr id="3" name="文本框 2"/>
          <p:cNvSpPr txBox="1"/>
          <p:nvPr/>
        </p:nvSpPr>
        <p:spPr>
          <a:xfrm>
            <a:off x="251123" y="2420590"/>
            <a:ext cx="3312369" cy="2445385"/>
          </a:xfrm>
          <a:prstGeom prst="rect">
            <a:avLst/>
          </a:prstGeom>
          <a:noFill/>
        </p:spPr>
        <p:txBody>
          <a:bodyPr wrap="square" rtlCol="0">
            <a:spAutoFit/>
          </a:bodyPr>
          <a:lstStyle/>
          <a:p>
            <a:pPr>
              <a:lnSpc>
                <a:spcPct val="150000"/>
              </a:lnSpc>
            </a:pPr>
            <a:r>
              <a:rPr lang="en-US" altLang="zh-CN" b="1" dirty="0">
                <a:solidFill>
                  <a:schemeClr val="accent3">
                    <a:lumMod val="95000"/>
                  </a:schemeClr>
                </a:solidFill>
                <a:latin typeface="Times New Roman" panose="02020603050405020304" pitchFamily="18" charset="0"/>
                <a:ea typeface="黑体" panose="02010609060101010101" pitchFamily="49" charset="-122"/>
                <a:cs typeface="Times New Roman" panose="02020603050405020304" pitchFamily="18" charset="0"/>
              </a:rPr>
              <a:t>4.1 </a:t>
            </a:r>
            <a:r>
              <a:rPr lang="zh-CN" altLang="en-US" b="1" dirty="0">
                <a:solidFill>
                  <a:schemeClr val="accent3">
                    <a:lumMod val="95000"/>
                  </a:schemeClr>
                </a:solidFill>
                <a:latin typeface="Times New Roman" panose="02020603050405020304" pitchFamily="18" charset="0"/>
                <a:ea typeface="黑体" panose="02010609060101010101" pitchFamily="49" charset="-122"/>
                <a:cs typeface="Times New Roman" panose="02020603050405020304" pitchFamily="18" charset="0"/>
              </a:rPr>
              <a:t>航运远期运费协议的概念</a:t>
            </a:r>
          </a:p>
          <a:p>
            <a:pPr>
              <a:lnSpc>
                <a:spcPct val="150000"/>
              </a:lnSpc>
            </a:pPr>
            <a:r>
              <a:rPr lang="en-US" altLang="zh-CN" b="1" dirty="0">
                <a:solidFill>
                  <a:schemeClr val="accent3">
                    <a:lumMod val="95000"/>
                  </a:schemeClr>
                </a:solidFill>
                <a:latin typeface="Times New Roman" panose="02020603050405020304" pitchFamily="18" charset="0"/>
                <a:ea typeface="黑体" panose="02010609060101010101" pitchFamily="49" charset="-122"/>
                <a:cs typeface="Times New Roman" panose="02020603050405020304" pitchFamily="18" charset="0"/>
              </a:rPr>
              <a:t>4.2 </a:t>
            </a:r>
            <a:r>
              <a:rPr lang="zh-CN" altLang="en-US" b="1" dirty="0">
                <a:solidFill>
                  <a:schemeClr val="accent3">
                    <a:lumMod val="95000"/>
                  </a:schemeClr>
                </a:solidFill>
                <a:latin typeface="Times New Roman" panose="02020603050405020304" pitchFamily="18" charset="0"/>
                <a:ea typeface="黑体" panose="02010609060101010101" pitchFamily="49" charset="-122"/>
                <a:cs typeface="Times New Roman" panose="02020603050405020304" pitchFamily="18" charset="0"/>
              </a:rPr>
              <a:t>远期运费协议的优缺点</a:t>
            </a:r>
          </a:p>
          <a:p>
            <a:pPr>
              <a:lnSpc>
                <a:spcPct val="150000"/>
              </a:lnSpc>
            </a:pPr>
            <a:r>
              <a:rPr lang="en-US" altLang="zh-CN" b="1" dirty="0">
                <a:solidFill>
                  <a:schemeClr val="accent3">
                    <a:lumMod val="95000"/>
                  </a:schemeClr>
                </a:solidFill>
                <a:latin typeface="Times New Roman" panose="02020603050405020304" pitchFamily="18" charset="0"/>
                <a:ea typeface="黑体" panose="02010609060101010101" pitchFamily="49" charset="-122"/>
                <a:cs typeface="Times New Roman" panose="02020603050405020304" pitchFamily="18" charset="0"/>
              </a:rPr>
              <a:t>4.3 </a:t>
            </a:r>
            <a:r>
              <a:rPr lang="zh-CN" altLang="en-US" b="1" dirty="0">
                <a:solidFill>
                  <a:schemeClr val="accent3">
                    <a:lumMod val="95000"/>
                  </a:schemeClr>
                </a:solidFill>
                <a:latin typeface="Times New Roman" panose="02020603050405020304" pitchFamily="18" charset="0"/>
                <a:ea typeface="黑体" panose="02010609060101010101" pitchFamily="49" charset="-122"/>
                <a:cs typeface="Times New Roman" panose="02020603050405020304" pitchFamily="18" charset="0"/>
              </a:rPr>
              <a:t>远期运费协议的交易量</a:t>
            </a:r>
          </a:p>
          <a:p>
            <a:pPr>
              <a:lnSpc>
                <a:spcPct val="150000"/>
              </a:lnSpc>
            </a:pPr>
            <a:r>
              <a:rPr lang="en-US" altLang="zh-CN" b="1" dirty="0">
                <a:solidFill>
                  <a:schemeClr val="accent3">
                    <a:lumMod val="95000"/>
                  </a:schemeClr>
                </a:solidFill>
                <a:latin typeface="Times New Roman" panose="02020603050405020304" pitchFamily="18" charset="0"/>
                <a:ea typeface="黑体" panose="02010609060101010101" pitchFamily="49" charset="-122"/>
                <a:cs typeface="Times New Roman" panose="02020603050405020304" pitchFamily="18" charset="0"/>
                <a:sym typeface="+mn-ea"/>
              </a:rPr>
              <a:t>4</a:t>
            </a:r>
            <a:r>
              <a:rPr lang="zh-CN" altLang="en-US" b="1" dirty="0">
                <a:solidFill>
                  <a:schemeClr val="accent3">
                    <a:lumMod val="95000"/>
                  </a:schemeClr>
                </a:solidFill>
                <a:latin typeface="Times New Roman" panose="02020603050405020304" pitchFamily="18" charset="0"/>
                <a:ea typeface="黑体" panose="02010609060101010101" pitchFamily="49" charset="-122"/>
                <a:cs typeface="Times New Roman" panose="02020603050405020304" pitchFamily="18" charset="0"/>
                <a:sym typeface="+mn-ea"/>
              </a:rPr>
              <a:t>.</a:t>
            </a:r>
            <a:r>
              <a:rPr lang="en-US" altLang="zh-CN" b="1" dirty="0">
                <a:solidFill>
                  <a:schemeClr val="accent3">
                    <a:lumMod val="95000"/>
                  </a:schemeClr>
                </a:solidFill>
                <a:latin typeface="Times New Roman" panose="02020603050405020304" pitchFamily="18" charset="0"/>
                <a:ea typeface="黑体" panose="02010609060101010101" pitchFamily="49" charset="-122"/>
                <a:cs typeface="Times New Roman" panose="02020603050405020304" pitchFamily="18" charset="0"/>
                <a:sym typeface="+mn-ea"/>
              </a:rPr>
              <a:t>4</a:t>
            </a:r>
            <a:r>
              <a:rPr lang="zh-CN" altLang="en-US" b="1" dirty="0">
                <a:solidFill>
                  <a:schemeClr val="accent3">
                    <a:lumMod val="95000"/>
                  </a:schemeClr>
                </a:solidFill>
                <a:latin typeface="Times New Roman" panose="02020603050405020304" pitchFamily="18" charset="0"/>
                <a:ea typeface="黑体" panose="02010609060101010101" pitchFamily="49" charset="-122"/>
                <a:cs typeface="Times New Roman" panose="02020603050405020304" pitchFamily="18" charset="0"/>
                <a:sym typeface="+mn-ea"/>
              </a:rPr>
              <a:t> 远期运费协议的交易过程</a:t>
            </a:r>
          </a:p>
          <a:p>
            <a:pPr>
              <a:lnSpc>
                <a:spcPct val="150000"/>
              </a:lnSpc>
            </a:pPr>
            <a:r>
              <a:rPr lang="en-US" altLang="zh-CN" b="1" dirty="0">
                <a:solidFill>
                  <a:schemeClr val="accent3">
                    <a:lumMod val="95000"/>
                  </a:schemeClr>
                </a:solidFill>
                <a:latin typeface="Times New Roman" panose="02020603050405020304" pitchFamily="18" charset="0"/>
                <a:ea typeface="黑体" panose="02010609060101010101" pitchFamily="49" charset="-122"/>
                <a:cs typeface="Times New Roman" panose="02020603050405020304" pitchFamily="18" charset="0"/>
                <a:sym typeface="+mn-ea"/>
              </a:rPr>
              <a:t>4</a:t>
            </a:r>
            <a:r>
              <a:rPr lang="zh-CN" altLang="en-US" b="1" dirty="0">
                <a:solidFill>
                  <a:schemeClr val="accent3">
                    <a:lumMod val="95000"/>
                  </a:schemeClr>
                </a:solidFill>
                <a:latin typeface="Times New Roman" panose="02020603050405020304" pitchFamily="18" charset="0"/>
                <a:ea typeface="黑体" panose="02010609060101010101" pitchFamily="49" charset="-122"/>
                <a:cs typeface="Times New Roman" panose="02020603050405020304" pitchFamily="18" charset="0"/>
                <a:sym typeface="+mn-ea"/>
              </a:rPr>
              <a:t>.</a:t>
            </a:r>
            <a:r>
              <a:rPr lang="en-US" altLang="zh-CN" b="1" dirty="0">
                <a:solidFill>
                  <a:schemeClr val="accent3">
                    <a:lumMod val="95000"/>
                  </a:schemeClr>
                </a:solidFill>
                <a:latin typeface="Times New Roman" panose="02020603050405020304" pitchFamily="18" charset="0"/>
                <a:ea typeface="黑体" panose="02010609060101010101" pitchFamily="49" charset="-122"/>
                <a:cs typeface="Times New Roman" panose="02020603050405020304" pitchFamily="18" charset="0"/>
                <a:sym typeface="+mn-ea"/>
              </a:rPr>
              <a:t>5</a:t>
            </a:r>
            <a:r>
              <a:rPr lang="zh-CN" altLang="en-US" b="1" dirty="0">
                <a:solidFill>
                  <a:schemeClr val="accent3">
                    <a:lumMod val="95000"/>
                  </a:schemeClr>
                </a:solidFill>
                <a:latin typeface="Times New Roman" panose="02020603050405020304" pitchFamily="18" charset="0"/>
                <a:ea typeface="黑体" panose="02010609060101010101" pitchFamily="49" charset="-122"/>
                <a:cs typeface="Times New Roman" panose="02020603050405020304" pitchFamily="18" charset="0"/>
                <a:sym typeface="+mn-ea"/>
              </a:rPr>
              <a:t> 混合式交易</a:t>
            </a:r>
            <a:endParaRPr lang="en-US" altLang="zh-CN" b="1" dirty="0">
              <a:solidFill>
                <a:schemeClr val="accent3">
                  <a:lumMod val="95000"/>
                </a:schemeClr>
              </a:solidFill>
              <a:latin typeface="Times New Roman" panose="02020603050405020304" pitchFamily="18" charset="0"/>
              <a:ea typeface="黑体" panose="02010609060101010101" pitchFamily="49" charset="-122"/>
              <a:cs typeface="Times New Roman" panose="02020603050405020304" pitchFamily="18" charset="0"/>
              <a:sym typeface="+mn-ea"/>
            </a:endParaRPr>
          </a:p>
          <a:p>
            <a:endParaRPr lang="zh-CN" altLang="en-US" b="1" dirty="0">
              <a:solidFill>
                <a:schemeClr val="accent3">
                  <a:lumMod val="95000"/>
                </a:schemeClr>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 name="文本框 1"/>
          <p:cNvSpPr txBox="1"/>
          <p:nvPr/>
        </p:nvSpPr>
        <p:spPr>
          <a:xfrm>
            <a:off x="819150" y="735965"/>
            <a:ext cx="3463925" cy="460375"/>
          </a:xfrm>
          <a:prstGeom prst="rect">
            <a:avLst/>
          </a:prstGeom>
          <a:noFill/>
        </p:spPr>
        <p:txBody>
          <a:bodyPr wrap="square" rtlCol="0">
            <a:spAutoFit/>
          </a:bodyPr>
          <a:lstStyle/>
          <a:p>
            <a:r>
              <a:rPr lang="zh-CN" altLang="en-US" sz="2400" b="1" dirty="0">
                <a:solidFill>
                  <a:schemeClr val="accent3">
                    <a:lumMod val="95000"/>
                  </a:schemeClr>
                </a:solidFill>
                <a:latin typeface="Times New Roman" panose="02020603050405020304" pitchFamily="18" charset="0"/>
                <a:ea typeface="黑体" panose="02010609060101010101" pitchFamily="49" charset="-122"/>
                <a:cs typeface="Times New Roman" panose="02020603050405020304" pitchFamily="18" charset="0"/>
                <a:sym typeface="+mn-ea"/>
              </a:rPr>
              <a:t>四 航运远期运费协议</a:t>
            </a:r>
          </a:p>
        </p:txBody>
      </p:sp>
      <p:sp>
        <p:nvSpPr>
          <p:cNvPr id="5" name="矩形 4"/>
          <p:cNvSpPr/>
          <p:nvPr/>
        </p:nvSpPr>
        <p:spPr>
          <a:xfrm>
            <a:off x="3238550" y="2420590"/>
            <a:ext cx="3600400" cy="2168525"/>
          </a:xfrm>
          <a:prstGeom prst="rect">
            <a:avLst/>
          </a:prstGeom>
        </p:spPr>
        <p:txBody>
          <a:bodyPr wrap="square">
            <a:spAutoFit/>
          </a:bodyPr>
          <a:lstStyle/>
          <a:p>
            <a:pPr lvl="0">
              <a:lnSpc>
                <a:spcPct val="150000"/>
              </a:lnSpc>
            </a:pPr>
            <a:r>
              <a:rPr lang="en-US" altLang="zh-CN" b="1" dirty="0">
                <a:solidFill>
                  <a:srgbClr val="FFFFFF">
                    <a:lumMod val="95000"/>
                  </a:srgbClr>
                </a:solidFill>
                <a:latin typeface="Times New Roman" panose="02020603050405020304" pitchFamily="18" charset="0"/>
                <a:ea typeface="黑体" panose="02010609060101010101" pitchFamily="49" charset="-122"/>
                <a:cs typeface="Times New Roman" panose="02020603050405020304" pitchFamily="18" charset="0"/>
                <a:sym typeface="+mn-ea"/>
              </a:rPr>
              <a:t>4</a:t>
            </a:r>
            <a:r>
              <a:rPr lang="zh-CN" altLang="en-US" b="1" dirty="0">
                <a:solidFill>
                  <a:srgbClr val="FFFFFF">
                    <a:lumMod val="95000"/>
                  </a:srgbClr>
                </a:solidFill>
                <a:latin typeface="Times New Roman" panose="02020603050405020304" pitchFamily="18" charset="0"/>
                <a:ea typeface="黑体" panose="02010609060101010101" pitchFamily="49" charset="-122"/>
                <a:cs typeface="Times New Roman" panose="02020603050405020304" pitchFamily="18" charset="0"/>
                <a:sym typeface="+mn-ea"/>
              </a:rPr>
              <a:t>.</a:t>
            </a:r>
            <a:r>
              <a:rPr lang="en-US" altLang="zh-CN" b="1" dirty="0">
                <a:solidFill>
                  <a:srgbClr val="FFFFFF">
                    <a:lumMod val="95000"/>
                  </a:srgbClr>
                </a:solidFill>
                <a:latin typeface="Times New Roman" panose="02020603050405020304" pitchFamily="18" charset="0"/>
                <a:ea typeface="黑体" panose="02010609060101010101" pitchFamily="49" charset="-122"/>
                <a:cs typeface="Times New Roman" panose="02020603050405020304" pitchFamily="18" charset="0"/>
                <a:sym typeface="+mn-ea"/>
              </a:rPr>
              <a:t>6 </a:t>
            </a:r>
            <a:r>
              <a:rPr lang="zh-CN" altLang="en-US" b="1" dirty="0">
                <a:solidFill>
                  <a:srgbClr val="FFFFFF">
                    <a:lumMod val="95000"/>
                  </a:srgbClr>
                </a:solidFill>
                <a:latin typeface="Times New Roman" panose="02020603050405020304" pitchFamily="18" charset="0"/>
                <a:ea typeface="黑体" panose="02010609060101010101" pitchFamily="49" charset="-122"/>
                <a:cs typeface="Times New Roman" panose="02020603050405020304" pitchFamily="18" charset="0"/>
                <a:sym typeface="+mn-ea"/>
              </a:rPr>
              <a:t>人民币</a:t>
            </a:r>
            <a:r>
              <a:rPr lang="en-US" altLang="zh-CN" b="1" dirty="0">
                <a:solidFill>
                  <a:srgbClr val="FFFFFF">
                    <a:lumMod val="95000"/>
                  </a:srgbClr>
                </a:solidFill>
                <a:latin typeface="Times New Roman" panose="02020603050405020304" pitchFamily="18" charset="0"/>
                <a:ea typeface="黑体" panose="02010609060101010101" pitchFamily="49" charset="-122"/>
                <a:cs typeface="Times New Roman" panose="02020603050405020304" pitchFamily="18" charset="0"/>
                <a:sym typeface="+mn-ea"/>
              </a:rPr>
              <a:t>FFA</a:t>
            </a:r>
          </a:p>
          <a:p>
            <a:pPr lvl="0">
              <a:lnSpc>
                <a:spcPct val="150000"/>
              </a:lnSpc>
            </a:pPr>
            <a:r>
              <a:rPr lang="en-US" altLang="zh-CN" b="1" dirty="0">
                <a:solidFill>
                  <a:srgbClr val="FFFFFF">
                    <a:lumMod val="95000"/>
                  </a:srgbClr>
                </a:solidFill>
                <a:latin typeface="Times New Roman" panose="02020603050405020304" pitchFamily="18" charset="0"/>
                <a:ea typeface="黑体" panose="02010609060101010101" pitchFamily="49" charset="-122"/>
                <a:cs typeface="Times New Roman" panose="02020603050405020304" pitchFamily="18" charset="0"/>
                <a:sym typeface="+mn-ea"/>
              </a:rPr>
              <a:t>4</a:t>
            </a:r>
            <a:r>
              <a:rPr lang="zh-CN" altLang="en-US" b="1" dirty="0">
                <a:solidFill>
                  <a:srgbClr val="FFFFFF">
                    <a:lumMod val="95000"/>
                  </a:srgbClr>
                </a:solidFill>
                <a:latin typeface="Times New Roman" panose="02020603050405020304" pitchFamily="18" charset="0"/>
                <a:ea typeface="黑体" panose="02010609060101010101" pitchFamily="49" charset="-122"/>
                <a:cs typeface="Times New Roman" panose="02020603050405020304" pitchFamily="18" charset="0"/>
                <a:sym typeface="+mn-ea"/>
              </a:rPr>
              <a:t>.</a:t>
            </a:r>
            <a:r>
              <a:rPr lang="en-US" altLang="zh-CN" b="1" dirty="0">
                <a:solidFill>
                  <a:srgbClr val="FFFFFF">
                    <a:lumMod val="95000"/>
                  </a:srgbClr>
                </a:solidFill>
                <a:latin typeface="Times New Roman" panose="02020603050405020304" pitchFamily="18" charset="0"/>
                <a:ea typeface="黑体" panose="02010609060101010101" pitchFamily="49" charset="-122"/>
                <a:cs typeface="Times New Roman" panose="02020603050405020304" pitchFamily="18" charset="0"/>
                <a:sym typeface="+mn-ea"/>
              </a:rPr>
              <a:t>7</a:t>
            </a:r>
            <a:r>
              <a:rPr lang="zh-CN" altLang="en-US" b="1" dirty="0">
                <a:solidFill>
                  <a:srgbClr val="FFFFFF">
                    <a:lumMod val="95000"/>
                  </a:srgbClr>
                </a:solidFill>
                <a:latin typeface="Times New Roman" panose="02020603050405020304" pitchFamily="18" charset="0"/>
                <a:ea typeface="黑体" panose="02010609060101010101" pitchFamily="49" charset="-122"/>
                <a:cs typeface="Times New Roman" panose="02020603050405020304" pitchFamily="18" charset="0"/>
                <a:sym typeface="+mn-ea"/>
              </a:rPr>
              <a:t> 信用风险与结算 </a:t>
            </a:r>
            <a:endParaRPr lang="en-US" altLang="zh-CN" b="1" dirty="0">
              <a:solidFill>
                <a:srgbClr val="FFFFFF">
                  <a:lumMod val="95000"/>
                </a:srgbClr>
              </a:solidFill>
              <a:latin typeface="Times New Roman" panose="02020603050405020304" pitchFamily="18" charset="0"/>
              <a:ea typeface="黑体" panose="02010609060101010101" pitchFamily="49" charset="-122"/>
              <a:cs typeface="Times New Roman" panose="02020603050405020304" pitchFamily="18" charset="0"/>
              <a:sym typeface="+mn-ea"/>
            </a:endParaRPr>
          </a:p>
          <a:p>
            <a:pPr lvl="0">
              <a:lnSpc>
                <a:spcPct val="150000"/>
              </a:lnSpc>
            </a:pPr>
            <a:r>
              <a:rPr lang="en-US" altLang="zh-CN" b="1" dirty="0">
                <a:solidFill>
                  <a:srgbClr val="FFFFFF">
                    <a:lumMod val="95000"/>
                  </a:srgbClr>
                </a:solidFill>
                <a:latin typeface="Times New Roman" panose="02020603050405020304" pitchFamily="18" charset="0"/>
                <a:ea typeface="黑体" panose="02010609060101010101" pitchFamily="49" charset="-122"/>
                <a:cs typeface="Times New Roman" panose="02020603050405020304" pitchFamily="18" charset="0"/>
              </a:rPr>
              <a:t>4.8  </a:t>
            </a:r>
            <a:r>
              <a:rPr lang="zh-CN" altLang="en-US" b="1" dirty="0">
                <a:solidFill>
                  <a:srgbClr val="FFFFFF">
                    <a:lumMod val="95000"/>
                  </a:srgbClr>
                </a:solidFill>
                <a:latin typeface="Times New Roman" panose="02020603050405020304" pitchFamily="18" charset="0"/>
                <a:ea typeface="黑体" panose="02010609060101010101" pitchFamily="49" charset="-122"/>
                <a:cs typeface="Times New Roman" panose="02020603050405020304" pitchFamily="18" charset="0"/>
              </a:rPr>
              <a:t>远期运费协议的投资策略</a:t>
            </a:r>
          </a:p>
          <a:p>
            <a:pPr lvl="0">
              <a:lnSpc>
                <a:spcPct val="150000"/>
              </a:lnSpc>
            </a:pPr>
            <a:r>
              <a:rPr lang="en-US" altLang="zh-CN" b="1" dirty="0">
                <a:solidFill>
                  <a:srgbClr val="FFFFFF">
                    <a:lumMod val="95000"/>
                  </a:srgbClr>
                </a:solidFill>
                <a:latin typeface="Times New Roman" panose="02020603050405020304" pitchFamily="18" charset="0"/>
                <a:ea typeface="黑体" panose="02010609060101010101" pitchFamily="49" charset="-122"/>
                <a:cs typeface="Times New Roman" panose="02020603050405020304" pitchFamily="18" charset="0"/>
              </a:rPr>
              <a:t>4.9  FFA</a:t>
            </a:r>
            <a:r>
              <a:rPr lang="zh-CN" altLang="en-US" b="1" dirty="0">
                <a:solidFill>
                  <a:srgbClr val="FFFFFF">
                    <a:lumMod val="95000"/>
                  </a:srgbClr>
                </a:solidFill>
                <a:latin typeface="Times New Roman" panose="02020603050405020304" pitchFamily="18" charset="0"/>
                <a:ea typeface="黑体" panose="02010609060101010101" pitchFamily="49" charset="-122"/>
                <a:cs typeface="Times New Roman" panose="02020603050405020304" pitchFamily="18" charset="0"/>
              </a:rPr>
              <a:t>套期保值中需注意的问题</a:t>
            </a:r>
          </a:p>
          <a:p>
            <a:pPr lvl="0">
              <a:lnSpc>
                <a:spcPct val="150000"/>
              </a:lnSpc>
            </a:pPr>
            <a:r>
              <a:rPr lang="en-US" altLang="zh-CN" b="1" dirty="0">
                <a:solidFill>
                  <a:srgbClr val="FFFFFF">
                    <a:lumMod val="95000"/>
                  </a:srgbClr>
                </a:solidFill>
                <a:latin typeface="Times New Roman" panose="02020603050405020304" pitchFamily="18" charset="0"/>
                <a:ea typeface="黑体" panose="02010609060101010101" pitchFamily="49" charset="-122"/>
                <a:cs typeface="Times New Roman" panose="02020603050405020304" pitchFamily="18" charset="0"/>
              </a:rPr>
              <a:t>4.10 </a:t>
            </a:r>
            <a:r>
              <a:rPr lang="zh-CN" altLang="en-US" b="1" dirty="0">
                <a:solidFill>
                  <a:srgbClr val="FFFFFF">
                    <a:lumMod val="95000"/>
                  </a:srgbClr>
                </a:solidFill>
                <a:latin typeface="Times New Roman" panose="02020603050405020304" pitchFamily="18" charset="0"/>
                <a:ea typeface="黑体" panose="02010609060101010101" pitchFamily="49" charset="-122"/>
                <a:cs typeface="Times New Roman" panose="02020603050405020304" pitchFamily="18" charset="0"/>
              </a:rPr>
              <a:t>价格发现与远期价格曲线</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圆角 7"/>
          <p:cNvSpPr/>
          <p:nvPr/>
        </p:nvSpPr>
        <p:spPr>
          <a:xfrm>
            <a:off x="207943" y="764024"/>
            <a:ext cx="6264696" cy="3600400"/>
          </a:xfrm>
          <a:prstGeom prst="roundRect">
            <a:avLst/>
          </a:prstGeom>
          <a:noFill/>
          <a:ln w="19050">
            <a:prstDash val="dashDot"/>
          </a:ln>
        </p:spPr>
        <p:style>
          <a:lnRef idx="2">
            <a:schemeClr val="accent1">
              <a:shade val="50000"/>
            </a:schemeClr>
          </a:lnRef>
          <a:fillRef idx="1">
            <a:schemeClr val="accent1"/>
          </a:fillRef>
          <a:effectRef idx="0">
            <a:schemeClr val="accent1"/>
          </a:effectRef>
          <a:fontRef idx="minor">
            <a:schemeClr val="lt1"/>
          </a:fontRef>
        </p:style>
        <p:txBody>
          <a:bodyPr lIns="57443" tIns="28721" rIns="57443" bIns="28721" anchor="ctr"/>
          <a:lstStyle/>
          <a:p>
            <a:pPr algn="ctr">
              <a:defRPr/>
            </a:pPr>
            <a:endParaRPr lang="zh-CN" altLang="en-US"/>
          </a:p>
        </p:txBody>
      </p:sp>
      <p:sp>
        <p:nvSpPr>
          <p:cNvPr id="2" name="文本框 1"/>
          <p:cNvSpPr txBox="1"/>
          <p:nvPr/>
        </p:nvSpPr>
        <p:spPr>
          <a:xfrm>
            <a:off x="570865" y="1097280"/>
            <a:ext cx="5518150" cy="1568450"/>
          </a:xfrm>
          <a:prstGeom prst="rect">
            <a:avLst/>
          </a:prstGeom>
          <a:noFill/>
        </p:spPr>
        <p:txBody>
          <a:bodyPr wrap="square" rtlCol="0">
            <a:spAutoFit/>
          </a:bodyPr>
          <a:lstStyle/>
          <a:p>
            <a:pPr algn="just"/>
            <a:r>
              <a:rPr lang="en-US" altLang="zh-CN" sz="1600" dirty="0">
                <a:solidFill>
                  <a:schemeClr val="accent1">
                    <a:lumMod val="50000"/>
                  </a:schemeClr>
                </a:solidFill>
                <a:ea typeface="黑体" panose="02010609060101010101" pitchFamily="49" charset="-122"/>
                <a:cs typeface="Arial" panose="020B0604020202020204" pitchFamily="34" charset="0"/>
              </a:rPr>
              <a:t>       </a:t>
            </a:r>
            <a:r>
              <a:rPr lang="zh-CN" altLang="en-US" sz="1600"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国际航运市场的正常运营主要是通过租船业务来实现，</a:t>
            </a:r>
            <a:r>
              <a:rPr lang="zh-CN" altLang="en-US" sz="160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远期运费协议</a:t>
            </a:r>
            <a:r>
              <a:rPr lang="zh-CN" altLang="en-US" sz="1600"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1600"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Forward</a:t>
            </a:r>
            <a:r>
              <a:rPr lang="zh-CN" altLang="en-US" sz="1600"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1600"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Freight</a:t>
            </a:r>
            <a:r>
              <a:rPr lang="zh-CN" altLang="en-US" sz="1600"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1600" dirty="0" err="1">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Agrrements</a:t>
            </a:r>
            <a:r>
              <a:rPr lang="zh-CN" altLang="en-US" sz="1600"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1600"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FFA</a:t>
            </a:r>
            <a:r>
              <a:rPr lang="zh-CN" altLang="en-US" sz="1600"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是一种运费风险管理工具，指买卖双方达成的一种远期运费合同，协议规定了具体的航线、价格、数量等，且双方约定在未来某一时点，收取或支付依据波罗的海海航交易所的官方运费指数价格与合同约定价格的运费差额。</a:t>
            </a:r>
          </a:p>
        </p:txBody>
      </p:sp>
      <p:sp>
        <p:nvSpPr>
          <p:cNvPr id="3" name="文本框 2"/>
          <p:cNvSpPr txBox="1"/>
          <p:nvPr/>
        </p:nvSpPr>
        <p:spPr>
          <a:xfrm>
            <a:off x="570865" y="2701290"/>
            <a:ext cx="5517515" cy="1076325"/>
          </a:xfrm>
          <a:prstGeom prst="rect">
            <a:avLst/>
          </a:prstGeom>
          <a:noFill/>
        </p:spPr>
        <p:txBody>
          <a:bodyPr wrap="square" rtlCol="0">
            <a:spAutoFit/>
          </a:bodyPr>
          <a:lstStyle/>
          <a:p>
            <a:pPr algn="just"/>
            <a:r>
              <a:rPr lang="en-US" altLang="zh-CN" sz="1600" dirty="0">
                <a:solidFill>
                  <a:schemeClr val="accent1">
                    <a:lumMod val="50000"/>
                  </a:schemeClr>
                </a:solidFill>
                <a:ea typeface="黑体" panose="02010609060101010101" pitchFamily="49" charset="-122"/>
                <a:cs typeface="Arial" panose="020B0604020202020204" pitchFamily="34" charset="0"/>
              </a:rPr>
              <a:t>        </a:t>
            </a:r>
            <a:r>
              <a:rPr lang="en-US" altLang="zh-CN" sz="1600"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FFA</a:t>
            </a:r>
            <a:r>
              <a:rPr lang="zh-CN" altLang="en-US" sz="1600"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是一种</a:t>
            </a:r>
            <a:r>
              <a:rPr lang="zh-CN" altLang="en-US" sz="160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套期保值工具</a:t>
            </a:r>
            <a:r>
              <a:rPr lang="zh-CN" altLang="en-US" sz="1600"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，把运费作为一种商品，船东或货主通过</a:t>
            </a:r>
            <a:r>
              <a:rPr lang="en-US" altLang="zh-CN" sz="1600"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FFA</a:t>
            </a:r>
            <a:r>
              <a:rPr lang="zh-CN" altLang="en-US" sz="1600"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市场为运营环节购买保险，保证其稳定运营、可持续发展。同样，和所有期货期权产品相同，FFA是一种</a:t>
            </a:r>
            <a:r>
              <a:rPr lang="zh-CN" altLang="en-US" sz="160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套利工具</a:t>
            </a:r>
            <a:r>
              <a:rPr lang="zh-CN" altLang="en-US" sz="1600"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a:t>
            </a:r>
          </a:p>
        </p:txBody>
      </p:sp>
      <p:sp>
        <p:nvSpPr>
          <p:cNvPr id="4" name="TextBox 1048613"/>
          <p:cNvSpPr txBox="1"/>
          <p:nvPr/>
        </p:nvSpPr>
        <p:spPr>
          <a:xfrm>
            <a:off x="257648" y="281691"/>
            <a:ext cx="2755820" cy="315279"/>
          </a:xfrm>
          <a:prstGeom prst="rect">
            <a:avLst/>
          </a:prstGeom>
          <a:noFill/>
          <a:ln>
            <a:noFill/>
          </a:ln>
        </p:spPr>
        <p:txBody>
          <a:bodyPr vert="horz" wrap="non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lvl="0" algn="l">
              <a:spcBef>
                <a:spcPct val="20000"/>
              </a:spcBef>
            </a:pPr>
            <a:r>
              <a:rPr lang="en-US" altLang="zh-CN"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4.1</a:t>
            </a:r>
            <a:r>
              <a:rPr lang="zh-CN" altLang="en-US" sz="1600" b="1" dirty="0">
                <a:solidFill>
                  <a:srgbClr val="004289"/>
                </a:solidFill>
                <a:ea typeface="黑体" panose="02010609060101010101" pitchFamily="49" charset="-122"/>
                <a:cs typeface="Arial" panose="020B0604020202020204" pitchFamily="34" charset="0"/>
                <a:sym typeface="+mn-ea"/>
              </a:rPr>
              <a:t>航运远期运费协议的概念</a:t>
            </a:r>
            <a:r>
              <a:rPr lang="en-US" altLang="zh-CN" sz="1600" b="1" dirty="0">
                <a:solidFill>
                  <a:srgbClr val="004289"/>
                </a:solidFill>
                <a:ea typeface="黑体" panose="02010609060101010101" pitchFamily="49" charset="-122"/>
                <a:cs typeface="Arial" panose="020B0604020202020204" pitchFamily="34" charset="0"/>
              </a:rPr>
              <a:t> </a:t>
            </a:r>
            <a:endParaRPr lang="zh-CN" altLang="en-US" sz="1600" b="1" dirty="0">
              <a:solidFill>
                <a:srgbClr val="004289"/>
              </a:solidFill>
              <a:ea typeface="黑体" panose="02010609060101010101" pitchFamily="49" charset="-122"/>
              <a:cs typeface="Arial" panose="020B0604020202020204" pitchFamily="3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右箭头 4"/>
          <p:cNvSpPr/>
          <p:nvPr/>
        </p:nvSpPr>
        <p:spPr>
          <a:xfrm>
            <a:off x="2359929" y="1059193"/>
            <a:ext cx="360040" cy="2160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圆角矩形 5"/>
          <p:cNvSpPr/>
          <p:nvPr/>
        </p:nvSpPr>
        <p:spPr>
          <a:xfrm>
            <a:off x="278130" y="823595"/>
            <a:ext cx="1925955" cy="686435"/>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sz="1400" b="1" dirty="0">
                <a:latin typeface="黑体" panose="02010609060101010101" pitchFamily="49" charset="-122"/>
                <a:ea typeface="黑体" panose="02010609060101010101" pitchFamily="49" charset="-122"/>
              </a:rPr>
              <a:t>干散货航运市场存在着巨大的运费风险</a:t>
            </a:r>
          </a:p>
        </p:txBody>
      </p:sp>
      <p:sp>
        <p:nvSpPr>
          <p:cNvPr id="8" name="圆角矩形 7"/>
          <p:cNvSpPr/>
          <p:nvPr/>
        </p:nvSpPr>
        <p:spPr>
          <a:xfrm>
            <a:off x="5579715" y="1134749"/>
            <a:ext cx="1152128" cy="74724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400" b="1" dirty="0">
                <a:solidFill>
                  <a:srgbClr val="C00000"/>
                </a:solidFill>
              </a:rPr>
              <a:t>缺点：</a:t>
            </a:r>
            <a:endParaRPr lang="en-US" altLang="zh-CN" sz="1400" b="1" dirty="0">
              <a:solidFill>
                <a:srgbClr val="C00000"/>
              </a:solidFill>
            </a:endParaRPr>
          </a:p>
          <a:p>
            <a:pPr algn="ctr"/>
            <a:r>
              <a:rPr lang="zh-CN" altLang="en-US" sz="1400" b="1" dirty="0"/>
              <a:t>不够灵活</a:t>
            </a:r>
            <a:endParaRPr lang="en-US" altLang="zh-CN" sz="1400" b="1" dirty="0"/>
          </a:p>
          <a:p>
            <a:pPr algn="ctr"/>
            <a:r>
              <a:rPr lang="zh-CN" altLang="en-US" sz="1400" b="1" dirty="0"/>
              <a:t>缺乏可靠性</a:t>
            </a:r>
            <a:endParaRPr lang="en-US" altLang="zh-CN" sz="1400" b="1" dirty="0"/>
          </a:p>
        </p:txBody>
      </p:sp>
      <p:sp>
        <p:nvSpPr>
          <p:cNvPr id="9" name="圆角矩形 8"/>
          <p:cNvSpPr/>
          <p:nvPr/>
        </p:nvSpPr>
        <p:spPr>
          <a:xfrm>
            <a:off x="3218118" y="3054052"/>
            <a:ext cx="3132348" cy="749424"/>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altLang="zh-CN" sz="1400" b="1" dirty="0">
                <a:latin typeface="Times New Roman" panose="02020603050405020304" pitchFamily="18" charset="0"/>
                <a:ea typeface="黑体" panose="02010609060101010101" pitchFamily="49" charset="-122"/>
                <a:cs typeface="Times New Roman" panose="02020603050405020304" pitchFamily="18" charset="0"/>
              </a:rPr>
              <a:t>1985</a:t>
            </a:r>
            <a:r>
              <a:rPr lang="zh-CN" altLang="en-US" sz="1400" b="1" dirty="0">
                <a:latin typeface="Times New Roman" panose="02020603050405020304" pitchFamily="18" charset="0"/>
                <a:ea typeface="黑体" panose="02010609060101010101" pitchFamily="49" charset="-122"/>
                <a:cs typeface="Times New Roman" panose="02020603050405020304" pitchFamily="18" charset="0"/>
              </a:rPr>
              <a:t>年，期货交易市场波罗的海国际航运期货交易所</a:t>
            </a:r>
            <a:r>
              <a:rPr lang="en-US" altLang="zh-CN" sz="1400" b="1" dirty="0">
                <a:latin typeface="Times New Roman" panose="02020603050405020304" pitchFamily="18" charset="0"/>
                <a:ea typeface="黑体" panose="02010609060101010101" pitchFamily="49" charset="-122"/>
                <a:cs typeface="Times New Roman" panose="02020603050405020304" pitchFamily="18" charset="0"/>
              </a:rPr>
              <a:t>(BIFFEX)</a:t>
            </a:r>
            <a:r>
              <a:rPr lang="zh-CN" altLang="en-US" sz="1400" b="1" dirty="0">
                <a:latin typeface="Times New Roman" panose="02020603050405020304" pitchFamily="18" charset="0"/>
                <a:ea typeface="黑体" panose="02010609060101010101" pitchFamily="49" charset="-122"/>
                <a:cs typeface="Times New Roman" panose="02020603050405020304" pitchFamily="18" charset="0"/>
              </a:rPr>
              <a:t>成立</a:t>
            </a:r>
          </a:p>
        </p:txBody>
      </p:sp>
      <p:sp>
        <p:nvSpPr>
          <p:cNvPr id="10" name="圆角矩形 9"/>
          <p:cNvSpPr/>
          <p:nvPr/>
        </p:nvSpPr>
        <p:spPr>
          <a:xfrm>
            <a:off x="128237" y="1881935"/>
            <a:ext cx="2601132" cy="265522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lnSpc>
                <a:spcPct val="150000"/>
              </a:lnSpc>
            </a:pPr>
            <a:r>
              <a:rPr lang="zh-CN" altLang="en-US" sz="1400" b="1" dirty="0">
                <a:solidFill>
                  <a:srgbClr val="C00000"/>
                </a:solidFill>
                <a:latin typeface="黑体" panose="02010609060101010101" pitchFamily="49" charset="-122"/>
                <a:ea typeface="黑体" panose="02010609060101010101" pitchFamily="49" charset="-122"/>
              </a:rPr>
              <a:t>障碍：</a:t>
            </a:r>
            <a:endParaRPr lang="en-US" altLang="zh-CN" sz="1400" b="1" dirty="0">
              <a:solidFill>
                <a:srgbClr val="C00000"/>
              </a:solidFill>
              <a:latin typeface="黑体" panose="02010609060101010101" pitchFamily="49" charset="-122"/>
              <a:ea typeface="黑体" panose="02010609060101010101" pitchFamily="49" charset="-122"/>
            </a:endParaRPr>
          </a:p>
          <a:p>
            <a:pPr>
              <a:lnSpc>
                <a:spcPct val="150000"/>
              </a:lnSpc>
            </a:pPr>
            <a:r>
              <a:rPr lang="zh-CN" altLang="en-US" sz="1400" b="1" dirty="0">
                <a:latin typeface="黑体" panose="02010609060101010101" pitchFamily="49" charset="-122"/>
                <a:ea typeface="黑体" panose="02010609060101010101" pitchFamily="49" charset="-122"/>
              </a:rPr>
              <a:t>海洋运输服务不是能在期末进行交割的实际商品。</a:t>
            </a:r>
            <a:endParaRPr lang="en-US" altLang="zh-CN" sz="1400" b="1" dirty="0">
              <a:latin typeface="黑体" panose="02010609060101010101" pitchFamily="49" charset="-122"/>
              <a:ea typeface="黑体" panose="02010609060101010101" pitchFamily="49" charset="-122"/>
            </a:endParaRPr>
          </a:p>
          <a:p>
            <a:pPr>
              <a:lnSpc>
                <a:spcPct val="150000"/>
              </a:lnSpc>
            </a:pPr>
            <a:r>
              <a:rPr lang="zh-CN" altLang="en-US" sz="1400" b="1" dirty="0">
                <a:latin typeface="黑体" panose="02010609060101010101" pitchFamily="49" charset="-122"/>
                <a:ea typeface="黑体" panose="02010609060101010101" pitchFamily="49" charset="-122"/>
              </a:rPr>
              <a:t>而期货合约是交易双方达成的未来特定日期交付特定数量和等级的协商物品。</a:t>
            </a:r>
            <a:endParaRPr lang="en-US" altLang="zh-CN" sz="1400" b="1" dirty="0">
              <a:latin typeface="黑体" panose="02010609060101010101" pitchFamily="49" charset="-122"/>
              <a:ea typeface="黑体" panose="02010609060101010101" pitchFamily="49" charset="-122"/>
            </a:endParaRPr>
          </a:p>
          <a:p>
            <a:pPr>
              <a:lnSpc>
                <a:spcPct val="150000"/>
              </a:lnSpc>
            </a:pPr>
            <a:r>
              <a:rPr lang="zh-CN" altLang="en-US" sz="1400" b="1" dirty="0">
                <a:latin typeface="黑体" panose="02010609060101010101" pitchFamily="49" charset="-122"/>
                <a:ea typeface="黑体" panose="02010609060101010101" pitchFamily="49" charset="-122"/>
              </a:rPr>
              <a:t>最终解决途径是交付标的资产的现金价值</a:t>
            </a:r>
            <a:r>
              <a:rPr lang="zh-CN" altLang="en-US" sz="1400" dirty="0">
                <a:latin typeface="黑体" panose="02010609060101010101" pitchFamily="49" charset="-122"/>
                <a:ea typeface="黑体" panose="02010609060101010101" pitchFamily="49" charset="-122"/>
              </a:rPr>
              <a:t>。</a:t>
            </a:r>
          </a:p>
        </p:txBody>
      </p:sp>
      <p:sp>
        <p:nvSpPr>
          <p:cNvPr id="11" name="圆角矩形 10"/>
          <p:cNvSpPr/>
          <p:nvPr/>
        </p:nvSpPr>
        <p:spPr>
          <a:xfrm>
            <a:off x="2955760" y="820653"/>
            <a:ext cx="2536847" cy="648072"/>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latin typeface="黑体" panose="02010609060101010101" pitchFamily="49" charset="-122"/>
                <a:ea typeface="黑体" panose="02010609060101010101" pitchFamily="49" charset="-122"/>
              </a:rPr>
              <a:t>长期包租合同或期租合同</a:t>
            </a:r>
          </a:p>
        </p:txBody>
      </p:sp>
      <p:sp>
        <p:nvSpPr>
          <p:cNvPr id="13" name="右箭头 12"/>
          <p:cNvSpPr/>
          <p:nvPr/>
        </p:nvSpPr>
        <p:spPr>
          <a:xfrm rot="5400000">
            <a:off x="4044163" y="1681268"/>
            <a:ext cx="360040" cy="2160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圆角矩形 13"/>
          <p:cNvSpPr/>
          <p:nvPr/>
        </p:nvSpPr>
        <p:spPr>
          <a:xfrm>
            <a:off x="3046730" y="2055172"/>
            <a:ext cx="2532729" cy="523295"/>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1400" b="1" dirty="0">
                <a:latin typeface="Times New Roman" panose="02020603050405020304" pitchFamily="18" charset="0"/>
                <a:ea typeface="黑体" panose="02010609060101010101" pitchFamily="49" charset="-122"/>
                <a:cs typeface="Times New Roman" panose="02020603050405020304" pitchFamily="18" charset="0"/>
              </a:rPr>
              <a:t>波罗的航运费指数</a:t>
            </a:r>
            <a:r>
              <a:rPr lang="en-US" altLang="zh-CN" sz="1400" b="1" dirty="0">
                <a:latin typeface="Times New Roman" panose="02020603050405020304" pitchFamily="18" charset="0"/>
                <a:ea typeface="黑体" panose="02010609060101010101" pitchFamily="49" charset="-122"/>
                <a:cs typeface="Times New Roman" panose="02020603050405020304" pitchFamily="18" charset="0"/>
              </a:rPr>
              <a:t>(BFI)</a:t>
            </a:r>
            <a:r>
              <a:rPr lang="zh-CN" altLang="en-US" sz="1400" b="1" dirty="0">
                <a:latin typeface="Times New Roman" panose="02020603050405020304" pitchFamily="18" charset="0"/>
                <a:ea typeface="黑体" panose="02010609060101010101" pitchFamily="49" charset="-122"/>
                <a:cs typeface="Times New Roman" panose="02020603050405020304" pitchFamily="18" charset="0"/>
              </a:rPr>
              <a:t>建立</a:t>
            </a:r>
            <a:endParaRPr lang="en-US" altLang="zh-CN" sz="1400" b="1"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8" name="右箭头 17"/>
          <p:cNvSpPr/>
          <p:nvPr/>
        </p:nvSpPr>
        <p:spPr>
          <a:xfrm>
            <a:off x="2858082" y="3320907"/>
            <a:ext cx="360040" cy="2160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TextBox 1048613"/>
          <p:cNvSpPr txBox="1"/>
          <p:nvPr/>
        </p:nvSpPr>
        <p:spPr>
          <a:xfrm>
            <a:off x="316068" y="274071"/>
            <a:ext cx="4737735" cy="313055"/>
          </a:xfrm>
          <a:prstGeom prst="rect">
            <a:avLst/>
          </a:prstGeom>
          <a:noFill/>
          <a:ln>
            <a:noFill/>
          </a:ln>
        </p:spPr>
        <p:txBody>
          <a:bodyPr vert="horz" wrap="non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lvl="0" algn="l">
              <a:spcBef>
                <a:spcPct val="20000"/>
              </a:spcBef>
            </a:pPr>
            <a:r>
              <a:rPr lang="en-US" altLang="zh-CN"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1.3</a:t>
            </a:r>
            <a:r>
              <a:rPr lang="en-US" altLang="zh-CN" sz="1600" b="1" dirty="0">
                <a:solidFill>
                  <a:srgbClr val="004289"/>
                </a:solidFill>
                <a:ea typeface="黑体" panose="02010609060101010101" pitchFamily="49" charset="-122"/>
                <a:cs typeface="Arial" panose="020B0604020202020204" pitchFamily="34" charset="0"/>
              </a:rPr>
              <a:t> </a:t>
            </a:r>
            <a:r>
              <a:rPr lang="zh-CN" altLang="en-US" sz="1600" b="1" dirty="0">
                <a:solidFill>
                  <a:srgbClr val="004289"/>
                </a:solidFill>
                <a:ea typeface="黑体" panose="02010609060101010101" pitchFamily="49" charset="-122"/>
                <a:cs typeface="Arial" panose="020B0604020202020204" pitchFamily="34" charset="0"/>
              </a:rPr>
              <a:t>国际航运运费市场</a:t>
            </a:r>
            <a:r>
              <a:rPr lang="en-US" altLang="zh-CN" sz="1600" b="1" dirty="0">
                <a:solidFill>
                  <a:srgbClr val="004289"/>
                </a:solidFill>
                <a:ea typeface="黑体" panose="02010609060101010101" pitchFamily="49" charset="-122"/>
                <a:cs typeface="Arial" panose="020B0604020202020204" pitchFamily="34" charset="0"/>
                <a:sym typeface="+mn-ea"/>
              </a:rPr>
              <a:t>——</a:t>
            </a:r>
            <a:r>
              <a:rPr lang="zh-CN" altLang="en-US" sz="1600" b="1" dirty="0">
                <a:solidFill>
                  <a:srgbClr val="004289"/>
                </a:solidFill>
                <a:ea typeface="黑体" panose="02010609060101010101" pitchFamily="49" charset="-122"/>
                <a:cs typeface="Arial" panose="020B0604020202020204" pitchFamily="34" charset="0"/>
                <a:sym typeface="+mn-ea"/>
              </a:rPr>
              <a:t>航运衍生品市场发展历程</a:t>
            </a:r>
            <a:endParaRPr lang="zh-CN" altLang="en-US" sz="1600" b="1" dirty="0">
              <a:solidFill>
                <a:srgbClr val="004289"/>
              </a:solidFill>
              <a:ea typeface="黑体" panose="02010609060101010101" pitchFamily="49" charset="-122"/>
              <a:cs typeface="Arial" panose="020B0604020202020204" pitchFamily="34" charset="0"/>
            </a:endParaRPr>
          </a:p>
        </p:txBody>
      </p:sp>
    </p:spTree>
    <p:extLst>
      <p:ext uri="{BB962C8B-B14F-4D97-AF65-F5344CB8AC3E}">
        <p14:creationId xmlns:p14="http://schemas.microsoft.com/office/powerpoint/2010/main" val="257338103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圆角 7"/>
          <p:cNvSpPr/>
          <p:nvPr/>
        </p:nvSpPr>
        <p:spPr>
          <a:xfrm>
            <a:off x="207645" y="997585"/>
            <a:ext cx="6264910" cy="3366770"/>
          </a:xfrm>
          <a:prstGeom prst="roundRect">
            <a:avLst/>
          </a:prstGeom>
          <a:noFill/>
          <a:ln w="19050">
            <a:prstDash val="dashDot"/>
          </a:ln>
        </p:spPr>
        <p:style>
          <a:lnRef idx="2">
            <a:schemeClr val="accent1">
              <a:shade val="50000"/>
            </a:schemeClr>
          </a:lnRef>
          <a:fillRef idx="1">
            <a:schemeClr val="accent1"/>
          </a:fillRef>
          <a:effectRef idx="0">
            <a:schemeClr val="accent1"/>
          </a:effectRef>
          <a:fontRef idx="minor">
            <a:schemeClr val="lt1"/>
          </a:fontRef>
        </p:style>
        <p:txBody>
          <a:bodyPr lIns="57443" tIns="28721" rIns="57443" bIns="28721" anchor="ctr"/>
          <a:lstStyle/>
          <a:p>
            <a:pPr algn="ctr">
              <a:defRPr/>
            </a:pPr>
            <a:endParaRPr lang="zh-CN" altLang="en-US"/>
          </a:p>
        </p:txBody>
      </p:sp>
      <p:sp>
        <p:nvSpPr>
          <p:cNvPr id="2" name="文本框 1"/>
          <p:cNvSpPr txBox="1"/>
          <p:nvPr/>
        </p:nvSpPr>
        <p:spPr>
          <a:xfrm>
            <a:off x="570865" y="1097280"/>
            <a:ext cx="5518150" cy="3046988"/>
          </a:xfrm>
          <a:prstGeom prst="rect">
            <a:avLst/>
          </a:prstGeom>
          <a:noFill/>
        </p:spPr>
        <p:txBody>
          <a:bodyPr wrap="square" rtlCol="0">
            <a:spAutoFit/>
          </a:bodyPr>
          <a:lstStyle/>
          <a:p>
            <a:pPr algn="just"/>
            <a:r>
              <a:rPr lang="en-US" altLang="zh-CN" sz="1600" dirty="0">
                <a:solidFill>
                  <a:schemeClr val="accent1">
                    <a:lumMod val="50000"/>
                  </a:schemeClr>
                </a:solidFill>
                <a:ea typeface="黑体" panose="02010609060101010101" pitchFamily="49" charset="-122"/>
                <a:cs typeface="Arial" panose="020B0604020202020204" pitchFamily="34" charset="0"/>
              </a:rPr>
              <a:t>        </a:t>
            </a:r>
            <a:r>
              <a:rPr lang="en-US" altLang="zh-CN" sz="1600" dirty="0">
                <a:solidFill>
                  <a:schemeClr val="accent1">
                    <a:lumMod val="50000"/>
                  </a:schemeClr>
                </a:solidFill>
                <a:latin typeface="Times New Roman" panose="02020603050405020304" pitchFamily="18" charset="0"/>
                <a:ea typeface="黑体" panose="02010609060101010101" pitchFamily="49" charset="-122"/>
                <a:cs typeface="Arial" panose="020B0604020202020204" pitchFamily="34" charset="0"/>
              </a:rPr>
              <a:t>FFA</a:t>
            </a:r>
            <a:r>
              <a:rPr lang="zh-CN" altLang="en-US" sz="1600" dirty="0">
                <a:solidFill>
                  <a:schemeClr val="accent1">
                    <a:lumMod val="50000"/>
                  </a:schemeClr>
                </a:solidFill>
                <a:latin typeface="Times New Roman" panose="02020603050405020304" pitchFamily="18" charset="0"/>
                <a:ea typeface="黑体" panose="02010609060101010101" pitchFamily="49" charset="-122"/>
                <a:cs typeface="Arial" panose="020B0604020202020204" pitchFamily="34" charset="0"/>
              </a:rPr>
              <a:t>以</a:t>
            </a:r>
            <a:r>
              <a:rPr lang="zh-CN" altLang="en-US" sz="1600" dirty="0">
                <a:solidFill>
                  <a:srgbClr val="C00000"/>
                </a:solidFill>
                <a:latin typeface="Times New Roman" panose="02020603050405020304" pitchFamily="18" charset="0"/>
                <a:ea typeface="黑体" panose="02010609060101010101" pitchFamily="49" charset="-122"/>
                <a:cs typeface="Arial" panose="020B0604020202020204" pitchFamily="34" charset="0"/>
              </a:rPr>
              <a:t>结算方式</a:t>
            </a:r>
            <a:r>
              <a:rPr lang="zh-CN" altLang="en-US" sz="1600" dirty="0">
                <a:solidFill>
                  <a:schemeClr val="accent1">
                    <a:lumMod val="50000"/>
                  </a:schemeClr>
                </a:solidFill>
                <a:latin typeface="Times New Roman" panose="02020603050405020304" pitchFamily="18" charset="0"/>
                <a:ea typeface="黑体" panose="02010609060101010101" pitchFamily="49" charset="-122"/>
                <a:cs typeface="Arial" panose="020B0604020202020204" pitchFamily="34" charset="0"/>
              </a:rPr>
              <a:t>结算约定价格与实际价格之间的</a:t>
            </a:r>
            <a:r>
              <a:rPr lang="zh-CN" altLang="en-US" sz="1600" dirty="0">
                <a:solidFill>
                  <a:srgbClr val="C00000"/>
                </a:solidFill>
                <a:latin typeface="Times New Roman" panose="02020603050405020304" pitchFamily="18" charset="0"/>
                <a:ea typeface="黑体" panose="02010609060101010101" pitchFamily="49" charset="-122"/>
                <a:cs typeface="Arial" panose="020B0604020202020204" pitchFamily="34" charset="0"/>
              </a:rPr>
              <a:t>差额</a:t>
            </a:r>
            <a:r>
              <a:rPr lang="zh-CN" altLang="en-US" sz="1600" dirty="0">
                <a:solidFill>
                  <a:schemeClr val="accent1">
                    <a:lumMod val="50000"/>
                  </a:schemeClr>
                </a:solidFill>
                <a:latin typeface="Times New Roman" panose="02020603050405020304" pitchFamily="18" charset="0"/>
                <a:ea typeface="黑体" panose="02010609060101010101" pitchFamily="49" charset="-122"/>
                <a:cs typeface="Arial" panose="020B0604020202020204" pitchFamily="34" charset="0"/>
              </a:rPr>
              <a:t>。结算价格的</a:t>
            </a:r>
            <a:r>
              <a:rPr lang="zh-CN" altLang="en-US" sz="1600" dirty="0">
                <a:solidFill>
                  <a:srgbClr val="C00000"/>
                </a:solidFill>
                <a:latin typeface="Times New Roman" panose="02020603050405020304" pitchFamily="18" charset="0"/>
                <a:ea typeface="黑体" panose="02010609060101010101" pitchFamily="49" charset="-122"/>
                <a:cs typeface="Arial" panose="020B0604020202020204" pitchFamily="34" charset="0"/>
              </a:rPr>
              <a:t>计算方式</a:t>
            </a:r>
            <a:r>
              <a:rPr lang="zh-CN" altLang="en-US" sz="1600" dirty="0">
                <a:solidFill>
                  <a:schemeClr val="accent1">
                    <a:lumMod val="50000"/>
                  </a:schemeClr>
                </a:solidFill>
                <a:latin typeface="Times New Roman" panose="02020603050405020304" pitchFamily="18" charset="0"/>
                <a:ea typeface="黑体" panose="02010609060101010101" pitchFamily="49" charset="-122"/>
                <a:cs typeface="Arial" panose="020B0604020202020204" pitchFamily="34" charset="0"/>
              </a:rPr>
              <a:t>因不同</a:t>
            </a:r>
            <a:r>
              <a:rPr lang="zh-CN" altLang="en-US" sz="1600" dirty="0">
                <a:solidFill>
                  <a:srgbClr val="C00000"/>
                </a:solidFill>
                <a:latin typeface="Times New Roman" panose="02020603050405020304" pitchFamily="18" charset="0"/>
                <a:ea typeface="黑体" panose="02010609060101010101" pitchFamily="49" charset="-122"/>
                <a:cs typeface="Arial" panose="020B0604020202020204" pitchFamily="34" charset="0"/>
              </a:rPr>
              <a:t>交易合约</a:t>
            </a:r>
            <a:r>
              <a:rPr lang="zh-CN" altLang="en-US" sz="1600" dirty="0">
                <a:solidFill>
                  <a:schemeClr val="accent1">
                    <a:lumMod val="50000"/>
                  </a:schemeClr>
                </a:solidFill>
                <a:latin typeface="Times New Roman" panose="02020603050405020304" pitchFamily="18" charset="0"/>
                <a:ea typeface="黑体" panose="02010609060101010101" pitchFamily="49" charset="-122"/>
                <a:cs typeface="Arial" panose="020B0604020202020204" pitchFamily="34" charset="0"/>
              </a:rPr>
              <a:t>而不同。如：</a:t>
            </a:r>
          </a:p>
          <a:p>
            <a:pPr marL="285750" indent="-285750" algn="just">
              <a:buFont typeface="Wingdings" panose="05000000000000000000" charset="0"/>
              <a:buChar char="Ø"/>
            </a:pPr>
            <a:r>
              <a:rPr lang="zh-CN" altLang="en-US" sz="1600" dirty="0">
                <a:solidFill>
                  <a:schemeClr val="accent1">
                    <a:lumMod val="50000"/>
                  </a:schemeClr>
                </a:solidFill>
                <a:latin typeface="Times New Roman" panose="02020603050405020304" pitchFamily="18" charset="0"/>
                <a:ea typeface="黑体" panose="02010609060101010101" pitchFamily="49" charset="-122"/>
                <a:cs typeface="Arial" panose="020B0604020202020204" pitchFamily="34" charset="0"/>
              </a:rPr>
              <a:t>基于</a:t>
            </a:r>
            <a:r>
              <a:rPr lang="en-US" altLang="zh-CN" sz="1600" dirty="0">
                <a:solidFill>
                  <a:schemeClr val="accent1">
                    <a:lumMod val="50000"/>
                  </a:schemeClr>
                </a:solidFill>
                <a:latin typeface="Times New Roman" panose="02020603050405020304" pitchFamily="18" charset="0"/>
                <a:ea typeface="黑体" panose="02010609060101010101" pitchFamily="49" charset="-122"/>
                <a:cs typeface="Arial" panose="020B0604020202020204" pitchFamily="34" charset="0"/>
              </a:rPr>
              <a:t>BCI</a:t>
            </a:r>
            <a:r>
              <a:rPr lang="zh-CN" altLang="en-US" sz="1600" dirty="0">
                <a:solidFill>
                  <a:schemeClr val="accent1">
                    <a:lumMod val="50000"/>
                  </a:schemeClr>
                </a:solidFill>
                <a:latin typeface="Times New Roman" panose="02020603050405020304" pitchFamily="18" charset="0"/>
                <a:ea typeface="黑体" panose="02010609060101010101" pitchFamily="49" charset="-122"/>
                <a:cs typeface="Arial" panose="020B0604020202020204" pitchFamily="34" charset="0"/>
              </a:rPr>
              <a:t>或者</a:t>
            </a:r>
            <a:r>
              <a:rPr lang="en-US" altLang="zh-CN" sz="1600" dirty="0">
                <a:solidFill>
                  <a:schemeClr val="accent1">
                    <a:lumMod val="50000"/>
                  </a:schemeClr>
                </a:solidFill>
                <a:latin typeface="Times New Roman" panose="02020603050405020304" pitchFamily="18" charset="0"/>
                <a:ea typeface="黑体" panose="02010609060101010101" pitchFamily="49" charset="-122"/>
                <a:cs typeface="Arial" panose="020B0604020202020204" pitchFamily="34" charset="0"/>
              </a:rPr>
              <a:t>BPI</a:t>
            </a:r>
            <a:r>
              <a:rPr lang="zh-CN" altLang="en-US" sz="1600" dirty="0">
                <a:solidFill>
                  <a:schemeClr val="accent1">
                    <a:lumMod val="50000"/>
                  </a:schemeClr>
                </a:solidFill>
                <a:latin typeface="Times New Roman" panose="02020603050405020304" pitchFamily="18" charset="0"/>
                <a:ea typeface="黑体" panose="02010609060101010101" pitchFamily="49" charset="-122"/>
                <a:cs typeface="Arial" panose="020B0604020202020204" pitchFamily="34" charset="0"/>
              </a:rPr>
              <a:t>航线的</a:t>
            </a:r>
            <a:r>
              <a:rPr lang="en-US" altLang="zh-CN" sz="1600" dirty="0">
                <a:solidFill>
                  <a:schemeClr val="accent1">
                    <a:lumMod val="50000"/>
                  </a:schemeClr>
                </a:solidFill>
                <a:latin typeface="Times New Roman" panose="02020603050405020304" pitchFamily="18" charset="0"/>
                <a:ea typeface="黑体" panose="02010609060101010101" pitchFamily="49" charset="-122"/>
                <a:cs typeface="Arial" panose="020B0604020202020204" pitchFamily="34" charset="0"/>
              </a:rPr>
              <a:t>FFA</a:t>
            </a:r>
            <a:r>
              <a:rPr lang="zh-CN" altLang="en-US" sz="1600" dirty="0">
                <a:solidFill>
                  <a:schemeClr val="accent1">
                    <a:lumMod val="50000"/>
                  </a:schemeClr>
                </a:solidFill>
                <a:latin typeface="Times New Roman" panose="02020603050405020304" pitchFamily="18" charset="0"/>
                <a:ea typeface="黑体" panose="02010609060101010101" pitchFamily="49" charset="-122"/>
                <a:cs typeface="Arial" panose="020B0604020202020204" pitchFamily="34" charset="0"/>
              </a:rPr>
              <a:t>合约的结算价格为每个月最后</a:t>
            </a:r>
            <a:r>
              <a:rPr lang="en-US" altLang="zh-CN" sz="1600" dirty="0">
                <a:solidFill>
                  <a:srgbClr val="C00000"/>
                </a:solidFill>
                <a:latin typeface="Times New Roman" panose="02020603050405020304" pitchFamily="18" charset="0"/>
                <a:ea typeface="黑体" panose="02010609060101010101" pitchFamily="49" charset="-122"/>
                <a:cs typeface="Arial" panose="020B0604020202020204" pitchFamily="34" charset="0"/>
              </a:rPr>
              <a:t>7</a:t>
            </a:r>
            <a:r>
              <a:rPr lang="zh-CN" altLang="en-US" sz="1600" dirty="0">
                <a:solidFill>
                  <a:srgbClr val="C00000"/>
                </a:solidFill>
                <a:latin typeface="Times New Roman" panose="02020603050405020304" pitchFamily="18" charset="0"/>
                <a:ea typeface="黑体" panose="02010609060101010101" pitchFamily="49" charset="-122"/>
                <a:cs typeface="Arial" panose="020B0604020202020204" pitchFamily="34" charset="0"/>
              </a:rPr>
              <a:t>天</a:t>
            </a:r>
            <a:r>
              <a:rPr lang="zh-CN" altLang="en-US" sz="1600" dirty="0">
                <a:solidFill>
                  <a:schemeClr val="accent1">
                    <a:lumMod val="50000"/>
                  </a:schemeClr>
                </a:solidFill>
                <a:latin typeface="Times New Roman" panose="02020603050405020304" pitchFamily="18" charset="0"/>
                <a:ea typeface="黑体" panose="02010609060101010101" pitchFamily="49" charset="-122"/>
                <a:cs typeface="Arial" panose="020B0604020202020204" pitchFamily="34" charset="0"/>
              </a:rPr>
              <a:t>该航线合约价格的</a:t>
            </a:r>
            <a:r>
              <a:rPr lang="zh-CN" altLang="en-US" sz="1600" dirty="0">
                <a:solidFill>
                  <a:srgbClr val="C00000"/>
                </a:solidFill>
                <a:latin typeface="Times New Roman" panose="02020603050405020304" pitchFamily="18" charset="0"/>
                <a:ea typeface="黑体" panose="02010609060101010101" pitchFamily="49" charset="-122"/>
                <a:cs typeface="Arial" panose="020B0604020202020204" pitchFamily="34" charset="0"/>
              </a:rPr>
              <a:t>平均价格</a:t>
            </a:r>
            <a:r>
              <a:rPr lang="zh-CN" altLang="en-US" sz="1600" dirty="0">
                <a:solidFill>
                  <a:schemeClr val="accent1">
                    <a:lumMod val="50000"/>
                  </a:schemeClr>
                </a:solidFill>
                <a:latin typeface="Times New Roman" panose="02020603050405020304" pitchFamily="18" charset="0"/>
                <a:ea typeface="黑体" panose="02010609060101010101" pitchFamily="49" charset="-122"/>
                <a:cs typeface="Arial" panose="020B0604020202020204" pitchFamily="34" charset="0"/>
              </a:rPr>
              <a:t>;</a:t>
            </a:r>
          </a:p>
          <a:p>
            <a:pPr marL="285750" indent="-285750" algn="just">
              <a:buFont typeface="Wingdings" panose="05000000000000000000" charset="0"/>
              <a:buChar char="Ø"/>
            </a:pPr>
            <a:r>
              <a:rPr lang="zh-CN" altLang="en-US" sz="1600" dirty="0">
                <a:solidFill>
                  <a:schemeClr val="accent1">
                    <a:lumMod val="50000"/>
                  </a:schemeClr>
                </a:solidFill>
                <a:latin typeface="Times New Roman" panose="02020603050405020304" pitchFamily="18" charset="0"/>
                <a:ea typeface="黑体" panose="02010609060101010101" pitchFamily="49" charset="-122"/>
                <a:cs typeface="Arial" panose="020B0604020202020204" pitchFamily="34" charset="0"/>
              </a:rPr>
              <a:t>基于</a:t>
            </a:r>
            <a:r>
              <a:rPr lang="en-US" altLang="zh-CN" sz="1600" dirty="0">
                <a:solidFill>
                  <a:srgbClr val="5B9BD5">
                    <a:lumMod val="50000"/>
                  </a:srgbClr>
                </a:solidFill>
                <a:latin typeface="Times New Roman" panose="02020603050405020304" pitchFamily="18" charset="0"/>
                <a:ea typeface="黑体" panose="02010609060101010101" pitchFamily="49" charset="-122"/>
                <a:cs typeface="Arial" panose="020B0604020202020204" pitchFamily="34" charset="0"/>
              </a:rPr>
              <a:t>BCI</a:t>
            </a:r>
            <a:r>
              <a:rPr lang="zh-CN" altLang="en-US" sz="1600" dirty="0">
                <a:solidFill>
                  <a:schemeClr val="accent1">
                    <a:lumMod val="50000"/>
                  </a:schemeClr>
                </a:solidFill>
                <a:latin typeface="Times New Roman" panose="02020603050405020304" pitchFamily="18" charset="0"/>
                <a:ea typeface="黑体" panose="02010609060101010101" pitchFamily="49" charset="-122"/>
                <a:cs typeface="Arial" panose="020B0604020202020204" pitchFamily="34" charset="0"/>
              </a:rPr>
              <a:t>, </a:t>
            </a:r>
            <a:r>
              <a:rPr lang="en-US" altLang="zh-CN" sz="1600" dirty="0">
                <a:solidFill>
                  <a:schemeClr val="accent1">
                    <a:lumMod val="50000"/>
                  </a:schemeClr>
                </a:solidFill>
                <a:latin typeface="Times New Roman" panose="02020603050405020304" pitchFamily="18" charset="0"/>
                <a:ea typeface="黑体" panose="02010609060101010101" pitchFamily="49" charset="-122"/>
                <a:cs typeface="Arial" panose="020B0604020202020204" pitchFamily="34" charset="0"/>
              </a:rPr>
              <a:t>BPI</a:t>
            </a:r>
            <a:r>
              <a:rPr lang="zh-CN" altLang="en-US" sz="1600" dirty="0">
                <a:solidFill>
                  <a:schemeClr val="accent1">
                    <a:lumMod val="50000"/>
                  </a:schemeClr>
                </a:solidFill>
                <a:latin typeface="Times New Roman" panose="02020603050405020304" pitchFamily="18" charset="0"/>
                <a:ea typeface="黑体" panose="02010609060101010101" pitchFamily="49" charset="-122"/>
                <a:cs typeface="Arial" panose="020B0604020202020204" pitchFamily="34" charset="0"/>
              </a:rPr>
              <a:t>, </a:t>
            </a:r>
            <a:r>
              <a:rPr lang="en-US" altLang="zh-CN" sz="1600" dirty="0">
                <a:solidFill>
                  <a:schemeClr val="accent1">
                    <a:lumMod val="50000"/>
                  </a:schemeClr>
                </a:solidFill>
                <a:latin typeface="Times New Roman" panose="02020603050405020304" pitchFamily="18" charset="0"/>
                <a:ea typeface="黑体" panose="02010609060101010101" pitchFamily="49" charset="-122"/>
                <a:cs typeface="Arial" panose="020B0604020202020204" pitchFamily="34" charset="0"/>
              </a:rPr>
              <a:t>BHMI</a:t>
            </a:r>
            <a:r>
              <a:rPr lang="zh-CN" altLang="en-US" sz="1600" dirty="0">
                <a:solidFill>
                  <a:schemeClr val="accent1">
                    <a:lumMod val="50000"/>
                  </a:schemeClr>
                </a:solidFill>
                <a:latin typeface="Times New Roman" panose="02020603050405020304" pitchFamily="18" charset="0"/>
                <a:ea typeface="黑体" panose="02010609060101010101" pitchFamily="49" charset="-122"/>
                <a:cs typeface="Arial" panose="020B0604020202020204" pitchFamily="34" charset="0"/>
              </a:rPr>
              <a:t>和</a:t>
            </a:r>
            <a:r>
              <a:rPr lang="en-US" altLang="zh-CN" sz="1600" dirty="0">
                <a:solidFill>
                  <a:schemeClr val="accent1">
                    <a:lumMod val="50000"/>
                  </a:schemeClr>
                </a:solidFill>
                <a:latin typeface="Times New Roman" panose="02020603050405020304" pitchFamily="18" charset="0"/>
                <a:ea typeface="黑体" panose="02010609060101010101" pitchFamily="49" charset="-122"/>
                <a:cs typeface="Arial" panose="020B0604020202020204" pitchFamily="34" charset="0"/>
              </a:rPr>
              <a:t>BSI</a:t>
            </a:r>
            <a:r>
              <a:rPr lang="zh-CN" altLang="en-US" sz="1600" dirty="0">
                <a:solidFill>
                  <a:schemeClr val="accent1">
                    <a:lumMod val="50000"/>
                  </a:schemeClr>
                </a:solidFill>
                <a:latin typeface="Times New Roman" panose="02020603050405020304" pitchFamily="18" charset="0"/>
                <a:ea typeface="黑体" panose="02010609060101010101" pitchFamily="49" charset="-122"/>
                <a:cs typeface="Arial" panose="020B0604020202020204" pitchFamily="34" charset="0"/>
              </a:rPr>
              <a:t>航线的</a:t>
            </a:r>
            <a:r>
              <a:rPr lang="en-US" altLang="zh-CN" sz="1600" dirty="0">
                <a:solidFill>
                  <a:schemeClr val="accent1">
                    <a:lumMod val="50000"/>
                  </a:schemeClr>
                </a:solidFill>
                <a:latin typeface="Times New Roman" panose="02020603050405020304" pitchFamily="18" charset="0"/>
                <a:ea typeface="黑体" panose="02010609060101010101" pitchFamily="49" charset="-122"/>
                <a:cs typeface="Arial" panose="020B0604020202020204" pitchFamily="34" charset="0"/>
              </a:rPr>
              <a:t>FFA</a:t>
            </a:r>
            <a:r>
              <a:rPr lang="zh-CN" altLang="en-US" sz="1600" dirty="0">
                <a:solidFill>
                  <a:schemeClr val="accent1">
                    <a:lumMod val="50000"/>
                  </a:schemeClr>
                </a:solidFill>
                <a:latin typeface="Times New Roman" panose="02020603050405020304" pitchFamily="18" charset="0"/>
                <a:ea typeface="黑体" panose="02010609060101010101" pitchFamily="49" charset="-122"/>
                <a:cs typeface="Arial" panose="020B0604020202020204" pitchFamily="34" charset="0"/>
              </a:rPr>
              <a:t>合约的结算价格为</a:t>
            </a:r>
            <a:r>
              <a:rPr lang="zh-CN" altLang="en-US" sz="1600" dirty="0">
                <a:solidFill>
                  <a:srgbClr val="C00000"/>
                </a:solidFill>
                <a:latin typeface="Times New Roman" panose="02020603050405020304" pitchFamily="18" charset="0"/>
                <a:ea typeface="黑体" panose="02010609060101010101" pitchFamily="49" charset="-122"/>
                <a:cs typeface="Arial" panose="020B0604020202020204" pitchFamily="34" charset="0"/>
              </a:rPr>
              <a:t>每个月</a:t>
            </a:r>
            <a:r>
              <a:rPr lang="zh-CN" altLang="en-US" sz="1600" dirty="0">
                <a:solidFill>
                  <a:schemeClr val="accent1">
                    <a:lumMod val="50000"/>
                  </a:schemeClr>
                </a:solidFill>
                <a:latin typeface="Times New Roman" panose="02020603050405020304" pitchFamily="18" charset="0"/>
                <a:ea typeface="黑体" panose="02010609060101010101" pitchFamily="49" charset="-122"/>
                <a:cs typeface="Arial" panose="020B0604020202020204" pitchFamily="34" charset="0"/>
              </a:rPr>
              <a:t>该航线合约价格的</a:t>
            </a:r>
            <a:r>
              <a:rPr lang="zh-CN" altLang="en-US" sz="1600" dirty="0">
                <a:solidFill>
                  <a:srgbClr val="C00000"/>
                </a:solidFill>
                <a:latin typeface="Times New Roman" panose="02020603050405020304" pitchFamily="18" charset="0"/>
                <a:ea typeface="黑体" panose="02010609060101010101" pitchFamily="49" charset="-122"/>
                <a:cs typeface="Arial" panose="020B0604020202020204" pitchFamily="34" charset="0"/>
              </a:rPr>
              <a:t>平均价格</a:t>
            </a:r>
            <a:r>
              <a:rPr lang="zh-CN" altLang="en-US" sz="1600" dirty="0">
                <a:solidFill>
                  <a:schemeClr val="accent1">
                    <a:lumMod val="50000"/>
                  </a:schemeClr>
                </a:solidFill>
                <a:latin typeface="Times New Roman" panose="02020603050405020304" pitchFamily="18" charset="0"/>
                <a:ea typeface="黑体" panose="02010609060101010101" pitchFamily="49" charset="-122"/>
                <a:cs typeface="Arial" panose="020B0604020202020204" pitchFamily="34" charset="0"/>
              </a:rPr>
              <a:t>;</a:t>
            </a:r>
          </a:p>
          <a:p>
            <a:pPr marL="285750" indent="-285750" algn="just">
              <a:buFont typeface="Wingdings" panose="05000000000000000000" charset="0"/>
              <a:buChar char="Ø"/>
            </a:pPr>
            <a:r>
              <a:rPr lang="zh-CN" altLang="en-US" sz="1600" dirty="0">
                <a:solidFill>
                  <a:schemeClr val="accent1">
                    <a:lumMod val="50000"/>
                  </a:schemeClr>
                </a:solidFill>
                <a:latin typeface="Times New Roman" panose="02020603050405020304" pitchFamily="18" charset="0"/>
                <a:ea typeface="黑体" panose="02010609060101010101" pitchFamily="49" charset="-122"/>
                <a:cs typeface="Arial" panose="020B0604020202020204" pitchFamily="34" charset="0"/>
              </a:rPr>
              <a:t>油轮</a:t>
            </a:r>
            <a:r>
              <a:rPr lang="en-US" altLang="zh-CN" sz="1600" dirty="0">
                <a:solidFill>
                  <a:schemeClr val="accent1">
                    <a:lumMod val="50000"/>
                  </a:schemeClr>
                </a:solidFill>
                <a:latin typeface="Times New Roman" panose="02020603050405020304" pitchFamily="18" charset="0"/>
                <a:ea typeface="黑体" panose="02010609060101010101" pitchFamily="49" charset="-122"/>
                <a:cs typeface="Arial" panose="020B0604020202020204" pitchFamily="34" charset="0"/>
              </a:rPr>
              <a:t>FFA</a:t>
            </a:r>
            <a:r>
              <a:rPr lang="zh-CN" altLang="en-US" sz="1600" dirty="0">
                <a:solidFill>
                  <a:schemeClr val="accent1">
                    <a:lumMod val="50000"/>
                  </a:schemeClr>
                </a:solidFill>
                <a:latin typeface="Times New Roman" panose="02020603050405020304" pitchFamily="18" charset="0"/>
                <a:ea typeface="黑体" panose="02010609060101010101" pitchFamily="49" charset="-122"/>
                <a:cs typeface="Arial" panose="020B0604020202020204" pitchFamily="34" charset="0"/>
              </a:rPr>
              <a:t>合约的结算价格是</a:t>
            </a:r>
            <a:r>
              <a:rPr lang="zh-CN" altLang="en-US" sz="1600" dirty="0">
                <a:solidFill>
                  <a:srgbClr val="C00000"/>
                </a:solidFill>
                <a:latin typeface="Times New Roman" panose="02020603050405020304" pitchFamily="18" charset="0"/>
                <a:ea typeface="黑体" panose="02010609060101010101" pitchFamily="49" charset="-122"/>
                <a:cs typeface="Arial" panose="020B0604020202020204" pitchFamily="34" charset="0"/>
              </a:rPr>
              <a:t>月平均价格</a:t>
            </a:r>
            <a:r>
              <a:rPr lang="zh-CN" altLang="en-US" sz="1600" dirty="0">
                <a:solidFill>
                  <a:schemeClr val="accent1">
                    <a:lumMod val="50000"/>
                  </a:schemeClr>
                </a:solidFill>
                <a:latin typeface="Times New Roman" panose="02020603050405020304" pitchFamily="18" charset="0"/>
                <a:ea typeface="黑体" panose="02010609060101010101" pitchFamily="49" charset="-122"/>
                <a:cs typeface="Arial" panose="020B0604020202020204" pitchFamily="34" charset="0"/>
              </a:rPr>
              <a:t>。</a:t>
            </a:r>
          </a:p>
          <a:p>
            <a:pPr algn="just">
              <a:buFont typeface="Wingdings" panose="05000000000000000000" charset="0"/>
            </a:pPr>
            <a:endParaRPr lang="zh-CN" altLang="en-US" sz="1600" dirty="0">
              <a:solidFill>
                <a:schemeClr val="accent1">
                  <a:lumMod val="50000"/>
                </a:schemeClr>
              </a:solidFill>
              <a:latin typeface="Times New Roman" panose="02020603050405020304" pitchFamily="18" charset="0"/>
              <a:ea typeface="黑体" panose="02010609060101010101" pitchFamily="49" charset="-122"/>
              <a:cs typeface="Arial" panose="020B0604020202020204" pitchFamily="34" charset="0"/>
            </a:endParaRPr>
          </a:p>
          <a:p>
            <a:pPr algn="just"/>
            <a:r>
              <a:rPr lang="zh-CN" altLang="en-US" sz="1600" dirty="0">
                <a:solidFill>
                  <a:schemeClr val="accent1">
                    <a:lumMod val="50000"/>
                  </a:schemeClr>
                </a:solidFill>
                <a:latin typeface="Times New Roman" panose="02020603050405020304" pitchFamily="18" charset="0"/>
                <a:ea typeface="黑体" panose="02010609060101010101" pitchFamily="49" charset="-122"/>
                <a:cs typeface="Arial" panose="020B0604020202020204" pitchFamily="34" charset="0"/>
              </a:rPr>
              <a:t>        这种计算结算价格的方式能够使得结算价格不受较大市场异常波动或者特定交易日市场操纵的影响，因为在计算结算价格过程中使用到了</a:t>
            </a:r>
            <a:r>
              <a:rPr lang="zh-CN" altLang="en-US" sz="1600" dirty="0">
                <a:solidFill>
                  <a:srgbClr val="C00000"/>
                </a:solidFill>
                <a:latin typeface="Times New Roman" panose="02020603050405020304" pitchFamily="18" charset="0"/>
                <a:ea typeface="黑体" panose="02010609060101010101" pitchFamily="49" charset="-122"/>
                <a:cs typeface="Arial" panose="020B0604020202020204" pitchFamily="34" charset="0"/>
              </a:rPr>
              <a:t>不同的平均周期</a:t>
            </a:r>
            <a:r>
              <a:rPr lang="zh-CN" altLang="en-US" sz="1600" dirty="0">
                <a:solidFill>
                  <a:schemeClr val="accent1">
                    <a:lumMod val="50000"/>
                  </a:schemeClr>
                </a:solidFill>
                <a:latin typeface="Times New Roman" panose="02020603050405020304" pitchFamily="18" charset="0"/>
                <a:ea typeface="黑体" panose="02010609060101010101" pitchFamily="49" charset="-122"/>
                <a:cs typeface="Arial" panose="020B0604020202020204" pitchFamily="34" charset="0"/>
              </a:rPr>
              <a:t>，这种处理反映了</a:t>
            </a:r>
            <a:r>
              <a:rPr lang="zh-CN" altLang="en-US" sz="1600" dirty="0">
                <a:solidFill>
                  <a:srgbClr val="C00000"/>
                </a:solidFill>
                <a:latin typeface="Times New Roman" panose="02020603050405020304" pitchFamily="18" charset="0"/>
                <a:ea typeface="黑体" panose="02010609060101010101" pitchFamily="49" charset="-122"/>
                <a:cs typeface="Arial" panose="020B0604020202020204" pitchFamily="34" charset="0"/>
              </a:rPr>
              <a:t>市场惯例</a:t>
            </a:r>
            <a:r>
              <a:rPr lang="zh-CN" altLang="en-US" sz="1600" dirty="0">
                <a:solidFill>
                  <a:schemeClr val="accent1">
                    <a:lumMod val="50000"/>
                  </a:schemeClr>
                </a:solidFill>
                <a:latin typeface="Times New Roman" panose="02020603050405020304" pitchFamily="18" charset="0"/>
                <a:ea typeface="黑体" panose="02010609060101010101" pitchFamily="49" charset="-122"/>
                <a:cs typeface="Arial" panose="020B0604020202020204" pitchFamily="34" charset="0"/>
              </a:rPr>
              <a:t>并且与</a:t>
            </a:r>
            <a:r>
              <a:rPr lang="zh-CN" altLang="en-US" sz="1600" dirty="0">
                <a:solidFill>
                  <a:srgbClr val="C00000"/>
                </a:solidFill>
                <a:latin typeface="Times New Roman" panose="02020603050405020304" pitchFamily="18" charset="0"/>
                <a:ea typeface="黑体" panose="02010609060101010101" pitchFamily="49" charset="-122"/>
                <a:cs typeface="Arial" panose="020B0604020202020204" pitchFamily="34" charset="0"/>
              </a:rPr>
              <a:t>实际市场</a:t>
            </a:r>
            <a:r>
              <a:rPr lang="zh-CN" altLang="en-US" sz="1600" dirty="0">
                <a:solidFill>
                  <a:schemeClr val="accent1">
                    <a:lumMod val="50000"/>
                  </a:schemeClr>
                </a:solidFill>
                <a:latin typeface="Times New Roman" panose="02020603050405020304" pitchFamily="18" charset="0"/>
                <a:ea typeface="黑体" panose="02010609060101010101" pitchFamily="49" charset="-122"/>
                <a:cs typeface="Arial" panose="020B0604020202020204" pitchFamily="34" charset="0"/>
              </a:rPr>
              <a:t>中使用 FFA进行风险管理的实践一致</a:t>
            </a:r>
            <a:r>
              <a:rPr lang="zh-CN" altLang="en-US" sz="1600" dirty="0">
                <a:solidFill>
                  <a:schemeClr val="accent1">
                    <a:lumMod val="50000"/>
                  </a:schemeClr>
                </a:solidFill>
                <a:ea typeface="黑体" panose="02010609060101010101" pitchFamily="49" charset="-122"/>
                <a:cs typeface="Arial" panose="020B0604020202020204" pitchFamily="34" charset="0"/>
              </a:rPr>
              <a:t>。</a:t>
            </a:r>
            <a:endParaRPr lang="en-US" altLang="zh-CN" sz="1600" dirty="0">
              <a:solidFill>
                <a:schemeClr val="accent1">
                  <a:lumMod val="50000"/>
                </a:schemeClr>
              </a:solidFill>
              <a:ea typeface="黑体" panose="02010609060101010101" pitchFamily="49" charset="-122"/>
              <a:cs typeface="Arial" panose="020B0604020202020204" pitchFamily="34" charset="0"/>
            </a:endParaRPr>
          </a:p>
        </p:txBody>
      </p:sp>
      <p:sp>
        <p:nvSpPr>
          <p:cNvPr id="4" name="TextBox 1048613"/>
          <p:cNvSpPr txBox="1"/>
          <p:nvPr/>
        </p:nvSpPr>
        <p:spPr>
          <a:xfrm>
            <a:off x="257648" y="281691"/>
            <a:ext cx="2726966" cy="315279"/>
          </a:xfrm>
          <a:prstGeom prst="rect">
            <a:avLst/>
          </a:prstGeom>
          <a:noFill/>
          <a:ln>
            <a:noFill/>
          </a:ln>
        </p:spPr>
        <p:txBody>
          <a:bodyPr vert="horz" wrap="non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lvl="0" algn="l">
              <a:spcBef>
                <a:spcPct val="20000"/>
              </a:spcBef>
            </a:pPr>
            <a:r>
              <a:rPr lang="en-US" altLang="zh-CN"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4.1</a:t>
            </a:r>
            <a:r>
              <a:rPr lang="zh-CN" altLang="en-US" sz="1600" b="1" dirty="0">
                <a:solidFill>
                  <a:srgbClr val="004289"/>
                </a:solidFill>
                <a:ea typeface="黑体" panose="02010609060101010101" pitchFamily="49" charset="-122"/>
                <a:cs typeface="Arial" panose="020B0604020202020204" pitchFamily="34" charset="0"/>
                <a:sym typeface="+mn-ea"/>
              </a:rPr>
              <a:t>航运远期运费协议的概念</a:t>
            </a:r>
            <a:r>
              <a:rPr lang="en-US" altLang="zh-CN" sz="1600" b="1" dirty="0">
                <a:solidFill>
                  <a:srgbClr val="004289"/>
                </a:solidFill>
                <a:ea typeface="黑体" panose="02010609060101010101" pitchFamily="49" charset="-122"/>
                <a:cs typeface="Arial" panose="020B0604020202020204" pitchFamily="34" charset="0"/>
              </a:rPr>
              <a:t> </a:t>
            </a:r>
            <a:endParaRPr lang="zh-CN" altLang="en-US" sz="1600" b="1" dirty="0">
              <a:solidFill>
                <a:srgbClr val="004289"/>
              </a:solidFill>
              <a:ea typeface="黑体" panose="02010609060101010101" pitchFamily="49" charset="-122"/>
              <a:cs typeface="Arial" panose="020B0604020202020204" pitchFamily="34" charset="0"/>
            </a:endParaRPr>
          </a:p>
        </p:txBody>
      </p:sp>
      <p:grpSp>
        <p:nvGrpSpPr>
          <p:cNvPr id="11" name="组合 10"/>
          <p:cNvGrpSpPr/>
          <p:nvPr/>
        </p:nvGrpSpPr>
        <p:grpSpPr>
          <a:xfrm>
            <a:off x="4752975" y="365760"/>
            <a:ext cx="871220" cy="416560"/>
            <a:chOff x="947324" y="607654"/>
            <a:chExt cx="2400540" cy="557194"/>
          </a:xfrm>
          <a:solidFill>
            <a:srgbClr val="004288"/>
          </a:solidFill>
        </p:grpSpPr>
        <p:sp>
          <p:nvSpPr>
            <p:cNvPr id="12" name="圆角矩形 11"/>
            <p:cNvSpPr/>
            <p:nvPr/>
          </p:nvSpPr>
          <p:spPr>
            <a:xfrm>
              <a:off x="947324" y="607654"/>
              <a:ext cx="2400540" cy="557194"/>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45" b="0" i="0" u="none" strike="noStrike" kern="1200" cap="none" spc="0" normalizeH="0" baseline="0" noProof="0">
                <a:ln>
                  <a:noFill/>
                </a:ln>
                <a:solidFill>
                  <a:schemeClr val="lt1"/>
                </a:solidFill>
                <a:effectLst/>
                <a:uLnTx/>
                <a:uFillTx/>
                <a:latin typeface="+mn-lt"/>
                <a:ea typeface="+mn-ea"/>
                <a:cs typeface="+mn-cs"/>
              </a:endParaRPr>
            </a:p>
          </p:txBody>
        </p:sp>
        <p:sp>
          <p:nvSpPr>
            <p:cNvPr id="18438" name="TextBox 12"/>
            <p:cNvSpPr txBox="1"/>
            <p:nvPr/>
          </p:nvSpPr>
          <p:spPr>
            <a:xfrm>
              <a:off x="1115617" y="635684"/>
              <a:ext cx="2088232" cy="501135"/>
            </a:xfrm>
            <a:prstGeom prst="rect">
              <a:avLst/>
            </a:prstGeom>
            <a:grpFill/>
            <a:ln w="9525">
              <a:noFill/>
            </a:ln>
          </p:spPr>
          <p:txBody>
            <a:bodyPr lIns="68330" tIns="34164" rIns="68330" bIns="34164">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000" b="1" dirty="0">
                  <a:solidFill>
                    <a:schemeClr val="bg1"/>
                  </a:solidFill>
                  <a:latin typeface="Times New Roman" panose="02020603050405020304" pitchFamily="18" charset="0"/>
                  <a:cs typeface="Times New Roman" panose="02020603050405020304" pitchFamily="18" charset="0"/>
                </a:rPr>
                <a:t>FFA</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arn(inVertical)">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1048613"/>
          <p:cNvSpPr txBox="1"/>
          <p:nvPr/>
        </p:nvSpPr>
        <p:spPr>
          <a:xfrm>
            <a:off x="257648" y="281691"/>
            <a:ext cx="2726966" cy="315279"/>
          </a:xfrm>
          <a:prstGeom prst="rect">
            <a:avLst/>
          </a:prstGeom>
          <a:noFill/>
          <a:ln>
            <a:noFill/>
          </a:ln>
        </p:spPr>
        <p:txBody>
          <a:bodyPr vert="horz" wrap="non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lvl="0" algn="l">
              <a:spcBef>
                <a:spcPct val="20000"/>
              </a:spcBef>
            </a:pPr>
            <a:r>
              <a:rPr lang="en-US" altLang="zh-CN"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4.1</a:t>
            </a:r>
            <a:r>
              <a:rPr lang="zh-CN" altLang="en-US" sz="1600" b="1" dirty="0">
                <a:solidFill>
                  <a:srgbClr val="004289"/>
                </a:solidFill>
                <a:ea typeface="黑体" panose="02010609060101010101" pitchFamily="49" charset="-122"/>
                <a:cs typeface="Arial" panose="020B0604020202020204" pitchFamily="34" charset="0"/>
                <a:sym typeface="+mn-ea"/>
              </a:rPr>
              <a:t>航运远期运费协议的概念</a:t>
            </a:r>
            <a:r>
              <a:rPr lang="en-US" altLang="zh-CN" sz="1600" b="1" dirty="0">
                <a:solidFill>
                  <a:srgbClr val="004289"/>
                </a:solidFill>
                <a:ea typeface="黑体" panose="02010609060101010101" pitchFamily="49" charset="-122"/>
                <a:cs typeface="Arial" panose="020B0604020202020204" pitchFamily="34" charset="0"/>
              </a:rPr>
              <a:t> </a:t>
            </a:r>
            <a:endParaRPr lang="zh-CN" altLang="en-US" sz="1600" b="1" dirty="0">
              <a:solidFill>
                <a:srgbClr val="004289"/>
              </a:solidFill>
              <a:ea typeface="黑体" panose="02010609060101010101" pitchFamily="49" charset="-122"/>
              <a:cs typeface="Arial" panose="020B0604020202020204" pitchFamily="34" charset="0"/>
            </a:endParaRPr>
          </a:p>
        </p:txBody>
      </p:sp>
      <p:sp>
        <p:nvSpPr>
          <p:cNvPr id="8" name="圆角矩形 7"/>
          <p:cNvSpPr/>
          <p:nvPr/>
        </p:nvSpPr>
        <p:spPr>
          <a:xfrm>
            <a:off x="1075055" y="1938020"/>
            <a:ext cx="5318760" cy="420370"/>
          </a:xfrm>
          <a:prstGeom prst="roundRect">
            <a:avLst>
              <a:gd name="adj" fmla="val 20638"/>
            </a:avLst>
          </a:prstGeom>
          <a:solidFill>
            <a:srgbClr val="0042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45">
              <a:solidFill>
                <a:schemeClr val="tx1">
                  <a:lumMod val="75000"/>
                  <a:lumOff val="25000"/>
                </a:schemeClr>
              </a:solidFill>
            </a:endParaRPr>
          </a:p>
        </p:txBody>
      </p:sp>
      <p:sp>
        <p:nvSpPr>
          <p:cNvPr id="9" name="Freeform 5"/>
          <p:cNvSpPr/>
          <p:nvPr/>
        </p:nvSpPr>
        <p:spPr bwMode="auto">
          <a:xfrm>
            <a:off x="547370" y="1938655"/>
            <a:ext cx="409575" cy="2727960"/>
          </a:xfrm>
          <a:custGeom>
            <a:avLst/>
            <a:gdLst>
              <a:gd name="T0" fmla="*/ 1999 w 3544"/>
              <a:gd name="T1" fmla="*/ 9150 h 14563"/>
              <a:gd name="T2" fmla="*/ 1999 w 3544"/>
              <a:gd name="T3" fmla="*/ 12306 h 14563"/>
              <a:gd name="T4" fmla="*/ 2353 w 3544"/>
              <a:gd name="T5" fmla="*/ 13628 h 14563"/>
              <a:gd name="T6" fmla="*/ 3544 w 3544"/>
              <a:gd name="T7" fmla="*/ 14112 h 14563"/>
              <a:gd name="T8" fmla="*/ 3544 w 3544"/>
              <a:gd name="T9" fmla="*/ 14563 h 14563"/>
              <a:gd name="T10" fmla="*/ 1933 w 3544"/>
              <a:gd name="T11" fmla="*/ 14016 h 14563"/>
              <a:gd name="T12" fmla="*/ 1419 w 3544"/>
              <a:gd name="T13" fmla="*/ 12050 h 14563"/>
              <a:gd name="T14" fmla="*/ 1419 w 3544"/>
              <a:gd name="T15" fmla="*/ 9279 h 14563"/>
              <a:gd name="T16" fmla="*/ 1160 w 3544"/>
              <a:gd name="T17" fmla="*/ 8022 h 14563"/>
              <a:gd name="T18" fmla="*/ 0 w 3544"/>
              <a:gd name="T19" fmla="*/ 7475 h 14563"/>
              <a:gd name="T20" fmla="*/ 0 w 3544"/>
              <a:gd name="T21" fmla="*/ 7088 h 14563"/>
              <a:gd name="T22" fmla="*/ 1127 w 3544"/>
              <a:gd name="T23" fmla="*/ 6571 h 14563"/>
              <a:gd name="T24" fmla="*/ 1419 w 3544"/>
              <a:gd name="T25" fmla="*/ 5284 h 14563"/>
              <a:gd name="T26" fmla="*/ 1419 w 3544"/>
              <a:gd name="T27" fmla="*/ 2513 h 14563"/>
              <a:gd name="T28" fmla="*/ 1933 w 3544"/>
              <a:gd name="T29" fmla="*/ 547 h 14563"/>
              <a:gd name="T30" fmla="*/ 3544 w 3544"/>
              <a:gd name="T31" fmla="*/ 0 h 14563"/>
              <a:gd name="T32" fmla="*/ 3544 w 3544"/>
              <a:gd name="T33" fmla="*/ 451 h 14563"/>
              <a:gd name="T34" fmla="*/ 2353 w 3544"/>
              <a:gd name="T35" fmla="*/ 902 h 14563"/>
              <a:gd name="T36" fmla="*/ 1999 w 3544"/>
              <a:gd name="T37" fmla="*/ 2254 h 14563"/>
              <a:gd name="T38" fmla="*/ 1999 w 3544"/>
              <a:gd name="T39" fmla="*/ 5413 h 14563"/>
              <a:gd name="T40" fmla="*/ 580 w 3544"/>
              <a:gd name="T41" fmla="*/ 7275 h 14563"/>
              <a:gd name="T42" fmla="*/ 580 w 3544"/>
              <a:gd name="T43" fmla="*/ 7304 h 14563"/>
              <a:gd name="T44" fmla="*/ 1999 w 3544"/>
              <a:gd name="T45" fmla="*/ 9150 h 14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544" h="14563">
                <a:moveTo>
                  <a:pt x="1999" y="9150"/>
                </a:moveTo>
                <a:lnTo>
                  <a:pt x="1999" y="12306"/>
                </a:lnTo>
                <a:cubicBezTo>
                  <a:pt x="1999" y="12867"/>
                  <a:pt x="2117" y="13306"/>
                  <a:pt x="2353" y="13628"/>
                </a:cubicBezTo>
                <a:cubicBezTo>
                  <a:pt x="2590" y="13950"/>
                  <a:pt x="2986" y="14112"/>
                  <a:pt x="3544" y="14112"/>
                </a:cubicBezTo>
                <a:lnTo>
                  <a:pt x="3544" y="14563"/>
                </a:lnTo>
                <a:cubicBezTo>
                  <a:pt x="2815" y="14563"/>
                  <a:pt x="2276" y="14379"/>
                  <a:pt x="1933" y="14016"/>
                </a:cubicBezTo>
                <a:cubicBezTo>
                  <a:pt x="1589" y="13650"/>
                  <a:pt x="1419" y="12993"/>
                  <a:pt x="1419" y="12050"/>
                </a:cubicBezTo>
                <a:lnTo>
                  <a:pt x="1419" y="9279"/>
                </a:lnTo>
                <a:cubicBezTo>
                  <a:pt x="1419" y="8762"/>
                  <a:pt x="1333" y="8344"/>
                  <a:pt x="1160" y="8022"/>
                </a:cubicBezTo>
                <a:cubicBezTo>
                  <a:pt x="990" y="7701"/>
                  <a:pt x="602" y="7516"/>
                  <a:pt x="0" y="7475"/>
                </a:cubicBezTo>
                <a:lnTo>
                  <a:pt x="0" y="7088"/>
                </a:lnTo>
                <a:cubicBezTo>
                  <a:pt x="558" y="7002"/>
                  <a:pt x="935" y="6829"/>
                  <a:pt x="1127" y="6571"/>
                </a:cubicBezTo>
                <a:cubicBezTo>
                  <a:pt x="1322" y="6315"/>
                  <a:pt x="1419" y="5883"/>
                  <a:pt x="1419" y="5284"/>
                </a:cubicBezTo>
                <a:lnTo>
                  <a:pt x="1419" y="2513"/>
                </a:lnTo>
                <a:cubicBezTo>
                  <a:pt x="1419" y="1567"/>
                  <a:pt x="1589" y="913"/>
                  <a:pt x="1933" y="547"/>
                </a:cubicBezTo>
                <a:cubicBezTo>
                  <a:pt x="2276" y="181"/>
                  <a:pt x="2815" y="0"/>
                  <a:pt x="3544" y="0"/>
                </a:cubicBezTo>
                <a:lnTo>
                  <a:pt x="3544" y="451"/>
                </a:lnTo>
                <a:cubicBezTo>
                  <a:pt x="2986" y="451"/>
                  <a:pt x="2590" y="602"/>
                  <a:pt x="2353" y="902"/>
                </a:cubicBezTo>
                <a:cubicBezTo>
                  <a:pt x="2117" y="1201"/>
                  <a:pt x="1999" y="1652"/>
                  <a:pt x="1999" y="2254"/>
                </a:cubicBezTo>
                <a:lnTo>
                  <a:pt x="1999" y="5413"/>
                </a:lnTo>
                <a:cubicBezTo>
                  <a:pt x="1999" y="6265"/>
                  <a:pt x="1592" y="7275"/>
                  <a:pt x="580" y="7275"/>
                </a:cubicBezTo>
                <a:lnTo>
                  <a:pt x="580" y="7304"/>
                </a:lnTo>
                <a:cubicBezTo>
                  <a:pt x="1565" y="7304"/>
                  <a:pt x="1999" y="8309"/>
                  <a:pt x="1999" y="9150"/>
                </a:cubicBezTo>
                <a:close/>
              </a:path>
            </a:pathLst>
          </a:custGeom>
          <a:solidFill>
            <a:schemeClr val="accent1"/>
          </a:solidFill>
          <a:ln>
            <a:noFill/>
          </a:ln>
        </p:spPr>
        <p:txBody>
          <a:bodyPr vert="horz" wrap="square" lIns="68389" tIns="34194" rIns="68389" bIns="34194" numCol="1" anchor="t" anchorCtr="0" compatLnSpc="1"/>
          <a:lstStyle/>
          <a:p>
            <a:endParaRPr lang="zh-CN" altLang="en-US" sz="1345"/>
          </a:p>
        </p:txBody>
      </p:sp>
      <p:sp>
        <p:nvSpPr>
          <p:cNvPr id="10" name="圆角矩形 9"/>
          <p:cNvSpPr/>
          <p:nvPr/>
        </p:nvSpPr>
        <p:spPr>
          <a:xfrm>
            <a:off x="1075055" y="2592070"/>
            <a:ext cx="5318760" cy="422275"/>
          </a:xfrm>
          <a:prstGeom prst="roundRect">
            <a:avLst>
              <a:gd name="adj" fmla="val 25274"/>
            </a:avLst>
          </a:prstGeom>
          <a:solidFill>
            <a:srgbClr val="0042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45">
              <a:solidFill>
                <a:schemeClr val="tx1">
                  <a:lumMod val="75000"/>
                  <a:lumOff val="25000"/>
                </a:schemeClr>
              </a:solidFill>
            </a:endParaRPr>
          </a:p>
        </p:txBody>
      </p:sp>
      <p:sp>
        <p:nvSpPr>
          <p:cNvPr id="11" name="圆角矩形 10"/>
          <p:cNvSpPr/>
          <p:nvPr/>
        </p:nvSpPr>
        <p:spPr>
          <a:xfrm>
            <a:off x="1075690" y="3263900"/>
            <a:ext cx="5318125" cy="601345"/>
          </a:xfrm>
          <a:prstGeom prst="roundRect">
            <a:avLst>
              <a:gd name="adj" fmla="val 25274"/>
            </a:avLst>
          </a:prstGeom>
          <a:solidFill>
            <a:srgbClr val="0042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45">
              <a:solidFill>
                <a:schemeClr val="tx1">
                  <a:lumMod val="75000"/>
                  <a:lumOff val="25000"/>
                </a:schemeClr>
              </a:solidFill>
            </a:endParaRPr>
          </a:p>
        </p:txBody>
      </p:sp>
      <p:sp>
        <p:nvSpPr>
          <p:cNvPr id="13" name="TextBox 8"/>
          <p:cNvSpPr txBox="1"/>
          <p:nvPr/>
        </p:nvSpPr>
        <p:spPr>
          <a:xfrm>
            <a:off x="1313180" y="2028190"/>
            <a:ext cx="4679315" cy="257810"/>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a:lnSpc>
                <a:spcPct val="120000"/>
              </a:lnSpc>
            </a:pPr>
            <a:r>
              <a:rPr lang="zh-CN" altLang="en-US" sz="1400" dirty="0">
                <a:solidFill>
                  <a:schemeClr val="bg1"/>
                </a:solidFill>
                <a:latin typeface="黑体" panose="02010609060101010101" pitchFamily="49" charset="-122"/>
                <a:ea typeface="黑体" panose="02010609060101010101" pitchFamily="49" charset="-122"/>
              </a:rPr>
              <a:t>航运商：从事国际大宗散货运输的航运企业及运营商</a:t>
            </a:r>
            <a:r>
              <a:rPr lang="zh-CN" altLang="en-US" sz="890" dirty="0">
                <a:solidFill>
                  <a:schemeClr val="bg1"/>
                </a:solidFill>
                <a:latin typeface="黑体" panose="02010609060101010101" pitchFamily="49" charset="-122"/>
                <a:ea typeface="黑体" panose="02010609060101010101" pitchFamily="49" charset="-122"/>
                <a:cs typeface="黑体" panose="02010609060101010101" pitchFamily="49" charset="-122"/>
                <a:sym typeface="+mn-ea"/>
              </a:rPr>
              <a:t>。</a:t>
            </a:r>
            <a:endParaRPr lang="zh-CN" altLang="en-US" sz="895" dirty="0">
              <a:solidFill>
                <a:schemeClr val="bg1"/>
              </a:solidFill>
              <a:latin typeface="黑体" panose="02010609060101010101" pitchFamily="49" charset="-122"/>
              <a:ea typeface="黑体" panose="02010609060101010101" pitchFamily="49" charset="-122"/>
            </a:endParaRPr>
          </a:p>
        </p:txBody>
      </p:sp>
      <p:sp>
        <p:nvSpPr>
          <p:cNvPr id="14" name="TextBox 9"/>
          <p:cNvSpPr txBox="1"/>
          <p:nvPr/>
        </p:nvSpPr>
        <p:spPr>
          <a:xfrm>
            <a:off x="1313180" y="2677795"/>
            <a:ext cx="4914265" cy="257810"/>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a:lnSpc>
                <a:spcPct val="120000"/>
              </a:lnSpc>
            </a:pPr>
            <a:r>
              <a:rPr lang="zh-CN" altLang="en-US" sz="1400" dirty="0">
                <a:solidFill>
                  <a:schemeClr val="bg1"/>
                </a:solidFill>
                <a:latin typeface="黑体" panose="02010609060101010101" pitchFamily="49" charset="-122"/>
                <a:ea typeface="黑体" panose="02010609060101010101" pitchFamily="49" charset="-122"/>
                <a:cs typeface="黑体" panose="02010609060101010101" pitchFamily="49" charset="-122"/>
              </a:rPr>
              <a:t>贸易商:从事矿石、煤炭、粮食等大宗散货进出口的贸易企业。</a:t>
            </a:r>
          </a:p>
        </p:txBody>
      </p:sp>
      <p:sp>
        <p:nvSpPr>
          <p:cNvPr id="15" name="TextBox 10"/>
          <p:cNvSpPr txBox="1"/>
          <p:nvPr/>
        </p:nvSpPr>
        <p:spPr>
          <a:xfrm>
            <a:off x="1313180" y="3348990"/>
            <a:ext cx="4995545" cy="516255"/>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a:lnSpc>
                <a:spcPct val="120000"/>
              </a:lnSpc>
            </a:pPr>
            <a:r>
              <a:rPr lang="zh-CN" altLang="en-US" sz="1400" dirty="0">
                <a:solidFill>
                  <a:schemeClr val="bg1"/>
                </a:solidFill>
                <a:latin typeface="黑体" panose="02010609060101010101" pitchFamily="49" charset="-122"/>
                <a:ea typeface="黑体" panose="02010609060101010101" pitchFamily="49" charset="-122"/>
                <a:cs typeface="黑体" panose="02010609060101010101" pitchFamily="49" charset="-122"/>
              </a:rPr>
              <a:t>生产商:从事矿石冶炼、粮食加工、电力、炼油等大宗原材料消耗的生产企业。</a:t>
            </a:r>
            <a:endParaRPr lang="zh-CN" altLang="en-US" sz="895" dirty="0">
              <a:solidFill>
                <a:schemeClr val="bg1"/>
              </a:solidFill>
              <a:latin typeface="黑体" panose="02010609060101010101" pitchFamily="49" charset="-122"/>
              <a:ea typeface="黑体" panose="02010609060101010101" pitchFamily="49" charset="-122"/>
              <a:cs typeface="黑体" panose="02010609060101010101" pitchFamily="49" charset="-122"/>
            </a:endParaRPr>
          </a:p>
        </p:txBody>
      </p:sp>
      <p:sp>
        <p:nvSpPr>
          <p:cNvPr id="19" name="文本框 18"/>
          <p:cNvSpPr txBox="1"/>
          <p:nvPr/>
        </p:nvSpPr>
        <p:spPr>
          <a:xfrm>
            <a:off x="257175" y="932180"/>
            <a:ext cx="6137275" cy="737235"/>
          </a:xfrm>
          <a:prstGeom prst="rect">
            <a:avLst/>
          </a:prstGeom>
          <a:noFill/>
        </p:spPr>
        <p:txBody>
          <a:bodyPr wrap="square" rtlCol="0">
            <a:spAutoFit/>
          </a:bodyPr>
          <a:lstStyle/>
          <a:p>
            <a:pPr algn="just"/>
            <a:r>
              <a:rPr lang="en-US" altLang="zh-CN" sz="1400"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       </a:t>
            </a:r>
            <a:r>
              <a:rPr lang="zh-CN" altLang="en-US" sz="1400"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干散货FFA交易的航线为波罗的海干散货</a:t>
            </a:r>
            <a:r>
              <a:rPr lang="zh-CN" altLang="en-US" sz="140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24条航线</a:t>
            </a:r>
            <a:r>
              <a:rPr lang="zh-CN" altLang="en-US" sz="1400"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，包括</a:t>
            </a:r>
            <a:r>
              <a:rPr lang="zh-CN" altLang="en-US" sz="140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10条</a:t>
            </a:r>
            <a:r>
              <a:rPr lang="zh-CN" altLang="en-US" sz="1400"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好望角型航线（6条程租,4条期租），</a:t>
            </a:r>
            <a:r>
              <a:rPr lang="en-US" altLang="zh-CN" sz="140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7</a:t>
            </a:r>
            <a:r>
              <a:rPr lang="zh-CN" altLang="en-US" sz="140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条</a:t>
            </a:r>
            <a:r>
              <a:rPr lang="zh-CN" altLang="en-US" sz="1400"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巴拿马大型船期租航线，</a:t>
            </a:r>
            <a:r>
              <a:rPr lang="zh-CN" altLang="en-US" sz="140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5条</a:t>
            </a:r>
            <a:r>
              <a:rPr lang="zh-CN" altLang="en-US" sz="1400"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轻便型期租航线及</a:t>
            </a:r>
            <a:r>
              <a:rPr lang="zh-CN" altLang="en-US" sz="140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2条</a:t>
            </a:r>
            <a:r>
              <a:rPr lang="zh-CN" altLang="en-US" sz="1400"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试用航线。目前FFA市场的参与者主要包括以下4类公司：</a:t>
            </a:r>
          </a:p>
        </p:txBody>
      </p:sp>
      <p:sp>
        <p:nvSpPr>
          <p:cNvPr id="21" name="圆角矩形 20"/>
          <p:cNvSpPr/>
          <p:nvPr/>
        </p:nvSpPr>
        <p:spPr>
          <a:xfrm>
            <a:off x="1075055" y="4159885"/>
            <a:ext cx="5319395" cy="425450"/>
          </a:xfrm>
          <a:prstGeom prst="roundRect">
            <a:avLst>
              <a:gd name="adj" fmla="val 25274"/>
            </a:avLst>
          </a:prstGeom>
          <a:solidFill>
            <a:srgbClr val="0042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45">
              <a:solidFill>
                <a:schemeClr val="tx1">
                  <a:lumMod val="75000"/>
                  <a:lumOff val="25000"/>
                </a:schemeClr>
              </a:solidFill>
            </a:endParaRPr>
          </a:p>
        </p:txBody>
      </p:sp>
      <p:sp>
        <p:nvSpPr>
          <p:cNvPr id="22" name="文本框 21"/>
          <p:cNvSpPr txBox="1"/>
          <p:nvPr/>
        </p:nvSpPr>
        <p:spPr>
          <a:xfrm>
            <a:off x="1155065" y="4218940"/>
            <a:ext cx="4994910" cy="306705"/>
          </a:xfrm>
          <a:prstGeom prst="rect">
            <a:avLst/>
          </a:prstGeom>
          <a:noFill/>
        </p:spPr>
        <p:txBody>
          <a:bodyPr wrap="square" rtlCol="0">
            <a:spAutoFit/>
          </a:bodyPr>
          <a:lstStyle/>
          <a:p>
            <a:pPr algn="just"/>
            <a:r>
              <a:rPr lang="zh-CN" altLang="en-US" sz="1400" dirty="0">
                <a:solidFill>
                  <a:schemeClr val="bg1"/>
                </a:solidFill>
                <a:latin typeface="黑体" panose="02010609060101010101" pitchFamily="49" charset="-122"/>
                <a:ea typeface="黑体" panose="02010609060101010101" pitchFamily="49" charset="-122"/>
                <a:cs typeface="黑体" panose="02010609060101010101" pitchFamily="49" charset="-122"/>
              </a:rPr>
              <a:t>金融公司:各种投资银行、对冲基金、期货公司等。</a:t>
            </a:r>
            <a:endParaRPr lang="zh-CN" altLang="en-US" sz="1600">
              <a:solidFill>
                <a:schemeClr val="bg1"/>
              </a:solidFill>
            </a:endParaRPr>
          </a:p>
        </p:txBody>
      </p:sp>
      <p:grpSp>
        <p:nvGrpSpPr>
          <p:cNvPr id="3" name="组合 2"/>
          <p:cNvGrpSpPr/>
          <p:nvPr/>
        </p:nvGrpSpPr>
        <p:grpSpPr>
          <a:xfrm>
            <a:off x="4128135" y="465455"/>
            <a:ext cx="1431925" cy="416560"/>
            <a:chOff x="947324" y="607654"/>
            <a:chExt cx="2400540" cy="557194"/>
          </a:xfrm>
          <a:solidFill>
            <a:srgbClr val="004288"/>
          </a:solidFill>
        </p:grpSpPr>
        <p:sp>
          <p:nvSpPr>
            <p:cNvPr id="12" name="圆角矩形 11"/>
            <p:cNvSpPr/>
            <p:nvPr/>
          </p:nvSpPr>
          <p:spPr>
            <a:xfrm>
              <a:off x="947324" y="607654"/>
              <a:ext cx="2400540" cy="557194"/>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45" b="0" i="0" u="none" strike="noStrike" kern="1200" cap="none" spc="0" normalizeH="0" baseline="0" noProof="0">
                <a:ln>
                  <a:noFill/>
                </a:ln>
                <a:solidFill>
                  <a:schemeClr val="lt1"/>
                </a:solidFill>
                <a:effectLst/>
                <a:uLnTx/>
                <a:uFillTx/>
                <a:latin typeface="+mn-lt"/>
                <a:ea typeface="+mn-ea"/>
                <a:cs typeface="+mn-cs"/>
              </a:endParaRPr>
            </a:p>
          </p:txBody>
        </p:sp>
        <p:sp>
          <p:nvSpPr>
            <p:cNvPr id="18438" name="TextBox 12"/>
            <p:cNvSpPr txBox="1"/>
            <p:nvPr/>
          </p:nvSpPr>
          <p:spPr>
            <a:xfrm>
              <a:off x="1115375" y="625491"/>
              <a:ext cx="2038584" cy="418745"/>
            </a:xfrm>
            <a:prstGeom prst="rect">
              <a:avLst/>
            </a:prstGeom>
            <a:grpFill/>
            <a:ln w="9525">
              <a:noFill/>
            </a:ln>
          </p:spPr>
          <p:txBody>
            <a:bodyPr wrap="square" lIns="68330" tIns="34164" rIns="68330" bIns="34164">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spcBef>
                  <a:spcPct val="0"/>
                </a:spcBef>
                <a:buNone/>
              </a:pPr>
              <a:r>
                <a:rPr lang="zh-CN" altLang="en-US" sz="1345" b="1" dirty="0">
                  <a:solidFill>
                    <a:schemeClr val="bg1"/>
                  </a:solidFill>
                </a:rPr>
                <a:t>干散货</a:t>
              </a:r>
              <a:r>
                <a:rPr lang="en-US" altLang="zh-CN" sz="1600" b="1" dirty="0">
                  <a:solidFill>
                    <a:schemeClr val="bg1"/>
                  </a:solidFill>
                  <a:latin typeface="Times New Roman" panose="02020603050405020304" pitchFamily="18" charset="0"/>
                  <a:cs typeface="Times New Roman" panose="02020603050405020304" pitchFamily="18" charset="0"/>
                </a:rPr>
                <a:t>FFA</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outHorizontal)">
                                      <p:cBhvr>
                                        <p:cTn id="7" dur="500"/>
                                        <p:tgtEl>
                                          <p:spTgt spid="9"/>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wipe(left)">
                                      <p:cBhvr>
                                        <p:cTn id="11" dur="500"/>
                                        <p:tgtEl>
                                          <p:spTgt spid="13"/>
                                        </p:tgtEl>
                                      </p:cBhvr>
                                    </p:animEffect>
                                  </p:childTnLst>
                                </p:cTn>
                              </p:par>
                              <p:par>
                                <p:cTn id="12" presetID="22" presetClass="entr" presetSubtype="8" fill="hold" grpId="0" nodeType="with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wipe(left)">
                                      <p:cBhvr>
                                        <p:cTn id="14" dur="500"/>
                                        <p:tgtEl>
                                          <p:spTgt spid="8"/>
                                        </p:tgtEl>
                                      </p:cBhvr>
                                    </p:animEffect>
                                  </p:childTnLst>
                                </p:cTn>
                              </p:par>
                            </p:childTnLst>
                          </p:cTn>
                        </p:par>
                        <p:par>
                          <p:cTn id="15" fill="hold">
                            <p:stCondLst>
                              <p:cond delay="1000"/>
                            </p:stCondLst>
                            <p:childTnLst>
                              <p:par>
                                <p:cTn id="16" presetID="22" presetClass="entr" presetSubtype="8" fill="hold" grpId="0" nodeType="after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wipe(left)">
                                      <p:cBhvr>
                                        <p:cTn id="18" dur="500"/>
                                        <p:tgtEl>
                                          <p:spTgt spid="10"/>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wipe(left)">
                                      <p:cBhvr>
                                        <p:cTn id="21" dur="500"/>
                                        <p:tgtEl>
                                          <p:spTgt spid="14"/>
                                        </p:tgtEl>
                                      </p:cBhvr>
                                    </p:animEffect>
                                  </p:childTnLst>
                                </p:cTn>
                              </p:par>
                            </p:childTnLst>
                          </p:cTn>
                        </p:par>
                        <p:par>
                          <p:cTn id="22" fill="hold">
                            <p:stCondLst>
                              <p:cond delay="1500"/>
                            </p:stCondLst>
                            <p:childTnLst>
                              <p:par>
                                <p:cTn id="23" presetID="22" presetClass="entr" presetSubtype="8" fill="hold" grpId="0" nodeType="after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wipe(left)">
                                      <p:cBhvr>
                                        <p:cTn id="25" dur="500"/>
                                        <p:tgtEl>
                                          <p:spTgt spid="11"/>
                                        </p:tgtEl>
                                      </p:cBhvr>
                                    </p:animEffect>
                                  </p:childTnLst>
                                </p:cTn>
                              </p:par>
                              <p:par>
                                <p:cTn id="26" presetID="22" presetClass="entr" presetSubtype="8" fill="hold" grpId="0" nodeType="with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wipe(left)">
                                      <p:cBhvr>
                                        <p:cTn id="28" dur="500"/>
                                        <p:tgtEl>
                                          <p:spTgt spid="15"/>
                                        </p:tgtEl>
                                      </p:cBhvr>
                                    </p:animEffect>
                                  </p:childTnLst>
                                </p:cTn>
                              </p:par>
                            </p:childTnLst>
                          </p:cTn>
                        </p:par>
                        <p:par>
                          <p:cTn id="29" fill="hold">
                            <p:stCondLst>
                              <p:cond delay="2000"/>
                            </p:stCondLst>
                            <p:childTnLst>
                              <p:par>
                                <p:cTn id="30" presetID="22" presetClass="entr" presetSubtype="8" fill="hold" grpId="0" nodeType="afterEffect">
                                  <p:stCondLst>
                                    <p:cond delay="0"/>
                                  </p:stCondLst>
                                  <p:childTnLst>
                                    <p:set>
                                      <p:cBhvr>
                                        <p:cTn id="31" dur="1" fill="hold">
                                          <p:stCondLst>
                                            <p:cond delay="0"/>
                                          </p:stCondLst>
                                        </p:cTn>
                                        <p:tgtEl>
                                          <p:spTgt spid="21"/>
                                        </p:tgtEl>
                                        <p:attrNameLst>
                                          <p:attrName>style.visibility</p:attrName>
                                        </p:attrNameLst>
                                      </p:cBhvr>
                                      <p:to>
                                        <p:strVal val="visible"/>
                                      </p:to>
                                    </p:set>
                                    <p:animEffect transition="in" filter="wipe(left)">
                                      <p:cBhvr>
                                        <p:cTn id="32" dur="500"/>
                                        <p:tgtEl>
                                          <p:spTgt spid="21"/>
                                        </p:tgtEl>
                                      </p:cBhvr>
                                    </p:animEffect>
                                  </p:childTnLst>
                                </p:cTn>
                              </p:par>
                            </p:childTnLst>
                          </p:cTn>
                        </p:par>
                        <p:par>
                          <p:cTn id="33" fill="hold">
                            <p:stCondLst>
                              <p:cond delay="2500"/>
                            </p:stCondLst>
                            <p:childTnLst>
                              <p:par>
                                <p:cTn id="34" presetID="16" presetClass="entr" presetSubtype="21" fill="hold" nodeType="afterEffect">
                                  <p:stCondLst>
                                    <p:cond delay="0"/>
                                  </p:stCondLst>
                                  <p:childTnLst>
                                    <p:set>
                                      <p:cBhvr>
                                        <p:cTn id="35" dur="1" fill="hold">
                                          <p:stCondLst>
                                            <p:cond delay="0"/>
                                          </p:stCondLst>
                                        </p:cTn>
                                        <p:tgtEl>
                                          <p:spTgt spid="3"/>
                                        </p:tgtEl>
                                        <p:attrNameLst>
                                          <p:attrName>style.visibility</p:attrName>
                                        </p:attrNameLst>
                                      </p:cBhvr>
                                      <p:to>
                                        <p:strVal val="visible"/>
                                      </p:to>
                                    </p:set>
                                    <p:animEffect transition="in" filter="barn(inVertical)">
                                      <p:cBhvr>
                                        <p:cTn id="3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nimBg="1"/>
      <p:bldP spid="9" grpId="0" bldLvl="0" animBg="1"/>
      <p:bldP spid="10" grpId="0" bldLvl="0" animBg="1"/>
      <p:bldP spid="11" grpId="0" bldLvl="0" animBg="1"/>
      <p:bldP spid="13" grpId="0"/>
      <p:bldP spid="14" grpId="0"/>
      <p:bldP spid="15" grpId="0"/>
      <p:bldP spid="21" grpId="0" bldLvl="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1048613"/>
          <p:cNvSpPr txBox="1"/>
          <p:nvPr/>
        </p:nvSpPr>
        <p:spPr>
          <a:xfrm>
            <a:off x="257648" y="281691"/>
            <a:ext cx="2933753" cy="315279"/>
          </a:xfrm>
          <a:prstGeom prst="rect">
            <a:avLst/>
          </a:prstGeom>
          <a:noFill/>
          <a:ln>
            <a:noFill/>
          </a:ln>
        </p:spPr>
        <p:txBody>
          <a:bodyPr vert="horz" wrap="non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lvl="0" algn="l">
              <a:spcBef>
                <a:spcPct val="20000"/>
              </a:spcBef>
            </a:pPr>
            <a:r>
              <a:rPr lang="en-US" altLang="zh-CN"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4.2</a:t>
            </a:r>
            <a:r>
              <a:rPr lang="zh-CN" altLang="en-US" sz="1600" b="1" dirty="0">
                <a:solidFill>
                  <a:srgbClr val="004289"/>
                </a:solidFill>
                <a:ea typeface="黑体" panose="02010609060101010101" pitchFamily="49" charset="-122"/>
                <a:cs typeface="Arial" panose="020B0604020202020204" pitchFamily="34" charset="0"/>
                <a:sym typeface="+mn-ea"/>
              </a:rPr>
              <a:t>航运远期运费协议的优缺点</a:t>
            </a:r>
            <a:r>
              <a:rPr lang="en-US" altLang="zh-CN" sz="1600" b="1" dirty="0">
                <a:solidFill>
                  <a:srgbClr val="004289"/>
                </a:solidFill>
                <a:ea typeface="黑体" panose="02010609060101010101" pitchFamily="49" charset="-122"/>
                <a:cs typeface="Arial" panose="020B0604020202020204" pitchFamily="34" charset="0"/>
              </a:rPr>
              <a:t> </a:t>
            </a:r>
            <a:endParaRPr lang="zh-CN" altLang="en-US" sz="1600" b="1" dirty="0">
              <a:solidFill>
                <a:srgbClr val="004289"/>
              </a:solidFill>
              <a:ea typeface="黑体" panose="02010609060101010101" pitchFamily="49" charset="-122"/>
              <a:cs typeface="Arial" panose="020B0604020202020204" pitchFamily="34" charset="0"/>
            </a:endParaRPr>
          </a:p>
        </p:txBody>
      </p:sp>
      <p:grpSp>
        <p:nvGrpSpPr>
          <p:cNvPr id="2" name="Group 14"/>
          <p:cNvGrpSpPr/>
          <p:nvPr/>
        </p:nvGrpSpPr>
        <p:grpSpPr>
          <a:xfrm>
            <a:off x="3768568" y="2430506"/>
            <a:ext cx="720000" cy="720000"/>
            <a:chOff x="5379142" y="2991066"/>
            <a:chExt cx="1414667" cy="1619124"/>
          </a:xfrm>
          <a:solidFill>
            <a:srgbClr val="333333"/>
          </a:solidFill>
        </p:grpSpPr>
        <p:sp>
          <p:nvSpPr>
            <p:cNvPr id="3" name="Shape 1723"/>
            <p:cNvSpPr/>
            <p:nvPr/>
          </p:nvSpPr>
          <p:spPr>
            <a:xfrm rot="18900000">
              <a:off x="5379143" y="2991066"/>
              <a:ext cx="1414666" cy="1414666"/>
            </a:xfrm>
            <a:prstGeom prst="roundRect">
              <a:avLst>
                <a:gd name="adj" fmla="val 15000"/>
              </a:avLst>
            </a:prstGeom>
            <a:grpFill/>
            <a:ln w="12700">
              <a:miter lim="400000"/>
            </a:ln>
          </p:spPr>
          <p:txBody>
            <a:bodyPr lIns="37994" tIns="37994" rIns="37994" bIns="37994" anchor="ctr"/>
            <a:lstStyle/>
            <a:p>
              <a:pPr>
                <a:spcBef>
                  <a:spcPts val="3375"/>
                </a:spcBef>
                <a:defRPr sz="2500">
                  <a:latin typeface="Aller Light"/>
                  <a:ea typeface="Aller Light"/>
                  <a:cs typeface="Aller Light"/>
                  <a:sym typeface="Aller Light"/>
                </a:defRPr>
              </a:pPr>
              <a:endParaRPr sz="1870">
                <a:latin typeface="微软雅黑" panose="020B0503020204020204" pitchFamily="34" charset="-122"/>
                <a:ea typeface="微软雅黑" panose="020B0503020204020204" pitchFamily="34" charset="-122"/>
              </a:endParaRPr>
            </a:p>
          </p:txBody>
        </p:sp>
        <p:sp>
          <p:nvSpPr>
            <p:cNvPr id="4" name="Shape 1726"/>
            <p:cNvSpPr/>
            <p:nvPr/>
          </p:nvSpPr>
          <p:spPr>
            <a:xfrm rot="18900000">
              <a:off x="5379142" y="3195523"/>
              <a:ext cx="1414666" cy="1414667"/>
            </a:xfrm>
            <a:prstGeom prst="roundRect">
              <a:avLst>
                <a:gd name="adj" fmla="val 15000"/>
              </a:avLst>
            </a:prstGeom>
            <a:solidFill>
              <a:srgbClr val="004288"/>
            </a:solidFill>
            <a:ln w="12700" cap="flat">
              <a:noFill/>
              <a:miter lim="400000"/>
            </a:ln>
            <a:effectLst/>
          </p:spPr>
          <p:txBody>
            <a:bodyPr wrap="square" lIns="37994" tIns="37994" rIns="37994" bIns="37994" numCol="1" anchor="ctr">
              <a:noAutofit/>
            </a:bodyPr>
            <a:lstStyle/>
            <a:p>
              <a:pPr>
                <a:spcBef>
                  <a:spcPts val="3375"/>
                </a:spcBef>
                <a:defRPr sz="2500">
                  <a:latin typeface="Aller Light"/>
                  <a:ea typeface="Aller Light"/>
                  <a:cs typeface="Aller Light"/>
                  <a:sym typeface="Aller Light"/>
                </a:defRPr>
              </a:pPr>
              <a:endParaRPr sz="1870">
                <a:latin typeface="微软雅黑" panose="020B0503020204020204" pitchFamily="34" charset="-122"/>
                <a:ea typeface="微软雅黑" panose="020B0503020204020204" pitchFamily="34" charset="-122"/>
              </a:endParaRPr>
            </a:p>
          </p:txBody>
        </p:sp>
      </p:grpSp>
      <p:grpSp>
        <p:nvGrpSpPr>
          <p:cNvPr id="5" name="Group 12"/>
          <p:cNvGrpSpPr/>
          <p:nvPr/>
        </p:nvGrpSpPr>
        <p:grpSpPr>
          <a:xfrm>
            <a:off x="2860169" y="2475618"/>
            <a:ext cx="720000" cy="720000"/>
            <a:chOff x="3563871" y="3199409"/>
            <a:chExt cx="1414666" cy="1619124"/>
          </a:xfrm>
          <a:solidFill>
            <a:srgbClr val="333333"/>
          </a:solidFill>
        </p:grpSpPr>
        <p:sp>
          <p:nvSpPr>
            <p:cNvPr id="6" name="Shape 1722"/>
            <p:cNvSpPr/>
            <p:nvPr/>
          </p:nvSpPr>
          <p:spPr>
            <a:xfrm rot="8100000">
              <a:off x="3563871" y="3403867"/>
              <a:ext cx="1414666" cy="1414666"/>
            </a:xfrm>
            <a:prstGeom prst="roundRect">
              <a:avLst>
                <a:gd name="adj" fmla="val 15000"/>
              </a:avLst>
            </a:prstGeom>
            <a:grpFill/>
            <a:ln w="12700">
              <a:miter lim="400000"/>
            </a:ln>
          </p:spPr>
          <p:txBody>
            <a:bodyPr lIns="37994" tIns="37994" rIns="37994" bIns="37994" anchor="ctr"/>
            <a:lstStyle/>
            <a:p>
              <a:pPr>
                <a:spcBef>
                  <a:spcPts val="3375"/>
                </a:spcBef>
                <a:defRPr sz="2500">
                  <a:latin typeface="Aller Light"/>
                  <a:ea typeface="Aller Light"/>
                  <a:cs typeface="Aller Light"/>
                  <a:sym typeface="Aller Light"/>
                </a:defRPr>
              </a:pPr>
              <a:endParaRPr sz="1870">
                <a:latin typeface="微软雅黑" panose="020B0503020204020204" pitchFamily="34" charset="-122"/>
                <a:ea typeface="微软雅黑" panose="020B0503020204020204" pitchFamily="34" charset="-122"/>
              </a:endParaRPr>
            </a:p>
          </p:txBody>
        </p:sp>
        <p:sp>
          <p:nvSpPr>
            <p:cNvPr id="7" name="Shape 1729"/>
            <p:cNvSpPr/>
            <p:nvPr/>
          </p:nvSpPr>
          <p:spPr>
            <a:xfrm rot="8100000">
              <a:off x="3563871" y="3199409"/>
              <a:ext cx="1414666" cy="1414667"/>
            </a:xfrm>
            <a:prstGeom prst="roundRect">
              <a:avLst>
                <a:gd name="adj" fmla="val 15000"/>
              </a:avLst>
            </a:prstGeom>
            <a:solidFill>
              <a:srgbClr val="004288"/>
            </a:solidFill>
            <a:ln w="12700" cap="flat">
              <a:noFill/>
              <a:miter lim="400000"/>
            </a:ln>
            <a:effectLst/>
          </p:spPr>
          <p:txBody>
            <a:bodyPr wrap="square" lIns="37994" tIns="37994" rIns="37994" bIns="37994" numCol="1" anchor="ctr">
              <a:noAutofit/>
            </a:bodyPr>
            <a:lstStyle/>
            <a:p>
              <a:pPr>
                <a:spcBef>
                  <a:spcPts val="3375"/>
                </a:spcBef>
                <a:defRPr sz="2500">
                  <a:latin typeface="Aller Light"/>
                  <a:ea typeface="Aller Light"/>
                  <a:cs typeface="Aller Light"/>
                  <a:sym typeface="Aller Light"/>
                </a:defRPr>
              </a:pPr>
              <a:endParaRPr sz="1870">
                <a:latin typeface="微软雅黑" panose="020B0503020204020204" pitchFamily="34" charset="-122"/>
                <a:ea typeface="微软雅黑" panose="020B0503020204020204" pitchFamily="34" charset="-122"/>
              </a:endParaRPr>
            </a:p>
          </p:txBody>
        </p:sp>
      </p:grpSp>
      <p:grpSp>
        <p:nvGrpSpPr>
          <p:cNvPr id="12" name="Group 11"/>
          <p:cNvGrpSpPr/>
          <p:nvPr/>
        </p:nvGrpSpPr>
        <p:grpSpPr>
          <a:xfrm>
            <a:off x="1982327" y="2430506"/>
            <a:ext cx="720000" cy="720000"/>
            <a:chOff x="1743076" y="2991066"/>
            <a:chExt cx="1414666" cy="1619124"/>
          </a:xfrm>
          <a:solidFill>
            <a:srgbClr val="333333"/>
          </a:solidFill>
        </p:grpSpPr>
        <p:sp>
          <p:nvSpPr>
            <p:cNvPr id="16" name="Shape 1721"/>
            <p:cNvSpPr/>
            <p:nvPr/>
          </p:nvSpPr>
          <p:spPr>
            <a:xfrm rot="18900000">
              <a:off x="1743076" y="2991066"/>
              <a:ext cx="1414666" cy="1414666"/>
            </a:xfrm>
            <a:prstGeom prst="roundRect">
              <a:avLst>
                <a:gd name="adj" fmla="val 15000"/>
              </a:avLst>
            </a:prstGeom>
            <a:grpFill/>
            <a:ln w="12700">
              <a:miter lim="400000"/>
            </a:ln>
          </p:spPr>
          <p:txBody>
            <a:bodyPr lIns="37994" tIns="37994" rIns="37994" bIns="37994" anchor="ctr"/>
            <a:lstStyle/>
            <a:p>
              <a:pPr>
                <a:spcBef>
                  <a:spcPts val="3375"/>
                </a:spcBef>
                <a:defRPr sz="2500">
                  <a:latin typeface="Aller Light"/>
                  <a:ea typeface="Aller Light"/>
                  <a:cs typeface="Aller Light"/>
                  <a:sym typeface="Aller Light"/>
                </a:defRPr>
              </a:pPr>
              <a:endParaRPr sz="1870">
                <a:latin typeface="微软雅黑" panose="020B0503020204020204" pitchFamily="34" charset="-122"/>
                <a:ea typeface="微软雅黑" panose="020B0503020204020204" pitchFamily="34" charset="-122"/>
              </a:endParaRPr>
            </a:p>
          </p:txBody>
        </p:sp>
        <p:sp>
          <p:nvSpPr>
            <p:cNvPr id="17" name="Shape 1732"/>
            <p:cNvSpPr/>
            <p:nvPr/>
          </p:nvSpPr>
          <p:spPr>
            <a:xfrm rot="18900000">
              <a:off x="1743076" y="3195523"/>
              <a:ext cx="1414666" cy="1414667"/>
            </a:xfrm>
            <a:prstGeom prst="roundRect">
              <a:avLst>
                <a:gd name="adj" fmla="val 15000"/>
              </a:avLst>
            </a:prstGeom>
            <a:solidFill>
              <a:srgbClr val="004288"/>
            </a:solidFill>
            <a:ln w="12700" cap="flat">
              <a:noFill/>
              <a:miter lim="400000"/>
            </a:ln>
            <a:effectLst/>
          </p:spPr>
          <p:txBody>
            <a:bodyPr wrap="square" lIns="37994" tIns="37994" rIns="37994" bIns="37994" numCol="1" anchor="ctr">
              <a:noAutofit/>
            </a:bodyPr>
            <a:lstStyle/>
            <a:p>
              <a:pPr>
                <a:spcBef>
                  <a:spcPts val="3375"/>
                </a:spcBef>
                <a:defRPr sz="2500">
                  <a:latin typeface="Aller Light"/>
                  <a:ea typeface="Aller Light"/>
                  <a:cs typeface="Aller Light"/>
                  <a:sym typeface="Aller Light"/>
                </a:defRPr>
              </a:pPr>
              <a:endParaRPr sz="1870">
                <a:latin typeface="微软雅黑" panose="020B0503020204020204" pitchFamily="34" charset="-122"/>
                <a:ea typeface="微软雅黑" panose="020B0503020204020204" pitchFamily="34" charset="-122"/>
              </a:endParaRPr>
            </a:p>
          </p:txBody>
        </p:sp>
      </p:grpSp>
      <p:sp>
        <p:nvSpPr>
          <p:cNvPr id="27" name="Text Placeholder 4"/>
          <p:cNvSpPr txBox="1"/>
          <p:nvPr/>
        </p:nvSpPr>
        <p:spPr>
          <a:xfrm>
            <a:off x="2111375" y="2647950"/>
            <a:ext cx="511175" cy="452755"/>
          </a:xfrm>
          <a:prstGeom prst="rect">
            <a:avLst/>
          </a:prstGeom>
        </p:spPr>
        <p:txBody>
          <a:bodyPr anchor="ct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algn="l">
              <a:buClrTx/>
              <a:buSzTx/>
              <a:buNone/>
            </a:pPr>
            <a:r>
              <a:rPr lang="en-US" altLang="zh-CN" sz="3600" b="1" kern="0"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1</a:t>
            </a:r>
          </a:p>
        </p:txBody>
      </p:sp>
      <p:sp>
        <p:nvSpPr>
          <p:cNvPr id="33" name="TextBox 21"/>
          <p:cNvSpPr txBox="1"/>
          <p:nvPr/>
        </p:nvSpPr>
        <p:spPr>
          <a:xfrm>
            <a:off x="257810" y="742315"/>
            <a:ext cx="2485390" cy="1769745"/>
          </a:xfrm>
          <a:prstGeom prst="rect">
            <a:avLst/>
          </a:prstGeom>
          <a:noFill/>
        </p:spPr>
        <p:txBody>
          <a:bodyPr wrap="square" lIns="0" tIns="0" rIns="0" bIns="0" rtlCol="0">
            <a:spAutoFit/>
          </a:bodyPr>
          <a:lstStyle/>
          <a:p>
            <a:pPr algn="just">
              <a:lnSpc>
                <a:spcPct val="120000"/>
              </a:lnSpc>
            </a:pPr>
            <a:r>
              <a:rPr lang="zh-CN" altLang="en-US" sz="120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应用</a:t>
            </a:r>
            <a:r>
              <a:rPr lang="en-US" altLang="zh-CN" sz="120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FFA</a:t>
            </a:r>
            <a:r>
              <a:rPr lang="zh-CN" altLang="en-US" sz="120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减轻企业经营风险</a:t>
            </a:r>
            <a:r>
              <a:rPr lang="zh-CN" altLang="en-US" sz="1200"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a:t>
            </a:r>
          </a:p>
          <a:p>
            <a:pPr algn="just">
              <a:lnSpc>
                <a:spcPct val="120000"/>
              </a:lnSpc>
            </a:pPr>
            <a:r>
              <a:rPr lang="zh-CN" altLang="en-US" sz="1200"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1200"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FFA</a:t>
            </a:r>
            <a:r>
              <a:rPr lang="zh-CN" altLang="en-US" sz="1200"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是在交易所内进行的合约买卖活动， 并不涉及实际的海上货物运输。因此，</a:t>
            </a:r>
            <a:r>
              <a:rPr lang="en-US" altLang="zh-CN" sz="1200"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FFA</a:t>
            </a:r>
            <a:r>
              <a:rPr lang="zh-CN" altLang="en-US" sz="1200"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买卖双方仅承担运费波动风险，不涉及复杂的现货交易经营风险。另外，协议条款确立后双方身份必须公开，如对对方信誉不满，在一小段时间内可以撤销合同</a:t>
            </a:r>
            <a:r>
              <a:rPr lang="zh-CN" altLang="en-US" sz="1200" dirty="0">
                <a:solidFill>
                  <a:schemeClr val="accent1">
                    <a:lumMod val="50000"/>
                  </a:schemeClr>
                </a:solidFill>
                <a:ea typeface="黑体" panose="02010609060101010101" pitchFamily="49" charset="-122"/>
                <a:cs typeface="Arial" panose="020B0604020202020204" pitchFamily="34" charset="0"/>
              </a:rPr>
              <a:t>。</a:t>
            </a:r>
          </a:p>
        </p:txBody>
      </p:sp>
      <p:sp>
        <p:nvSpPr>
          <p:cNvPr id="34" name="TextBox 22"/>
          <p:cNvSpPr txBox="1"/>
          <p:nvPr/>
        </p:nvSpPr>
        <p:spPr>
          <a:xfrm>
            <a:off x="2111375" y="3501390"/>
            <a:ext cx="2308860" cy="1107440"/>
          </a:xfrm>
          <a:prstGeom prst="rect">
            <a:avLst/>
          </a:prstGeom>
          <a:noFill/>
        </p:spPr>
        <p:txBody>
          <a:bodyPr wrap="square" lIns="0" tIns="0" rIns="0" bIns="0" rtlCol="0">
            <a:spAutoFit/>
          </a:bodyPr>
          <a:lstStyle/>
          <a:p>
            <a:pPr algn="just">
              <a:lnSpc>
                <a:spcPct val="100000"/>
              </a:lnSpc>
            </a:pPr>
            <a:r>
              <a:rPr lang="en-US" altLang="zh-CN" sz="120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sym typeface="+mn-ea"/>
              </a:rPr>
              <a:t>FFA</a:t>
            </a:r>
            <a:r>
              <a:rPr lang="zh-CN" altLang="en-US" sz="120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sym typeface="+mn-ea"/>
              </a:rPr>
              <a:t>具有很好的流动性</a:t>
            </a:r>
            <a:r>
              <a:rPr lang="zh-CN" altLang="en-US" sz="1200"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sym typeface="+mn-ea"/>
              </a:rPr>
              <a:t>。</a:t>
            </a:r>
          </a:p>
          <a:p>
            <a:pPr algn="just"/>
            <a:r>
              <a:rPr lang="zh-CN" altLang="en-US" sz="1200"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sym typeface="+mn-ea"/>
              </a:rPr>
              <a:t>      </a:t>
            </a:r>
            <a:r>
              <a:rPr lang="en-US" altLang="zh-CN" sz="1200"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sym typeface="+mn-ea"/>
              </a:rPr>
              <a:t>FFA</a:t>
            </a:r>
            <a:r>
              <a:rPr lang="zh-CN" altLang="en-US" sz="1200"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sym typeface="+mn-ea"/>
              </a:rPr>
              <a:t>以标准合同为载体，航线、船型、货种、数量等在合同中明确约定，只有协议价格和交割时期需要在合约中确定。因此,</a:t>
            </a:r>
            <a:r>
              <a:rPr lang="en-US" altLang="zh-CN" sz="1200"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sym typeface="+mn-ea"/>
              </a:rPr>
              <a:t>FFA</a:t>
            </a:r>
            <a:r>
              <a:rPr lang="zh-CN" altLang="en-US" sz="1200"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sym typeface="+mn-ea"/>
              </a:rPr>
              <a:t> 可以进行连续的转手买卖</a:t>
            </a:r>
            <a:r>
              <a:rPr sz="1200"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sym typeface="+mn-ea"/>
              </a:rPr>
              <a:t>。</a:t>
            </a:r>
            <a:endParaRPr lang="en-US" altLang="zh-CN" sz="1200"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sym typeface="+mn-ea"/>
            </a:endParaRPr>
          </a:p>
        </p:txBody>
      </p:sp>
      <p:sp>
        <p:nvSpPr>
          <p:cNvPr id="35" name="TextBox 23"/>
          <p:cNvSpPr txBox="1"/>
          <p:nvPr/>
        </p:nvSpPr>
        <p:spPr>
          <a:xfrm>
            <a:off x="4338955" y="1029335"/>
            <a:ext cx="2087245" cy="1477010"/>
          </a:xfrm>
          <a:prstGeom prst="rect">
            <a:avLst/>
          </a:prstGeom>
          <a:noFill/>
        </p:spPr>
        <p:txBody>
          <a:bodyPr wrap="square" lIns="0" tIns="0" rIns="0" bIns="0" rtlCol="0">
            <a:spAutoFit/>
          </a:bodyPr>
          <a:lstStyle/>
          <a:p>
            <a:pPr algn="just">
              <a:lnSpc>
                <a:spcPct val="100000"/>
              </a:lnSpc>
            </a:pPr>
            <a:r>
              <a:rPr lang="zh-CN" altLang="en-US" sz="1200" dirty="0">
                <a:solidFill>
                  <a:srgbClr val="C00000"/>
                </a:solidFill>
                <a:ea typeface="黑体" panose="02010609060101010101" pitchFamily="49" charset="-122"/>
                <a:cs typeface="Arial" panose="020B0604020202020204" pitchFamily="34" charset="0"/>
                <a:sym typeface="+mn-ea"/>
              </a:rPr>
              <a:t>应用</a:t>
            </a:r>
            <a:r>
              <a:rPr lang="en-US" altLang="zh-CN" sz="120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sym typeface="+mn-ea"/>
              </a:rPr>
              <a:t>FFA</a:t>
            </a:r>
            <a:r>
              <a:rPr lang="zh-CN" altLang="en-US" sz="1200" dirty="0">
                <a:solidFill>
                  <a:srgbClr val="C00000"/>
                </a:solidFill>
                <a:ea typeface="黑体" panose="02010609060101010101" pitchFamily="49" charset="-122"/>
                <a:cs typeface="Arial" panose="020B0604020202020204" pitchFamily="34" charset="0"/>
                <a:sym typeface="+mn-ea"/>
              </a:rPr>
              <a:t>适应性较强</a:t>
            </a:r>
            <a:r>
              <a:rPr lang="zh-CN" altLang="en-US" sz="1200" dirty="0">
                <a:solidFill>
                  <a:schemeClr val="accent1">
                    <a:lumMod val="50000"/>
                  </a:schemeClr>
                </a:solidFill>
                <a:ea typeface="黑体" panose="02010609060101010101" pitchFamily="49" charset="-122"/>
                <a:cs typeface="Arial" panose="020B0604020202020204" pitchFamily="34" charset="0"/>
                <a:sym typeface="+mn-ea"/>
              </a:rPr>
              <a:t>。</a:t>
            </a:r>
          </a:p>
          <a:p>
            <a:pPr algn="just">
              <a:lnSpc>
                <a:spcPct val="100000"/>
              </a:lnSpc>
            </a:pPr>
            <a:r>
              <a:rPr lang="zh-CN" altLang="en-US" sz="1200"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sym typeface="+mn-ea"/>
              </a:rPr>
              <a:t>       </a:t>
            </a:r>
            <a:r>
              <a:rPr lang="en-US" altLang="zh-CN" sz="1200"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sym typeface="+mn-ea"/>
              </a:rPr>
              <a:t>FFA</a:t>
            </a:r>
            <a:r>
              <a:rPr lang="zh-CN" altLang="en-US" sz="1200" dirty="0">
                <a:solidFill>
                  <a:schemeClr val="accent1">
                    <a:lumMod val="50000"/>
                  </a:schemeClr>
                </a:solidFill>
                <a:ea typeface="黑体" panose="02010609060101010101" pitchFamily="49" charset="-122"/>
                <a:cs typeface="Arial" panose="020B0604020202020204" pitchFamily="34" charset="0"/>
                <a:sym typeface="+mn-ea"/>
              </a:rPr>
              <a:t>交易的航线已经覆盖了全球主要贸易航线中的主要货种，为买卖双方提供较为灵活的选择空间。此外，只要双方找出比较相近的标准航线，并确定好两者之间的固定差额，就可以进行套期保值。</a:t>
            </a:r>
            <a:endParaRPr lang="zh-CN" altLang="en-US" sz="1200" dirty="0">
              <a:solidFill>
                <a:schemeClr val="accent1">
                  <a:lumMod val="50000"/>
                </a:schemeClr>
              </a:solidFill>
              <a:latin typeface="微软雅黑" panose="020B0503020204020204" pitchFamily="34" charset="-122"/>
              <a:ea typeface="黑体" panose="02010609060101010101" pitchFamily="49" charset="-122"/>
              <a:cs typeface="Arial" panose="020B0604020202020204" pitchFamily="34" charset="0"/>
              <a:sym typeface="+mn-ea"/>
            </a:endParaRPr>
          </a:p>
        </p:txBody>
      </p:sp>
      <p:sp>
        <p:nvSpPr>
          <p:cNvPr id="42" name="Text Placeholder 4"/>
          <p:cNvSpPr txBox="1"/>
          <p:nvPr/>
        </p:nvSpPr>
        <p:spPr>
          <a:xfrm>
            <a:off x="3008630" y="2647950"/>
            <a:ext cx="511175" cy="452755"/>
          </a:xfrm>
          <a:prstGeom prst="rect">
            <a:avLst/>
          </a:prstGeom>
        </p:spPr>
        <p:txBody>
          <a:bodyPr anchor="ct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algn="l">
              <a:buClrTx/>
              <a:buSzTx/>
              <a:buNone/>
            </a:pPr>
            <a:r>
              <a:rPr lang="en-US" altLang="zh-CN" sz="3600" b="1" kern="0"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2</a:t>
            </a:r>
          </a:p>
        </p:txBody>
      </p:sp>
      <p:sp>
        <p:nvSpPr>
          <p:cNvPr id="43" name="Text Placeholder 4"/>
          <p:cNvSpPr txBox="1"/>
          <p:nvPr/>
        </p:nvSpPr>
        <p:spPr>
          <a:xfrm>
            <a:off x="3947795" y="2571750"/>
            <a:ext cx="511175" cy="452755"/>
          </a:xfrm>
          <a:prstGeom prst="rect">
            <a:avLst/>
          </a:prstGeom>
        </p:spPr>
        <p:txBody>
          <a:bodyPr anchor="ct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algn="l">
              <a:buClrTx/>
              <a:buSzTx/>
              <a:buNone/>
            </a:pPr>
            <a:r>
              <a:rPr lang="en-US" altLang="zh-CN" sz="3600" b="1" kern="0"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3</a:t>
            </a:r>
          </a:p>
        </p:txBody>
      </p:sp>
      <p:grpSp>
        <p:nvGrpSpPr>
          <p:cNvPr id="8" name="组合 7"/>
          <p:cNvGrpSpPr/>
          <p:nvPr/>
        </p:nvGrpSpPr>
        <p:grpSpPr>
          <a:xfrm>
            <a:off x="4398645" y="379730"/>
            <a:ext cx="772795" cy="416560"/>
            <a:chOff x="947324" y="607654"/>
            <a:chExt cx="2400540" cy="557194"/>
          </a:xfrm>
          <a:solidFill>
            <a:srgbClr val="004288"/>
          </a:solidFill>
        </p:grpSpPr>
        <p:sp>
          <p:nvSpPr>
            <p:cNvPr id="9" name="圆角矩形 8"/>
            <p:cNvSpPr/>
            <p:nvPr/>
          </p:nvSpPr>
          <p:spPr>
            <a:xfrm>
              <a:off x="947324" y="607654"/>
              <a:ext cx="2400540" cy="557194"/>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45" b="0" i="0" u="none" strike="noStrike" kern="1200" cap="none" spc="0" normalizeH="0" baseline="0" noProof="0">
                <a:ln>
                  <a:noFill/>
                </a:ln>
                <a:solidFill>
                  <a:schemeClr val="lt1"/>
                </a:solidFill>
                <a:effectLst/>
                <a:uLnTx/>
                <a:uFillTx/>
                <a:latin typeface="+mn-lt"/>
                <a:ea typeface="+mn-ea"/>
                <a:cs typeface="+mn-cs"/>
              </a:endParaRPr>
            </a:p>
          </p:txBody>
        </p:sp>
        <p:sp>
          <p:nvSpPr>
            <p:cNvPr id="18438" name="TextBox 12"/>
            <p:cNvSpPr txBox="1"/>
            <p:nvPr/>
          </p:nvSpPr>
          <p:spPr>
            <a:xfrm>
              <a:off x="1115616" y="625527"/>
              <a:ext cx="2088232" cy="460365"/>
            </a:xfrm>
            <a:prstGeom prst="rect">
              <a:avLst/>
            </a:prstGeom>
            <a:grpFill/>
            <a:ln w="9525">
              <a:noFill/>
            </a:ln>
          </p:spPr>
          <p:txBody>
            <a:bodyPr lIns="68330" tIns="34164" rIns="68330" bIns="34164">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None/>
              </a:pPr>
              <a:r>
                <a:rPr lang="zh-CN" sz="1800" b="1" dirty="0">
                  <a:solidFill>
                    <a:schemeClr val="bg1"/>
                  </a:solidFill>
                </a:rPr>
                <a:t>优点</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dissolv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7">
                                            <p:txEl>
                                              <p:pRg st="0" end="0"/>
                                            </p:txEl>
                                          </p:spTgt>
                                        </p:tgtEl>
                                        <p:attrNameLst>
                                          <p:attrName>style.visibility</p:attrName>
                                        </p:attrNameLst>
                                      </p:cBhvr>
                                      <p:to>
                                        <p:strVal val="visible"/>
                                      </p:to>
                                    </p:set>
                                    <p:animEffect transition="in" filter="fade">
                                      <p:cBhvr>
                                        <p:cTn id="10" dur="500"/>
                                        <p:tgtEl>
                                          <p:spTgt spid="27">
                                            <p:txEl>
                                              <p:pRg st="0" end="0"/>
                                            </p:txEl>
                                          </p:spTgt>
                                        </p:tgtEl>
                                      </p:cBhvr>
                                    </p:animEffect>
                                  </p:childTnLst>
                                </p:cTn>
                              </p:par>
                            </p:childTnLst>
                          </p:cTn>
                        </p:par>
                        <p:par>
                          <p:cTn id="11" fill="hold">
                            <p:stCondLst>
                              <p:cond delay="500"/>
                            </p:stCondLst>
                            <p:childTnLst>
                              <p:par>
                                <p:cTn id="12" presetID="18" presetClass="entr" presetSubtype="6" fill="hold" grpId="0" nodeType="afterEffect">
                                  <p:stCondLst>
                                    <p:cond delay="0"/>
                                  </p:stCondLst>
                                  <p:childTnLst>
                                    <p:set>
                                      <p:cBhvr>
                                        <p:cTn id="13" dur="1" fill="hold">
                                          <p:stCondLst>
                                            <p:cond delay="0"/>
                                          </p:stCondLst>
                                        </p:cTn>
                                        <p:tgtEl>
                                          <p:spTgt spid="33"/>
                                        </p:tgtEl>
                                        <p:attrNameLst>
                                          <p:attrName>style.visibility</p:attrName>
                                        </p:attrNameLst>
                                      </p:cBhvr>
                                      <p:to>
                                        <p:strVal val="visible"/>
                                      </p:to>
                                    </p:set>
                                    <p:animEffect transition="in" filter="strips(downRight)">
                                      <p:cBhvr>
                                        <p:cTn id="14" dur="500"/>
                                        <p:tgtEl>
                                          <p:spTgt spid="33"/>
                                        </p:tgtEl>
                                      </p:cBhvr>
                                    </p:animEffect>
                                  </p:childTnLst>
                                </p:cTn>
                              </p:par>
                            </p:childTnLst>
                          </p:cTn>
                        </p:par>
                        <p:par>
                          <p:cTn id="15" fill="hold">
                            <p:stCondLst>
                              <p:cond delay="1000"/>
                            </p:stCondLst>
                            <p:childTnLst>
                              <p:par>
                                <p:cTn id="16" presetID="9" presetClass="entr" presetSubtype="0" fill="hold" nodeType="after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dissolve">
                                      <p:cBhvr>
                                        <p:cTn id="18" dur="500"/>
                                        <p:tgtEl>
                                          <p:spTgt spid="5"/>
                                        </p:tgtEl>
                                      </p:cBhvr>
                                    </p:animEffect>
                                  </p:childTnLst>
                                </p:cTn>
                              </p:par>
                            </p:childTnLst>
                          </p:cTn>
                        </p:par>
                        <p:par>
                          <p:cTn id="19" fill="hold">
                            <p:stCondLst>
                              <p:cond delay="1500"/>
                            </p:stCondLst>
                            <p:childTnLst>
                              <p:par>
                                <p:cTn id="20" presetID="18" presetClass="entr" presetSubtype="6" fill="hold" grpId="0" nodeType="afterEffect">
                                  <p:stCondLst>
                                    <p:cond delay="0"/>
                                  </p:stCondLst>
                                  <p:childTnLst>
                                    <p:set>
                                      <p:cBhvr>
                                        <p:cTn id="21" dur="1" fill="hold">
                                          <p:stCondLst>
                                            <p:cond delay="0"/>
                                          </p:stCondLst>
                                        </p:cTn>
                                        <p:tgtEl>
                                          <p:spTgt spid="34"/>
                                        </p:tgtEl>
                                        <p:attrNameLst>
                                          <p:attrName>style.visibility</p:attrName>
                                        </p:attrNameLst>
                                      </p:cBhvr>
                                      <p:to>
                                        <p:strVal val="visible"/>
                                      </p:to>
                                    </p:set>
                                    <p:animEffect transition="in" filter="strips(downRight)">
                                      <p:cBhvr>
                                        <p:cTn id="22" dur="500"/>
                                        <p:tgtEl>
                                          <p:spTgt spid="34"/>
                                        </p:tgtEl>
                                      </p:cBhvr>
                                    </p:animEffect>
                                  </p:childTnLst>
                                </p:cTn>
                              </p:par>
                            </p:childTnLst>
                          </p:cTn>
                        </p:par>
                        <p:par>
                          <p:cTn id="23" fill="hold">
                            <p:stCondLst>
                              <p:cond delay="2000"/>
                            </p:stCondLst>
                            <p:childTnLst>
                              <p:par>
                                <p:cTn id="24" presetID="9" presetClass="entr" presetSubtype="0" fill="hold" nodeType="afterEffect">
                                  <p:stCondLst>
                                    <p:cond delay="0"/>
                                  </p:stCondLst>
                                  <p:childTnLst>
                                    <p:set>
                                      <p:cBhvr>
                                        <p:cTn id="25" dur="1" fill="hold">
                                          <p:stCondLst>
                                            <p:cond delay="0"/>
                                          </p:stCondLst>
                                        </p:cTn>
                                        <p:tgtEl>
                                          <p:spTgt spid="2"/>
                                        </p:tgtEl>
                                        <p:attrNameLst>
                                          <p:attrName>style.visibility</p:attrName>
                                        </p:attrNameLst>
                                      </p:cBhvr>
                                      <p:to>
                                        <p:strVal val="visible"/>
                                      </p:to>
                                    </p:set>
                                    <p:animEffect transition="in" filter="dissolve">
                                      <p:cBhvr>
                                        <p:cTn id="26" dur="500"/>
                                        <p:tgtEl>
                                          <p:spTgt spid="2"/>
                                        </p:tgtEl>
                                      </p:cBhvr>
                                    </p:animEffect>
                                  </p:childTnLst>
                                </p:cTn>
                              </p:par>
                            </p:childTnLst>
                          </p:cTn>
                        </p:par>
                        <p:par>
                          <p:cTn id="27" fill="hold">
                            <p:stCondLst>
                              <p:cond delay="2500"/>
                            </p:stCondLst>
                            <p:childTnLst>
                              <p:par>
                                <p:cTn id="28" presetID="18" presetClass="entr" presetSubtype="6" fill="hold" grpId="0" nodeType="afterEffect">
                                  <p:stCondLst>
                                    <p:cond delay="0"/>
                                  </p:stCondLst>
                                  <p:childTnLst>
                                    <p:set>
                                      <p:cBhvr>
                                        <p:cTn id="29" dur="1" fill="hold">
                                          <p:stCondLst>
                                            <p:cond delay="0"/>
                                          </p:stCondLst>
                                        </p:cTn>
                                        <p:tgtEl>
                                          <p:spTgt spid="35"/>
                                        </p:tgtEl>
                                        <p:attrNameLst>
                                          <p:attrName>style.visibility</p:attrName>
                                        </p:attrNameLst>
                                      </p:cBhvr>
                                      <p:to>
                                        <p:strVal val="visible"/>
                                      </p:to>
                                    </p:set>
                                    <p:animEffect transition="in" filter="strips(downRight)">
                                      <p:cBhvr>
                                        <p:cTn id="30" dur="500"/>
                                        <p:tgtEl>
                                          <p:spTgt spid="35"/>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42">
                                            <p:txEl>
                                              <p:pRg st="0" end="0"/>
                                            </p:txEl>
                                          </p:spTgt>
                                        </p:tgtEl>
                                        <p:attrNameLst>
                                          <p:attrName>style.visibility</p:attrName>
                                        </p:attrNameLst>
                                      </p:cBhvr>
                                      <p:to>
                                        <p:strVal val="visible"/>
                                      </p:to>
                                    </p:set>
                                    <p:animEffect transition="in" filter="fade">
                                      <p:cBhvr>
                                        <p:cTn id="33" dur="500"/>
                                        <p:tgtEl>
                                          <p:spTgt spid="42">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43">
                                            <p:txEl>
                                              <p:pRg st="0" end="0"/>
                                            </p:txEl>
                                          </p:spTgt>
                                        </p:tgtEl>
                                        <p:attrNameLst>
                                          <p:attrName>style.visibility</p:attrName>
                                        </p:attrNameLst>
                                      </p:cBhvr>
                                      <p:to>
                                        <p:strVal val="visible"/>
                                      </p:to>
                                    </p:set>
                                    <p:animEffect transition="in" filter="fade">
                                      <p:cBhvr>
                                        <p:cTn id="36" dur="500"/>
                                        <p:tgtEl>
                                          <p:spTgt spid="43">
                                            <p:txEl>
                                              <p:pRg st="0" end="0"/>
                                            </p:txEl>
                                          </p:spTgt>
                                        </p:tgtEl>
                                      </p:cBhvr>
                                    </p:animEffect>
                                  </p:childTnLst>
                                </p:cTn>
                              </p:par>
                            </p:childTnLst>
                          </p:cTn>
                        </p:par>
                        <p:par>
                          <p:cTn id="37" fill="hold">
                            <p:stCondLst>
                              <p:cond delay="3000"/>
                            </p:stCondLst>
                            <p:childTnLst>
                              <p:par>
                                <p:cTn id="38" presetID="16" presetClass="entr" presetSubtype="21" fill="hold" nodeType="afterEffect">
                                  <p:stCondLst>
                                    <p:cond delay="0"/>
                                  </p:stCondLst>
                                  <p:childTnLst>
                                    <p:set>
                                      <p:cBhvr>
                                        <p:cTn id="39" dur="1" fill="hold">
                                          <p:stCondLst>
                                            <p:cond delay="0"/>
                                          </p:stCondLst>
                                        </p:cTn>
                                        <p:tgtEl>
                                          <p:spTgt spid="8"/>
                                        </p:tgtEl>
                                        <p:attrNameLst>
                                          <p:attrName>style.visibility</p:attrName>
                                        </p:attrNameLst>
                                      </p:cBhvr>
                                      <p:to>
                                        <p:strVal val="visible"/>
                                      </p:to>
                                    </p:set>
                                    <p:animEffect transition="in" filter="barn(inVertical)">
                                      <p:cBhvr>
                                        <p:cTn id="4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p"/>
      <p:bldP spid="33" grpId="0"/>
      <p:bldP spid="34" grpId="0"/>
      <p:bldP spid="35" grpId="0"/>
      <p:bldP spid="42" grpId="0" build="p"/>
      <p:bldP spid="43"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1048613"/>
          <p:cNvSpPr txBox="1"/>
          <p:nvPr/>
        </p:nvSpPr>
        <p:spPr>
          <a:xfrm>
            <a:off x="257648" y="281691"/>
            <a:ext cx="2933753" cy="315279"/>
          </a:xfrm>
          <a:prstGeom prst="rect">
            <a:avLst/>
          </a:prstGeom>
          <a:noFill/>
          <a:ln>
            <a:noFill/>
          </a:ln>
        </p:spPr>
        <p:txBody>
          <a:bodyPr vert="horz" wrap="non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lvl="0" algn="l">
              <a:spcBef>
                <a:spcPct val="20000"/>
              </a:spcBef>
            </a:pPr>
            <a:r>
              <a:rPr lang="en-US" altLang="zh-CN"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4.2</a:t>
            </a:r>
            <a:r>
              <a:rPr lang="zh-CN" altLang="en-US" sz="1600" b="1" dirty="0">
                <a:solidFill>
                  <a:srgbClr val="004289"/>
                </a:solidFill>
                <a:ea typeface="黑体" panose="02010609060101010101" pitchFamily="49" charset="-122"/>
                <a:cs typeface="Arial" panose="020B0604020202020204" pitchFamily="34" charset="0"/>
                <a:sym typeface="+mn-ea"/>
              </a:rPr>
              <a:t>航运远期运费协议的优缺点</a:t>
            </a:r>
            <a:r>
              <a:rPr lang="en-US" altLang="zh-CN" sz="1600" b="1" dirty="0">
                <a:solidFill>
                  <a:srgbClr val="004289"/>
                </a:solidFill>
                <a:ea typeface="黑体" panose="02010609060101010101" pitchFamily="49" charset="-122"/>
                <a:cs typeface="Arial" panose="020B0604020202020204" pitchFamily="34" charset="0"/>
              </a:rPr>
              <a:t> </a:t>
            </a:r>
            <a:endParaRPr lang="zh-CN" altLang="en-US" sz="1600" b="1" dirty="0">
              <a:solidFill>
                <a:srgbClr val="004289"/>
              </a:solidFill>
              <a:ea typeface="黑体" panose="02010609060101010101" pitchFamily="49" charset="-122"/>
              <a:cs typeface="Arial" panose="020B0604020202020204" pitchFamily="34" charset="0"/>
            </a:endParaRPr>
          </a:p>
        </p:txBody>
      </p:sp>
      <p:grpSp>
        <p:nvGrpSpPr>
          <p:cNvPr id="5" name="Group 12"/>
          <p:cNvGrpSpPr/>
          <p:nvPr/>
        </p:nvGrpSpPr>
        <p:grpSpPr>
          <a:xfrm>
            <a:off x="3649474" y="2475618"/>
            <a:ext cx="720000" cy="720000"/>
            <a:chOff x="3563871" y="3199409"/>
            <a:chExt cx="1414666" cy="1619124"/>
          </a:xfrm>
          <a:solidFill>
            <a:srgbClr val="333333"/>
          </a:solidFill>
        </p:grpSpPr>
        <p:sp>
          <p:nvSpPr>
            <p:cNvPr id="6" name="Shape 1722"/>
            <p:cNvSpPr/>
            <p:nvPr/>
          </p:nvSpPr>
          <p:spPr>
            <a:xfrm rot="8100000">
              <a:off x="3563871" y="3403867"/>
              <a:ext cx="1414666" cy="1414666"/>
            </a:xfrm>
            <a:prstGeom prst="roundRect">
              <a:avLst>
                <a:gd name="adj" fmla="val 15000"/>
              </a:avLst>
            </a:prstGeom>
            <a:grpFill/>
            <a:ln w="12700">
              <a:miter lim="400000"/>
            </a:ln>
          </p:spPr>
          <p:txBody>
            <a:bodyPr lIns="37994" tIns="37994" rIns="37994" bIns="37994" anchor="ctr"/>
            <a:lstStyle/>
            <a:p>
              <a:pPr>
                <a:spcBef>
                  <a:spcPts val="3375"/>
                </a:spcBef>
                <a:defRPr sz="2500">
                  <a:latin typeface="Aller Light"/>
                  <a:ea typeface="Aller Light"/>
                  <a:cs typeface="Aller Light"/>
                  <a:sym typeface="Aller Light"/>
                </a:defRPr>
              </a:pPr>
              <a:endParaRPr sz="1870">
                <a:latin typeface="微软雅黑" panose="020B0503020204020204" pitchFamily="34" charset="-122"/>
                <a:ea typeface="微软雅黑" panose="020B0503020204020204" pitchFamily="34" charset="-122"/>
              </a:endParaRPr>
            </a:p>
          </p:txBody>
        </p:sp>
        <p:sp>
          <p:nvSpPr>
            <p:cNvPr id="7" name="Shape 1729"/>
            <p:cNvSpPr/>
            <p:nvPr/>
          </p:nvSpPr>
          <p:spPr>
            <a:xfrm rot="8100000">
              <a:off x="3563871" y="3199409"/>
              <a:ext cx="1414666" cy="1414667"/>
            </a:xfrm>
            <a:prstGeom prst="roundRect">
              <a:avLst>
                <a:gd name="adj" fmla="val 15000"/>
              </a:avLst>
            </a:prstGeom>
            <a:solidFill>
              <a:srgbClr val="004288"/>
            </a:solidFill>
            <a:ln w="12700" cap="flat">
              <a:noFill/>
              <a:miter lim="400000"/>
            </a:ln>
            <a:effectLst/>
          </p:spPr>
          <p:txBody>
            <a:bodyPr wrap="square" lIns="37994" tIns="37994" rIns="37994" bIns="37994" numCol="1" anchor="ctr">
              <a:noAutofit/>
            </a:bodyPr>
            <a:lstStyle/>
            <a:p>
              <a:pPr>
                <a:spcBef>
                  <a:spcPts val="3375"/>
                </a:spcBef>
                <a:defRPr sz="2500">
                  <a:latin typeface="Aller Light"/>
                  <a:ea typeface="Aller Light"/>
                  <a:cs typeface="Aller Light"/>
                  <a:sym typeface="Aller Light"/>
                </a:defRPr>
              </a:pPr>
              <a:endParaRPr sz="1870">
                <a:latin typeface="微软雅黑" panose="020B0503020204020204" pitchFamily="34" charset="-122"/>
                <a:ea typeface="微软雅黑" panose="020B0503020204020204" pitchFamily="34" charset="-122"/>
              </a:endParaRPr>
            </a:p>
          </p:txBody>
        </p:sp>
      </p:grpSp>
      <p:grpSp>
        <p:nvGrpSpPr>
          <p:cNvPr id="12" name="Group 11"/>
          <p:cNvGrpSpPr/>
          <p:nvPr/>
        </p:nvGrpSpPr>
        <p:grpSpPr>
          <a:xfrm>
            <a:off x="1982327" y="2430506"/>
            <a:ext cx="720000" cy="720000"/>
            <a:chOff x="1743076" y="2991066"/>
            <a:chExt cx="1414666" cy="1619124"/>
          </a:xfrm>
          <a:solidFill>
            <a:srgbClr val="333333"/>
          </a:solidFill>
        </p:grpSpPr>
        <p:sp>
          <p:nvSpPr>
            <p:cNvPr id="16" name="Shape 1721"/>
            <p:cNvSpPr/>
            <p:nvPr/>
          </p:nvSpPr>
          <p:spPr>
            <a:xfrm rot="18900000">
              <a:off x="1743076" y="2991066"/>
              <a:ext cx="1414666" cy="1414666"/>
            </a:xfrm>
            <a:prstGeom prst="roundRect">
              <a:avLst>
                <a:gd name="adj" fmla="val 15000"/>
              </a:avLst>
            </a:prstGeom>
            <a:grpFill/>
            <a:ln w="12700">
              <a:miter lim="400000"/>
            </a:ln>
          </p:spPr>
          <p:txBody>
            <a:bodyPr lIns="37994" tIns="37994" rIns="37994" bIns="37994" anchor="ctr"/>
            <a:lstStyle/>
            <a:p>
              <a:pPr>
                <a:spcBef>
                  <a:spcPts val="3375"/>
                </a:spcBef>
                <a:defRPr sz="2500">
                  <a:latin typeface="Aller Light"/>
                  <a:ea typeface="Aller Light"/>
                  <a:cs typeface="Aller Light"/>
                  <a:sym typeface="Aller Light"/>
                </a:defRPr>
              </a:pPr>
              <a:endParaRPr sz="1870">
                <a:latin typeface="微软雅黑" panose="020B0503020204020204" pitchFamily="34" charset="-122"/>
                <a:ea typeface="微软雅黑" panose="020B0503020204020204" pitchFamily="34" charset="-122"/>
              </a:endParaRPr>
            </a:p>
          </p:txBody>
        </p:sp>
        <p:sp>
          <p:nvSpPr>
            <p:cNvPr id="17" name="Shape 1732"/>
            <p:cNvSpPr/>
            <p:nvPr/>
          </p:nvSpPr>
          <p:spPr>
            <a:xfrm rot="18900000">
              <a:off x="1743076" y="3195523"/>
              <a:ext cx="1414666" cy="1414667"/>
            </a:xfrm>
            <a:prstGeom prst="roundRect">
              <a:avLst>
                <a:gd name="adj" fmla="val 15000"/>
              </a:avLst>
            </a:prstGeom>
            <a:solidFill>
              <a:srgbClr val="004288"/>
            </a:solidFill>
            <a:ln w="12700" cap="flat">
              <a:noFill/>
              <a:miter lim="400000"/>
            </a:ln>
            <a:effectLst/>
          </p:spPr>
          <p:txBody>
            <a:bodyPr wrap="square" lIns="37994" tIns="37994" rIns="37994" bIns="37994" numCol="1" anchor="ctr">
              <a:noAutofit/>
            </a:bodyPr>
            <a:lstStyle/>
            <a:p>
              <a:pPr>
                <a:spcBef>
                  <a:spcPts val="3375"/>
                </a:spcBef>
                <a:defRPr sz="2500">
                  <a:latin typeface="Aller Light"/>
                  <a:ea typeface="Aller Light"/>
                  <a:cs typeface="Aller Light"/>
                  <a:sym typeface="Aller Light"/>
                </a:defRPr>
              </a:pPr>
              <a:endParaRPr sz="1870">
                <a:latin typeface="微软雅黑" panose="020B0503020204020204" pitchFamily="34" charset="-122"/>
                <a:ea typeface="微软雅黑" panose="020B0503020204020204" pitchFamily="34" charset="-122"/>
              </a:endParaRPr>
            </a:p>
          </p:txBody>
        </p:sp>
      </p:grpSp>
      <p:sp>
        <p:nvSpPr>
          <p:cNvPr id="27" name="Text Placeholder 4"/>
          <p:cNvSpPr txBox="1"/>
          <p:nvPr/>
        </p:nvSpPr>
        <p:spPr>
          <a:xfrm>
            <a:off x="2111375" y="2647950"/>
            <a:ext cx="511175" cy="452755"/>
          </a:xfrm>
          <a:prstGeom prst="rect">
            <a:avLst/>
          </a:prstGeom>
        </p:spPr>
        <p:txBody>
          <a:bodyPr anchor="ct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algn="l">
              <a:buClrTx/>
              <a:buSzTx/>
              <a:buNone/>
            </a:pPr>
            <a:r>
              <a:rPr lang="en-US" altLang="zh-CN" sz="3600" b="1" kern="0"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4</a:t>
            </a:r>
          </a:p>
        </p:txBody>
      </p:sp>
      <p:sp>
        <p:nvSpPr>
          <p:cNvPr id="33" name="TextBox 21"/>
          <p:cNvSpPr txBox="1"/>
          <p:nvPr/>
        </p:nvSpPr>
        <p:spPr>
          <a:xfrm>
            <a:off x="257810" y="957580"/>
            <a:ext cx="3030220" cy="1327150"/>
          </a:xfrm>
          <a:prstGeom prst="rect">
            <a:avLst/>
          </a:prstGeom>
          <a:noFill/>
        </p:spPr>
        <p:txBody>
          <a:bodyPr wrap="square" lIns="0" tIns="0" rIns="0" bIns="0" rtlCol="0">
            <a:spAutoFit/>
          </a:bodyPr>
          <a:lstStyle/>
          <a:p>
            <a:pPr algn="just">
              <a:lnSpc>
                <a:spcPct val="120000"/>
              </a:lnSpc>
            </a:pPr>
            <a:r>
              <a:rPr lang="zh-CN" altLang="en-US" sz="1200" dirty="0">
                <a:solidFill>
                  <a:srgbClr val="C00000"/>
                </a:solidFill>
                <a:ea typeface="黑体" panose="02010609060101010101" pitchFamily="49" charset="-122"/>
                <a:cs typeface="Arial" panose="020B0604020202020204" pitchFamily="34" charset="0"/>
              </a:rPr>
              <a:t>应用</a:t>
            </a:r>
            <a:r>
              <a:rPr lang="en-US" altLang="zh-CN" sz="1200" dirty="0">
                <a:solidFill>
                  <a:srgbClr val="C00000"/>
                </a:solidFill>
                <a:latin typeface="Times New Roman" panose="02020603050405020304" pitchFamily="18" charset="0"/>
                <a:ea typeface="Arial Unicode MS" panose="020B0604020202020204" charset="-122"/>
                <a:cs typeface="Times New Roman" panose="02020603050405020304" pitchFamily="18" charset="0"/>
              </a:rPr>
              <a:t>FFA</a:t>
            </a:r>
            <a:r>
              <a:rPr lang="zh-CN" altLang="en-US" sz="1200" dirty="0">
                <a:solidFill>
                  <a:srgbClr val="C00000"/>
                </a:solidFill>
                <a:ea typeface="黑体" panose="02010609060101010101" pitchFamily="49" charset="-122"/>
                <a:cs typeface="Arial" panose="020B0604020202020204" pitchFamily="34" charset="0"/>
              </a:rPr>
              <a:t>可以分散航运市场经营风险</a:t>
            </a:r>
            <a:r>
              <a:rPr lang="zh-CN" altLang="en-US" sz="1200" dirty="0">
                <a:solidFill>
                  <a:schemeClr val="accent1">
                    <a:lumMod val="50000"/>
                  </a:schemeClr>
                </a:solidFill>
                <a:ea typeface="黑体" panose="02010609060101010101" pitchFamily="49" charset="-122"/>
                <a:cs typeface="Arial" panose="020B0604020202020204" pitchFamily="34" charset="0"/>
              </a:rPr>
              <a:t>。</a:t>
            </a:r>
          </a:p>
          <a:p>
            <a:pPr algn="just">
              <a:lnSpc>
                <a:spcPct val="120000"/>
              </a:lnSpc>
            </a:pPr>
            <a:r>
              <a:rPr lang="zh-CN" altLang="en-US" sz="1200" dirty="0">
                <a:solidFill>
                  <a:schemeClr val="accent1">
                    <a:lumMod val="50000"/>
                  </a:schemeClr>
                </a:solidFill>
                <a:ea typeface="黑体" panose="02010609060101010101" pitchFamily="49" charset="-122"/>
                <a:cs typeface="Arial" panose="020B0604020202020204" pitchFamily="34" charset="0"/>
              </a:rPr>
              <a:t>       本质上，</a:t>
            </a:r>
            <a:r>
              <a:rPr lang="en-US" altLang="zh-CN" sz="1200"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FFA</a:t>
            </a:r>
            <a:r>
              <a:rPr lang="zh-CN" altLang="en-US" sz="1200" dirty="0">
                <a:solidFill>
                  <a:schemeClr val="accent1">
                    <a:lumMod val="50000"/>
                  </a:schemeClr>
                </a:solidFill>
                <a:ea typeface="黑体" panose="02010609060101010101" pitchFamily="49" charset="-122"/>
                <a:cs typeface="Arial" panose="020B0604020202020204" pitchFamily="34" charset="0"/>
              </a:rPr>
              <a:t>属于期货期权上的套期保值,具有投机套利工具的属性。因此，吸引了世界范围内各种投资银行、对冲基金、期货公司等金融公司的参加，从而有利于实现</a:t>
            </a:r>
            <a:r>
              <a:rPr lang="zh-CN" altLang="en-US" sz="1200" dirty="0">
                <a:solidFill>
                  <a:srgbClr val="C00000"/>
                </a:solidFill>
                <a:ea typeface="黑体" panose="02010609060101010101" pitchFamily="49" charset="-122"/>
                <a:cs typeface="Arial" panose="020B0604020202020204" pitchFamily="34" charset="0"/>
              </a:rPr>
              <a:t>运费风险的社会化。</a:t>
            </a:r>
          </a:p>
        </p:txBody>
      </p:sp>
      <p:sp>
        <p:nvSpPr>
          <p:cNvPr id="34" name="TextBox 22"/>
          <p:cNvSpPr txBox="1"/>
          <p:nvPr/>
        </p:nvSpPr>
        <p:spPr>
          <a:xfrm>
            <a:off x="3115945" y="3501390"/>
            <a:ext cx="2308860" cy="553720"/>
          </a:xfrm>
          <a:prstGeom prst="rect">
            <a:avLst/>
          </a:prstGeom>
          <a:noFill/>
        </p:spPr>
        <p:txBody>
          <a:bodyPr wrap="square" lIns="0" tIns="0" rIns="0" bIns="0" rtlCol="0">
            <a:spAutoFit/>
          </a:bodyPr>
          <a:lstStyle/>
          <a:p>
            <a:pPr algn="just">
              <a:lnSpc>
                <a:spcPct val="100000"/>
              </a:lnSpc>
            </a:pPr>
            <a:r>
              <a:rPr lang="en-US" altLang="zh-CN" sz="1200" dirty="0">
                <a:solidFill>
                  <a:schemeClr val="accent1">
                    <a:lumMod val="50000"/>
                  </a:schemeClr>
                </a:solidFill>
                <a:ea typeface="黑体" panose="02010609060101010101" pitchFamily="49" charset="-122"/>
                <a:cs typeface="Arial" panose="020B0604020202020204" pitchFamily="34" charset="0"/>
                <a:sym typeface="+mn-ea"/>
              </a:rPr>
              <a:t>       </a:t>
            </a:r>
            <a:r>
              <a:rPr lang="en-US" altLang="zh-CN" sz="120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sym typeface="+mn-ea"/>
              </a:rPr>
              <a:t>FFA</a:t>
            </a:r>
            <a:r>
              <a:rPr lang="zh-CN" altLang="en-US" sz="1200" dirty="0">
                <a:solidFill>
                  <a:srgbClr val="C00000"/>
                </a:solidFill>
                <a:ea typeface="黑体" panose="02010609060101010101" pitchFamily="49" charset="-122"/>
                <a:cs typeface="Arial" panose="020B0604020202020204" pitchFamily="34" charset="0"/>
                <a:sym typeface="+mn-ea"/>
              </a:rPr>
              <a:t>的结算价格和实际运费指数变动幅度一致，应用</a:t>
            </a:r>
            <a:r>
              <a:rPr lang="en-US" altLang="zh-CN" sz="120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sym typeface="+mn-ea"/>
              </a:rPr>
              <a:t>FFA</a:t>
            </a:r>
            <a:r>
              <a:rPr lang="zh-CN" altLang="en-US" sz="1200" dirty="0">
                <a:solidFill>
                  <a:srgbClr val="C00000"/>
                </a:solidFill>
                <a:ea typeface="黑体" panose="02010609060101010101" pitchFamily="49" charset="-122"/>
                <a:cs typeface="Arial" panose="020B0604020202020204" pitchFamily="34" charset="0"/>
                <a:sym typeface="+mn-ea"/>
              </a:rPr>
              <a:t>可实现“完全保值”。</a:t>
            </a:r>
          </a:p>
        </p:txBody>
      </p:sp>
      <p:sp>
        <p:nvSpPr>
          <p:cNvPr id="42" name="Text Placeholder 4"/>
          <p:cNvSpPr txBox="1"/>
          <p:nvPr/>
        </p:nvSpPr>
        <p:spPr>
          <a:xfrm>
            <a:off x="3797935" y="2647950"/>
            <a:ext cx="511175" cy="452755"/>
          </a:xfrm>
          <a:prstGeom prst="rect">
            <a:avLst/>
          </a:prstGeom>
        </p:spPr>
        <p:txBody>
          <a:bodyPr anchor="ct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algn="l">
              <a:buClrTx/>
              <a:buSzTx/>
              <a:buNone/>
            </a:pPr>
            <a:r>
              <a:rPr lang="en-US" altLang="zh-CN" sz="3600" b="1" kern="0"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5</a:t>
            </a:r>
          </a:p>
        </p:txBody>
      </p:sp>
      <p:grpSp>
        <p:nvGrpSpPr>
          <p:cNvPr id="8" name="组合 7"/>
          <p:cNvGrpSpPr/>
          <p:nvPr/>
        </p:nvGrpSpPr>
        <p:grpSpPr>
          <a:xfrm>
            <a:off x="4757420" y="379730"/>
            <a:ext cx="772795" cy="416560"/>
            <a:chOff x="947324" y="607654"/>
            <a:chExt cx="2400540" cy="557194"/>
          </a:xfrm>
          <a:solidFill>
            <a:srgbClr val="004288"/>
          </a:solidFill>
        </p:grpSpPr>
        <p:sp>
          <p:nvSpPr>
            <p:cNvPr id="9" name="圆角矩形 8"/>
            <p:cNvSpPr/>
            <p:nvPr/>
          </p:nvSpPr>
          <p:spPr>
            <a:xfrm>
              <a:off x="947324" y="607654"/>
              <a:ext cx="2400540" cy="557194"/>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45" b="0" i="0" u="none" strike="noStrike" kern="1200" cap="none" spc="0" normalizeH="0" baseline="0" noProof="0">
                <a:ln>
                  <a:noFill/>
                </a:ln>
                <a:solidFill>
                  <a:schemeClr val="lt1"/>
                </a:solidFill>
                <a:effectLst/>
                <a:uLnTx/>
                <a:uFillTx/>
                <a:latin typeface="+mn-lt"/>
                <a:ea typeface="+mn-ea"/>
                <a:cs typeface="+mn-cs"/>
              </a:endParaRPr>
            </a:p>
          </p:txBody>
        </p:sp>
        <p:sp>
          <p:nvSpPr>
            <p:cNvPr id="18438" name="TextBox 12"/>
            <p:cNvSpPr txBox="1"/>
            <p:nvPr/>
          </p:nvSpPr>
          <p:spPr>
            <a:xfrm>
              <a:off x="1115616" y="625527"/>
              <a:ext cx="2088232" cy="460365"/>
            </a:xfrm>
            <a:prstGeom prst="rect">
              <a:avLst/>
            </a:prstGeom>
            <a:grpFill/>
            <a:ln w="9525">
              <a:noFill/>
            </a:ln>
          </p:spPr>
          <p:txBody>
            <a:bodyPr lIns="68330" tIns="34164" rIns="68330" bIns="34164">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None/>
              </a:pPr>
              <a:r>
                <a:rPr lang="zh-CN" sz="1800" b="1" dirty="0">
                  <a:solidFill>
                    <a:schemeClr val="bg1"/>
                  </a:solidFill>
                </a:rPr>
                <a:t>优点</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dissolv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7">
                                            <p:txEl>
                                              <p:pRg st="0" end="0"/>
                                            </p:txEl>
                                          </p:spTgt>
                                        </p:tgtEl>
                                        <p:attrNameLst>
                                          <p:attrName>style.visibility</p:attrName>
                                        </p:attrNameLst>
                                      </p:cBhvr>
                                      <p:to>
                                        <p:strVal val="visible"/>
                                      </p:to>
                                    </p:set>
                                    <p:animEffect transition="in" filter="fade">
                                      <p:cBhvr>
                                        <p:cTn id="10" dur="500"/>
                                        <p:tgtEl>
                                          <p:spTgt spid="27">
                                            <p:txEl>
                                              <p:pRg st="0" end="0"/>
                                            </p:txEl>
                                          </p:spTgt>
                                        </p:tgtEl>
                                      </p:cBhvr>
                                    </p:animEffect>
                                  </p:childTnLst>
                                </p:cTn>
                              </p:par>
                            </p:childTnLst>
                          </p:cTn>
                        </p:par>
                        <p:par>
                          <p:cTn id="11" fill="hold">
                            <p:stCondLst>
                              <p:cond delay="500"/>
                            </p:stCondLst>
                            <p:childTnLst>
                              <p:par>
                                <p:cTn id="12" presetID="18" presetClass="entr" presetSubtype="6" fill="hold" grpId="0" nodeType="afterEffect">
                                  <p:stCondLst>
                                    <p:cond delay="0"/>
                                  </p:stCondLst>
                                  <p:childTnLst>
                                    <p:set>
                                      <p:cBhvr>
                                        <p:cTn id="13" dur="1" fill="hold">
                                          <p:stCondLst>
                                            <p:cond delay="0"/>
                                          </p:stCondLst>
                                        </p:cTn>
                                        <p:tgtEl>
                                          <p:spTgt spid="33"/>
                                        </p:tgtEl>
                                        <p:attrNameLst>
                                          <p:attrName>style.visibility</p:attrName>
                                        </p:attrNameLst>
                                      </p:cBhvr>
                                      <p:to>
                                        <p:strVal val="visible"/>
                                      </p:to>
                                    </p:set>
                                    <p:animEffect transition="in" filter="strips(downRight)">
                                      <p:cBhvr>
                                        <p:cTn id="14" dur="500"/>
                                        <p:tgtEl>
                                          <p:spTgt spid="33"/>
                                        </p:tgtEl>
                                      </p:cBhvr>
                                    </p:animEffect>
                                  </p:childTnLst>
                                </p:cTn>
                              </p:par>
                            </p:childTnLst>
                          </p:cTn>
                        </p:par>
                        <p:par>
                          <p:cTn id="15" fill="hold">
                            <p:stCondLst>
                              <p:cond delay="1000"/>
                            </p:stCondLst>
                            <p:childTnLst>
                              <p:par>
                                <p:cTn id="16" presetID="9" presetClass="entr" presetSubtype="0" fill="hold" nodeType="after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dissolve">
                                      <p:cBhvr>
                                        <p:cTn id="18" dur="500"/>
                                        <p:tgtEl>
                                          <p:spTgt spid="5"/>
                                        </p:tgtEl>
                                      </p:cBhvr>
                                    </p:animEffect>
                                  </p:childTnLst>
                                </p:cTn>
                              </p:par>
                            </p:childTnLst>
                          </p:cTn>
                        </p:par>
                        <p:par>
                          <p:cTn id="19" fill="hold">
                            <p:stCondLst>
                              <p:cond delay="1500"/>
                            </p:stCondLst>
                            <p:childTnLst>
                              <p:par>
                                <p:cTn id="20" presetID="18" presetClass="entr" presetSubtype="6" fill="hold" grpId="0" nodeType="afterEffect">
                                  <p:stCondLst>
                                    <p:cond delay="0"/>
                                  </p:stCondLst>
                                  <p:childTnLst>
                                    <p:set>
                                      <p:cBhvr>
                                        <p:cTn id="21" dur="1" fill="hold">
                                          <p:stCondLst>
                                            <p:cond delay="0"/>
                                          </p:stCondLst>
                                        </p:cTn>
                                        <p:tgtEl>
                                          <p:spTgt spid="34"/>
                                        </p:tgtEl>
                                        <p:attrNameLst>
                                          <p:attrName>style.visibility</p:attrName>
                                        </p:attrNameLst>
                                      </p:cBhvr>
                                      <p:to>
                                        <p:strVal val="visible"/>
                                      </p:to>
                                    </p:set>
                                    <p:animEffect transition="in" filter="strips(downRight)">
                                      <p:cBhvr>
                                        <p:cTn id="22" dur="500"/>
                                        <p:tgtEl>
                                          <p:spTgt spid="34"/>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2">
                                            <p:txEl>
                                              <p:pRg st="0" end="0"/>
                                            </p:txEl>
                                          </p:spTgt>
                                        </p:tgtEl>
                                        <p:attrNameLst>
                                          <p:attrName>style.visibility</p:attrName>
                                        </p:attrNameLst>
                                      </p:cBhvr>
                                      <p:to>
                                        <p:strVal val="visible"/>
                                      </p:to>
                                    </p:set>
                                    <p:animEffect transition="in" filter="fade">
                                      <p:cBhvr>
                                        <p:cTn id="25" dur="500"/>
                                        <p:tgtEl>
                                          <p:spTgt spid="42">
                                            <p:txEl>
                                              <p:pRg st="0" end="0"/>
                                            </p:txEl>
                                          </p:spTgt>
                                        </p:tgtEl>
                                      </p:cBhvr>
                                    </p:animEffect>
                                  </p:childTnLst>
                                </p:cTn>
                              </p:par>
                            </p:childTnLst>
                          </p:cTn>
                        </p:par>
                        <p:par>
                          <p:cTn id="26" fill="hold">
                            <p:stCondLst>
                              <p:cond delay="2000"/>
                            </p:stCondLst>
                            <p:childTnLst>
                              <p:par>
                                <p:cTn id="27" presetID="16" presetClass="entr" presetSubtype="21" fill="hold" nodeType="after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barn(inVertical)">
                                      <p:cBhvr>
                                        <p:cTn id="2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p"/>
      <p:bldP spid="33" grpId="0"/>
      <p:bldP spid="34" grpId="0"/>
      <p:bldP spid="42" grpId="0"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1048613"/>
          <p:cNvSpPr txBox="1"/>
          <p:nvPr/>
        </p:nvSpPr>
        <p:spPr>
          <a:xfrm>
            <a:off x="257648" y="281691"/>
            <a:ext cx="2933753" cy="315279"/>
          </a:xfrm>
          <a:prstGeom prst="rect">
            <a:avLst/>
          </a:prstGeom>
          <a:noFill/>
          <a:ln>
            <a:noFill/>
          </a:ln>
        </p:spPr>
        <p:txBody>
          <a:bodyPr vert="horz" wrap="non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lvl="0" algn="l">
              <a:spcBef>
                <a:spcPct val="20000"/>
              </a:spcBef>
            </a:pPr>
            <a:r>
              <a:rPr lang="en-US" altLang="zh-CN"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4.2</a:t>
            </a:r>
            <a:r>
              <a:rPr lang="zh-CN" altLang="en-US" sz="1600" b="1" dirty="0">
                <a:solidFill>
                  <a:srgbClr val="004289"/>
                </a:solidFill>
                <a:ea typeface="黑体" panose="02010609060101010101" pitchFamily="49" charset="-122"/>
                <a:cs typeface="Arial" panose="020B0604020202020204" pitchFamily="34" charset="0"/>
                <a:sym typeface="+mn-ea"/>
              </a:rPr>
              <a:t>航运远期运费协议的优缺点</a:t>
            </a:r>
            <a:r>
              <a:rPr lang="en-US" altLang="zh-CN" sz="1600" b="1" dirty="0">
                <a:solidFill>
                  <a:srgbClr val="004289"/>
                </a:solidFill>
                <a:ea typeface="黑体" panose="02010609060101010101" pitchFamily="49" charset="-122"/>
                <a:cs typeface="Arial" panose="020B0604020202020204" pitchFamily="34" charset="0"/>
              </a:rPr>
              <a:t> </a:t>
            </a:r>
            <a:endParaRPr lang="zh-CN" altLang="en-US" sz="1600" b="1" dirty="0">
              <a:solidFill>
                <a:srgbClr val="004289"/>
              </a:solidFill>
              <a:ea typeface="黑体" panose="02010609060101010101" pitchFamily="49" charset="-122"/>
              <a:cs typeface="Arial" panose="020B0604020202020204" pitchFamily="34" charset="0"/>
            </a:endParaRPr>
          </a:p>
        </p:txBody>
      </p:sp>
      <p:grpSp>
        <p:nvGrpSpPr>
          <p:cNvPr id="5" name="Group 12"/>
          <p:cNvGrpSpPr/>
          <p:nvPr/>
        </p:nvGrpSpPr>
        <p:grpSpPr>
          <a:xfrm>
            <a:off x="3649474" y="2260353"/>
            <a:ext cx="720000" cy="720000"/>
            <a:chOff x="3563871" y="3199409"/>
            <a:chExt cx="1414666" cy="1619124"/>
          </a:xfrm>
          <a:solidFill>
            <a:srgbClr val="333333"/>
          </a:solidFill>
        </p:grpSpPr>
        <p:sp>
          <p:nvSpPr>
            <p:cNvPr id="6" name="Shape 1722"/>
            <p:cNvSpPr/>
            <p:nvPr/>
          </p:nvSpPr>
          <p:spPr>
            <a:xfrm rot="8100000">
              <a:off x="3563871" y="3403867"/>
              <a:ext cx="1414666" cy="1414666"/>
            </a:xfrm>
            <a:prstGeom prst="roundRect">
              <a:avLst>
                <a:gd name="adj" fmla="val 15000"/>
              </a:avLst>
            </a:prstGeom>
            <a:grpFill/>
            <a:ln w="12700">
              <a:miter lim="400000"/>
            </a:ln>
          </p:spPr>
          <p:txBody>
            <a:bodyPr lIns="37994" tIns="37994" rIns="37994" bIns="37994" anchor="ctr"/>
            <a:lstStyle/>
            <a:p>
              <a:pPr>
                <a:spcBef>
                  <a:spcPts val="3375"/>
                </a:spcBef>
                <a:defRPr sz="2500">
                  <a:latin typeface="Aller Light"/>
                  <a:ea typeface="Aller Light"/>
                  <a:cs typeface="Aller Light"/>
                  <a:sym typeface="Aller Light"/>
                </a:defRPr>
              </a:pPr>
              <a:endParaRPr sz="1870">
                <a:latin typeface="微软雅黑" panose="020B0503020204020204" pitchFamily="34" charset="-122"/>
                <a:ea typeface="微软雅黑" panose="020B0503020204020204" pitchFamily="34" charset="-122"/>
              </a:endParaRPr>
            </a:p>
          </p:txBody>
        </p:sp>
        <p:sp>
          <p:nvSpPr>
            <p:cNvPr id="7" name="Shape 1729"/>
            <p:cNvSpPr/>
            <p:nvPr/>
          </p:nvSpPr>
          <p:spPr>
            <a:xfrm rot="8100000">
              <a:off x="3563871" y="3199409"/>
              <a:ext cx="1414666" cy="1414667"/>
            </a:xfrm>
            <a:prstGeom prst="roundRect">
              <a:avLst>
                <a:gd name="adj" fmla="val 15000"/>
              </a:avLst>
            </a:prstGeom>
            <a:solidFill>
              <a:srgbClr val="004288"/>
            </a:solidFill>
            <a:ln w="12700" cap="flat">
              <a:noFill/>
              <a:miter lim="400000"/>
            </a:ln>
            <a:effectLst/>
          </p:spPr>
          <p:txBody>
            <a:bodyPr wrap="square" lIns="37994" tIns="37994" rIns="37994" bIns="37994" numCol="1" anchor="ctr">
              <a:noAutofit/>
            </a:bodyPr>
            <a:lstStyle/>
            <a:p>
              <a:pPr>
                <a:spcBef>
                  <a:spcPts val="3375"/>
                </a:spcBef>
                <a:defRPr sz="2500">
                  <a:latin typeface="Aller Light"/>
                  <a:ea typeface="Aller Light"/>
                  <a:cs typeface="Aller Light"/>
                  <a:sym typeface="Aller Light"/>
                </a:defRPr>
              </a:pPr>
              <a:endParaRPr sz="1870">
                <a:latin typeface="微软雅黑" panose="020B0503020204020204" pitchFamily="34" charset="-122"/>
                <a:ea typeface="微软雅黑" panose="020B0503020204020204" pitchFamily="34" charset="-122"/>
              </a:endParaRPr>
            </a:p>
          </p:txBody>
        </p:sp>
      </p:grpSp>
      <p:grpSp>
        <p:nvGrpSpPr>
          <p:cNvPr id="12" name="Group 11"/>
          <p:cNvGrpSpPr/>
          <p:nvPr/>
        </p:nvGrpSpPr>
        <p:grpSpPr>
          <a:xfrm>
            <a:off x="1982327" y="2215241"/>
            <a:ext cx="720000" cy="720000"/>
            <a:chOff x="1743076" y="2991066"/>
            <a:chExt cx="1414666" cy="1619124"/>
          </a:xfrm>
          <a:solidFill>
            <a:srgbClr val="333333"/>
          </a:solidFill>
        </p:grpSpPr>
        <p:sp>
          <p:nvSpPr>
            <p:cNvPr id="16" name="Shape 1721"/>
            <p:cNvSpPr/>
            <p:nvPr/>
          </p:nvSpPr>
          <p:spPr>
            <a:xfrm rot="18900000">
              <a:off x="1743076" y="2991066"/>
              <a:ext cx="1414666" cy="1414666"/>
            </a:xfrm>
            <a:prstGeom prst="roundRect">
              <a:avLst>
                <a:gd name="adj" fmla="val 15000"/>
              </a:avLst>
            </a:prstGeom>
            <a:grpFill/>
            <a:ln w="12700">
              <a:miter lim="400000"/>
            </a:ln>
          </p:spPr>
          <p:txBody>
            <a:bodyPr lIns="37994" tIns="37994" rIns="37994" bIns="37994" anchor="ctr"/>
            <a:lstStyle/>
            <a:p>
              <a:pPr>
                <a:spcBef>
                  <a:spcPts val="3375"/>
                </a:spcBef>
                <a:defRPr sz="2500">
                  <a:latin typeface="Aller Light"/>
                  <a:ea typeface="Aller Light"/>
                  <a:cs typeface="Aller Light"/>
                  <a:sym typeface="Aller Light"/>
                </a:defRPr>
              </a:pPr>
              <a:endParaRPr sz="1870">
                <a:latin typeface="微软雅黑" panose="020B0503020204020204" pitchFamily="34" charset="-122"/>
                <a:ea typeface="微软雅黑" panose="020B0503020204020204" pitchFamily="34" charset="-122"/>
              </a:endParaRPr>
            </a:p>
          </p:txBody>
        </p:sp>
        <p:sp>
          <p:nvSpPr>
            <p:cNvPr id="17" name="Shape 1732"/>
            <p:cNvSpPr/>
            <p:nvPr/>
          </p:nvSpPr>
          <p:spPr>
            <a:xfrm rot="18900000">
              <a:off x="1743076" y="3195523"/>
              <a:ext cx="1414666" cy="1414667"/>
            </a:xfrm>
            <a:prstGeom prst="roundRect">
              <a:avLst>
                <a:gd name="adj" fmla="val 15000"/>
              </a:avLst>
            </a:prstGeom>
            <a:solidFill>
              <a:srgbClr val="004288"/>
            </a:solidFill>
            <a:ln w="12700" cap="flat">
              <a:noFill/>
              <a:miter lim="400000"/>
            </a:ln>
            <a:effectLst/>
          </p:spPr>
          <p:txBody>
            <a:bodyPr wrap="square" lIns="37994" tIns="37994" rIns="37994" bIns="37994" numCol="1" anchor="ctr">
              <a:noAutofit/>
            </a:bodyPr>
            <a:lstStyle/>
            <a:p>
              <a:pPr>
                <a:spcBef>
                  <a:spcPts val="3375"/>
                </a:spcBef>
                <a:defRPr sz="2500">
                  <a:latin typeface="Aller Light"/>
                  <a:ea typeface="Aller Light"/>
                  <a:cs typeface="Aller Light"/>
                  <a:sym typeface="Aller Light"/>
                </a:defRPr>
              </a:pPr>
              <a:endParaRPr sz="1870">
                <a:latin typeface="微软雅黑" panose="020B0503020204020204" pitchFamily="34" charset="-122"/>
                <a:ea typeface="微软雅黑" panose="020B0503020204020204" pitchFamily="34" charset="-122"/>
              </a:endParaRPr>
            </a:p>
          </p:txBody>
        </p:sp>
      </p:grpSp>
      <p:sp>
        <p:nvSpPr>
          <p:cNvPr id="27" name="Text Placeholder 4"/>
          <p:cNvSpPr txBox="1"/>
          <p:nvPr/>
        </p:nvSpPr>
        <p:spPr>
          <a:xfrm>
            <a:off x="2111375" y="2432685"/>
            <a:ext cx="511175" cy="452755"/>
          </a:xfrm>
          <a:prstGeom prst="rect">
            <a:avLst/>
          </a:prstGeom>
        </p:spPr>
        <p:txBody>
          <a:bodyPr anchor="ct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algn="l">
              <a:buClrTx/>
              <a:buSzTx/>
              <a:buNone/>
            </a:pPr>
            <a:r>
              <a:rPr lang="en-US" altLang="zh-CN" sz="3600" b="1" kern="0"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1</a:t>
            </a:r>
          </a:p>
        </p:txBody>
      </p:sp>
      <p:sp>
        <p:nvSpPr>
          <p:cNvPr id="33" name="TextBox 21"/>
          <p:cNvSpPr txBox="1"/>
          <p:nvPr/>
        </p:nvSpPr>
        <p:spPr>
          <a:xfrm>
            <a:off x="257810" y="957580"/>
            <a:ext cx="3082290" cy="884555"/>
          </a:xfrm>
          <a:prstGeom prst="rect">
            <a:avLst/>
          </a:prstGeom>
          <a:noFill/>
        </p:spPr>
        <p:txBody>
          <a:bodyPr wrap="square" lIns="0" tIns="0" rIns="0" bIns="0" rtlCol="0">
            <a:spAutoFit/>
          </a:bodyPr>
          <a:lstStyle/>
          <a:p>
            <a:pPr algn="just">
              <a:lnSpc>
                <a:spcPct val="120000"/>
              </a:lnSpc>
            </a:pPr>
            <a:r>
              <a:rPr lang="zh-CN" altLang="en-US" sz="1200" dirty="0">
                <a:solidFill>
                  <a:srgbClr val="C00000"/>
                </a:solidFill>
                <a:ea typeface="黑体" panose="02010609060101010101" pitchFamily="49" charset="-122"/>
                <a:cs typeface="Arial" panose="020B0604020202020204" pitchFamily="34" charset="0"/>
              </a:rPr>
              <a:t>应用</a:t>
            </a:r>
            <a:r>
              <a:rPr lang="en-US" altLang="zh-CN" sz="120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FFA</a:t>
            </a:r>
            <a:r>
              <a:rPr lang="zh-CN" altLang="en-US" sz="1200" dirty="0">
                <a:solidFill>
                  <a:srgbClr val="C00000"/>
                </a:solidFill>
                <a:ea typeface="黑体" panose="02010609060101010101" pitchFamily="49" charset="-122"/>
                <a:cs typeface="Arial" panose="020B0604020202020204" pitchFamily="34" charset="0"/>
              </a:rPr>
              <a:t>依旧存在对方不能履约的风险</a:t>
            </a:r>
            <a:r>
              <a:rPr lang="zh-CN" altLang="en-US" sz="1200" dirty="0">
                <a:solidFill>
                  <a:schemeClr val="accent1">
                    <a:lumMod val="50000"/>
                  </a:schemeClr>
                </a:solidFill>
                <a:ea typeface="黑体" panose="02010609060101010101" pitchFamily="49" charset="-122"/>
                <a:cs typeface="Arial" panose="020B0604020202020204" pitchFamily="34" charset="0"/>
              </a:rPr>
              <a:t>。</a:t>
            </a:r>
          </a:p>
          <a:p>
            <a:pPr algn="just">
              <a:lnSpc>
                <a:spcPct val="120000"/>
              </a:lnSpc>
            </a:pPr>
            <a:r>
              <a:rPr lang="zh-CN" altLang="en-US" sz="1200" dirty="0">
                <a:solidFill>
                  <a:schemeClr val="accent1">
                    <a:lumMod val="50000"/>
                  </a:schemeClr>
                </a:solidFill>
                <a:ea typeface="黑体" panose="02010609060101010101" pitchFamily="49" charset="-122"/>
                <a:cs typeface="Arial" panose="020B0604020202020204" pitchFamily="34" charset="0"/>
              </a:rPr>
              <a:t>       当合同一方出现清算或破产等意外事件，则将不能正常履行合同;合同一方要求提前终止合同，也会给对方带来较大的经济损失。</a:t>
            </a:r>
          </a:p>
        </p:txBody>
      </p:sp>
      <p:sp>
        <p:nvSpPr>
          <p:cNvPr id="34" name="TextBox 22"/>
          <p:cNvSpPr txBox="1"/>
          <p:nvPr/>
        </p:nvSpPr>
        <p:spPr>
          <a:xfrm>
            <a:off x="3115945" y="3214370"/>
            <a:ext cx="2762250" cy="1107440"/>
          </a:xfrm>
          <a:prstGeom prst="rect">
            <a:avLst/>
          </a:prstGeom>
          <a:noFill/>
        </p:spPr>
        <p:txBody>
          <a:bodyPr wrap="square" lIns="0" tIns="0" rIns="0" bIns="0" rtlCol="0">
            <a:spAutoFit/>
          </a:bodyPr>
          <a:lstStyle/>
          <a:p>
            <a:pPr algn="just">
              <a:lnSpc>
                <a:spcPct val="100000"/>
              </a:lnSpc>
            </a:pPr>
            <a:r>
              <a:rPr lang="zh-CN" altLang="en-US" sz="120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sym typeface="+mn-ea"/>
              </a:rPr>
              <a:t>应用</a:t>
            </a:r>
            <a:r>
              <a:rPr lang="en-US" altLang="zh-CN" sz="120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sym typeface="+mn-ea"/>
              </a:rPr>
              <a:t>FFA</a:t>
            </a:r>
            <a:r>
              <a:rPr lang="zh-CN" altLang="en-US" sz="120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sym typeface="+mn-ea"/>
              </a:rPr>
              <a:t>存在决策风险</a:t>
            </a:r>
            <a:r>
              <a:rPr lang="zh-CN" altLang="en-US" sz="1200"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sym typeface="+mn-ea"/>
              </a:rPr>
              <a:t>。</a:t>
            </a:r>
          </a:p>
          <a:p>
            <a:pPr algn="just">
              <a:lnSpc>
                <a:spcPct val="100000"/>
              </a:lnSpc>
            </a:pPr>
            <a:r>
              <a:rPr lang="zh-CN" altLang="en-US" sz="1200"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sym typeface="+mn-ea"/>
              </a:rPr>
              <a:t>       </a:t>
            </a:r>
            <a:r>
              <a:rPr lang="en-US" altLang="zh-CN" sz="1200"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sym typeface="+mn-ea"/>
              </a:rPr>
              <a:t>FFA</a:t>
            </a:r>
            <a:r>
              <a:rPr lang="zh-CN" altLang="en-US" sz="1200"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sym typeface="+mn-ea"/>
              </a:rPr>
              <a:t>的参与者必须掌握大量的航运市场信息，才可以在</a:t>
            </a:r>
            <a:r>
              <a:rPr lang="en-US" altLang="zh-CN" sz="1200"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sym typeface="+mn-ea"/>
              </a:rPr>
              <a:t>FFA</a:t>
            </a:r>
            <a:r>
              <a:rPr lang="zh-CN" altLang="en-US" sz="1200"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sym typeface="+mn-ea"/>
              </a:rPr>
              <a:t>操作中掌握主动权。但是，参与者素质和国际环境中众多不 确定因素的共同作用，给</a:t>
            </a:r>
            <a:r>
              <a:rPr lang="en-US" altLang="zh-CN" sz="1200"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sym typeface="+mn-ea"/>
              </a:rPr>
              <a:t>FFA</a:t>
            </a:r>
            <a:r>
              <a:rPr lang="zh-CN" altLang="en-US" sz="1200"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sym typeface="+mn-ea"/>
              </a:rPr>
              <a:t>交易带来大量的决策风险。</a:t>
            </a:r>
          </a:p>
        </p:txBody>
      </p:sp>
      <p:sp>
        <p:nvSpPr>
          <p:cNvPr id="42" name="Text Placeholder 4"/>
          <p:cNvSpPr txBox="1"/>
          <p:nvPr/>
        </p:nvSpPr>
        <p:spPr>
          <a:xfrm>
            <a:off x="3797935" y="2432685"/>
            <a:ext cx="511175" cy="452755"/>
          </a:xfrm>
          <a:prstGeom prst="rect">
            <a:avLst/>
          </a:prstGeom>
        </p:spPr>
        <p:txBody>
          <a:bodyPr anchor="ct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algn="l">
              <a:buClrTx/>
              <a:buSzTx/>
              <a:buNone/>
            </a:pPr>
            <a:r>
              <a:rPr lang="en-US" altLang="zh-CN" sz="3600" b="1" kern="0"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2</a:t>
            </a:r>
          </a:p>
        </p:txBody>
      </p:sp>
      <p:grpSp>
        <p:nvGrpSpPr>
          <p:cNvPr id="8" name="组合 7"/>
          <p:cNvGrpSpPr/>
          <p:nvPr/>
        </p:nvGrpSpPr>
        <p:grpSpPr>
          <a:xfrm>
            <a:off x="4685665" y="379730"/>
            <a:ext cx="772795" cy="416560"/>
            <a:chOff x="947324" y="607654"/>
            <a:chExt cx="2400540" cy="557194"/>
          </a:xfrm>
          <a:solidFill>
            <a:srgbClr val="004288"/>
          </a:solidFill>
        </p:grpSpPr>
        <p:sp>
          <p:nvSpPr>
            <p:cNvPr id="9" name="圆角矩形 8"/>
            <p:cNvSpPr/>
            <p:nvPr/>
          </p:nvSpPr>
          <p:spPr>
            <a:xfrm>
              <a:off x="947324" y="607654"/>
              <a:ext cx="2400540" cy="557194"/>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45" b="0" i="0" u="none" strike="noStrike" kern="1200" cap="none" spc="0" normalizeH="0" baseline="0" noProof="0">
                <a:ln>
                  <a:noFill/>
                </a:ln>
                <a:solidFill>
                  <a:schemeClr val="lt1"/>
                </a:solidFill>
                <a:effectLst/>
                <a:uLnTx/>
                <a:uFillTx/>
                <a:latin typeface="+mn-lt"/>
                <a:ea typeface="+mn-ea"/>
                <a:cs typeface="+mn-cs"/>
              </a:endParaRPr>
            </a:p>
          </p:txBody>
        </p:sp>
        <p:sp>
          <p:nvSpPr>
            <p:cNvPr id="18438" name="TextBox 12"/>
            <p:cNvSpPr txBox="1"/>
            <p:nvPr/>
          </p:nvSpPr>
          <p:spPr>
            <a:xfrm>
              <a:off x="1115616" y="625527"/>
              <a:ext cx="2088232" cy="460365"/>
            </a:xfrm>
            <a:prstGeom prst="rect">
              <a:avLst/>
            </a:prstGeom>
            <a:grpFill/>
            <a:ln w="9525">
              <a:noFill/>
            </a:ln>
          </p:spPr>
          <p:txBody>
            <a:bodyPr lIns="68330" tIns="34164" rIns="68330" bIns="34164">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None/>
              </a:pPr>
              <a:r>
                <a:rPr lang="zh-CN" sz="1800" b="1" dirty="0">
                  <a:solidFill>
                    <a:schemeClr val="bg1"/>
                  </a:solidFill>
                </a:rPr>
                <a:t>缺点</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dissolv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7">
                                            <p:txEl>
                                              <p:pRg st="0" end="0"/>
                                            </p:txEl>
                                          </p:spTgt>
                                        </p:tgtEl>
                                        <p:attrNameLst>
                                          <p:attrName>style.visibility</p:attrName>
                                        </p:attrNameLst>
                                      </p:cBhvr>
                                      <p:to>
                                        <p:strVal val="visible"/>
                                      </p:to>
                                    </p:set>
                                    <p:animEffect transition="in" filter="fade">
                                      <p:cBhvr>
                                        <p:cTn id="10" dur="500"/>
                                        <p:tgtEl>
                                          <p:spTgt spid="27">
                                            <p:txEl>
                                              <p:pRg st="0" end="0"/>
                                            </p:txEl>
                                          </p:spTgt>
                                        </p:tgtEl>
                                      </p:cBhvr>
                                    </p:animEffect>
                                  </p:childTnLst>
                                </p:cTn>
                              </p:par>
                            </p:childTnLst>
                          </p:cTn>
                        </p:par>
                        <p:par>
                          <p:cTn id="11" fill="hold">
                            <p:stCondLst>
                              <p:cond delay="500"/>
                            </p:stCondLst>
                            <p:childTnLst>
                              <p:par>
                                <p:cTn id="12" presetID="18" presetClass="entr" presetSubtype="6" fill="hold" grpId="0" nodeType="afterEffect">
                                  <p:stCondLst>
                                    <p:cond delay="0"/>
                                  </p:stCondLst>
                                  <p:childTnLst>
                                    <p:set>
                                      <p:cBhvr>
                                        <p:cTn id="13" dur="1" fill="hold">
                                          <p:stCondLst>
                                            <p:cond delay="0"/>
                                          </p:stCondLst>
                                        </p:cTn>
                                        <p:tgtEl>
                                          <p:spTgt spid="33"/>
                                        </p:tgtEl>
                                        <p:attrNameLst>
                                          <p:attrName>style.visibility</p:attrName>
                                        </p:attrNameLst>
                                      </p:cBhvr>
                                      <p:to>
                                        <p:strVal val="visible"/>
                                      </p:to>
                                    </p:set>
                                    <p:animEffect transition="in" filter="strips(downRight)">
                                      <p:cBhvr>
                                        <p:cTn id="14" dur="500"/>
                                        <p:tgtEl>
                                          <p:spTgt spid="33"/>
                                        </p:tgtEl>
                                      </p:cBhvr>
                                    </p:animEffect>
                                  </p:childTnLst>
                                </p:cTn>
                              </p:par>
                            </p:childTnLst>
                          </p:cTn>
                        </p:par>
                        <p:par>
                          <p:cTn id="15" fill="hold">
                            <p:stCondLst>
                              <p:cond delay="1000"/>
                            </p:stCondLst>
                            <p:childTnLst>
                              <p:par>
                                <p:cTn id="16" presetID="9" presetClass="entr" presetSubtype="0" fill="hold" nodeType="after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dissolve">
                                      <p:cBhvr>
                                        <p:cTn id="18" dur="500"/>
                                        <p:tgtEl>
                                          <p:spTgt spid="5"/>
                                        </p:tgtEl>
                                      </p:cBhvr>
                                    </p:animEffect>
                                  </p:childTnLst>
                                </p:cTn>
                              </p:par>
                            </p:childTnLst>
                          </p:cTn>
                        </p:par>
                        <p:par>
                          <p:cTn id="19" fill="hold">
                            <p:stCondLst>
                              <p:cond delay="1500"/>
                            </p:stCondLst>
                            <p:childTnLst>
                              <p:par>
                                <p:cTn id="20" presetID="18" presetClass="entr" presetSubtype="6" fill="hold" grpId="0" nodeType="afterEffect">
                                  <p:stCondLst>
                                    <p:cond delay="0"/>
                                  </p:stCondLst>
                                  <p:childTnLst>
                                    <p:set>
                                      <p:cBhvr>
                                        <p:cTn id="21" dur="1" fill="hold">
                                          <p:stCondLst>
                                            <p:cond delay="0"/>
                                          </p:stCondLst>
                                        </p:cTn>
                                        <p:tgtEl>
                                          <p:spTgt spid="34"/>
                                        </p:tgtEl>
                                        <p:attrNameLst>
                                          <p:attrName>style.visibility</p:attrName>
                                        </p:attrNameLst>
                                      </p:cBhvr>
                                      <p:to>
                                        <p:strVal val="visible"/>
                                      </p:to>
                                    </p:set>
                                    <p:animEffect transition="in" filter="strips(downRight)">
                                      <p:cBhvr>
                                        <p:cTn id="22" dur="500"/>
                                        <p:tgtEl>
                                          <p:spTgt spid="34"/>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2">
                                            <p:txEl>
                                              <p:pRg st="0" end="0"/>
                                            </p:txEl>
                                          </p:spTgt>
                                        </p:tgtEl>
                                        <p:attrNameLst>
                                          <p:attrName>style.visibility</p:attrName>
                                        </p:attrNameLst>
                                      </p:cBhvr>
                                      <p:to>
                                        <p:strVal val="visible"/>
                                      </p:to>
                                    </p:set>
                                    <p:animEffect transition="in" filter="fade">
                                      <p:cBhvr>
                                        <p:cTn id="25" dur="500"/>
                                        <p:tgtEl>
                                          <p:spTgt spid="42">
                                            <p:txEl>
                                              <p:pRg st="0" end="0"/>
                                            </p:txEl>
                                          </p:spTgt>
                                        </p:tgtEl>
                                      </p:cBhvr>
                                    </p:animEffect>
                                  </p:childTnLst>
                                </p:cTn>
                              </p:par>
                            </p:childTnLst>
                          </p:cTn>
                        </p:par>
                        <p:par>
                          <p:cTn id="26" fill="hold">
                            <p:stCondLst>
                              <p:cond delay="2000"/>
                            </p:stCondLst>
                            <p:childTnLst>
                              <p:par>
                                <p:cTn id="27" presetID="16" presetClass="entr" presetSubtype="21" fill="hold" nodeType="after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barn(inVertical)">
                                      <p:cBhvr>
                                        <p:cTn id="2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p"/>
      <p:bldP spid="33" grpId="0"/>
      <p:bldP spid="34" grpId="0"/>
      <p:bldP spid="42" grpId="0"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1048613"/>
          <p:cNvSpPr txBox="1"/>
          <p:nvPr/>
        </p:nvSpPr>
        <p:spPr>
          <a:xfrm>
            <a:off x="257648" y="281691"/>
            <a:ext cx="2933753" cy="315279"/>
          </a:xfrm>
          <a:prstGeom prst="rect">
            <a:avLst/>
          </a:prstGeom>
          <a:noFill/>
          <a:ln>
            <a:noFill/>
          </a:ln>
        </p:spPr>
        <p:txBody>
          <a:bodyPr vert="horz" wrap="non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lvl="0" algn="l">
              <a:spcBef>
                <a:spcPct val="20000"/>
              </a:spcBef>
            </a:pPr>
            <a:r>
              <a:rPr lang="en-US" altLang="zh-CN"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4.2</a:t>
            </a:r>
            <a:r>
              <a:rPr lang="zh-CN" altLang="en-US" sz="1600" b="1" dirty="0">
                <a:solidFill>
                  <a:srgbClr val="004289"/>
                </a:solidFill>
                <a:ea typeface="黑体" panose="02010609060101010101" pitchFamily="49" charset="-122"/>
                <a:cs typeface="Arial" panose="020B0604020202020204" pitchFamily="34" charset="0"/>
                <a:sym typeface="+mn-ea"/>
              </a:rPr>
              <a:t>航运远期运费协议的优缺点</a:t>
            </a:r>
            <a:r>
              <a:rPr lang="en-US" altLang="zh-CN" sz="1600" b="1" dirty="0">
                <a:solidFill>
                  <a:srgbClr val="004289"/>
                </a:solidFill>
                <a:ea typeface="黑体" panose="02010609060101010101" pitchFamily="49" charset="-122"/>
                <a:cs typeface="Arial" panose="020B0604020202020204" pitchFamily="34" charset="0"/>
              </a:rPr>
              <a:t> </a:t>
            </a:r>
            <a:endParaRPr lang="zh-CN" altLang="en-US" sz="1600" b="1" dirty="0">
              <a:solidFill>
                <a:srgbClr val="004289"/>
              </a:solidFill>
              <a:ea typeface="黑体" panose="02010609060101010101" pitchFamily="49" charset="-122"/>
              <a:cs typeface="Arial" panose="020B0604020202020204" pitchFamily="34" charset="0"/>
            </a:endParaRPr>
          </a:p>
        </p:txBody>
      </p:sp>
      <p:grpSp>
        <p:nvGrpSpPr>
          <p:cNvPr id="5" name="Group 12"/>
          <p:cNvGrpSpPr/>
          <p:nvPr/>
        </p:nvGrpSpPr>
        <p:grpSpPr>
          <a:xfrm>
            <a:off x="3649474" y="2475618"/>
            <a:ext cx="720000" cy="720000"/>
            <a:chOff x="3563871" y="3199409"/>
            <a:chExt cx="1414666" cy="1619124"/>
          </a:xfrm>
          <a:solidFill>
            <a:srgbClr val="333333"/>
          </a:solidFill>
        </p:grpSpPr>
        <p:sp>
          <p:nvSpPr>
            <p:cNvPr id="6" name="Shape 1722"/>
            <p:cNvSpPr/>
            <p:nvPr/>
          </p:nvSpPr>
          <p:spPr>
            <a:xfrm rot="8100000">
              <a:off x="3563871" y="3403867"/>
              <a:ext cx="1414666" cy="1414666"/>
            </a:xfrm>
            <a:prstGeom prst="roundRect">
              <a:avLst>
                <a:gd name="adj" fmla="val 15000"/>
              </a:avLst>
            </a:prstGeom>
            <a:grpFill/>
            <a:ln w="12700">
              <a:miter lim="400000"/>
            </a:ln>
          </p:spPr>
          <p:txBody>
            <a:bodyPr lIns="37994" tIns="37994" rIns="37994" bIns="37994" anchor="ctr"/>
            <a:lstStyle/>
            <a:p>
              <a:pPr>
                <a:spcBef>
                  <a:spcPts val="3375"/>
                </a:spcBef>
                <a:defRPr sz="2500">
                  <a:latin typeface="Aller Light"/>
                  <a:ea typeface="Aller Light"/>
                  <a:cs typeface="Aller Light"/>
                  <a:sym typeface="Aller Light"/>
                </a:defRPr>
              </a:pPr>
              <a:endParaRPr sz="1870">
                <a:latin typeface="微软雅黑" panose="020B0503020204020204" pitchFamily="34" charset="-122"/>
                <a:ea typeface="微软雅黑" panose="020B0503020204020204" pitchFamily="34" charset="-122"/>
              </a:endParaRPr>
            </a:p>
          </p:txBody>
        </p:sp>
        <p:sp>
          <p:nvSpPr>
            <p:cNvPr id="7" name="Shape 1729"/>
            <p:cNvSpPr/>
            <p:nvPr/>
          </p:nvSpPr>
          <p:spPr>
            <a:xfrm rot="8100000">
              <a:off x="3563871" y="3199409"/>
              <a:ext cx="1414666" cy="1414667"/>
            </a:xfrm>
            <a:prstGeom prst="roundRect">
              <a:avLst>
                <a:gd name="adj" fmla="val 15000"/>
              </a:avLst>
            </a:prstGeom>
            <a:solidFill>
              <a:srgbClr val="004288"/>
            </a:solidFill>
            <a:ln w="12700" cap="flat">
              <a:noFill/>
              <a:miter lim="400000"/>
            </a:ln>
            <a:effectLst/>
          </p:spPr>
          <p:txBody>
            <a:bodyPr wrap="square" lIns="37994" tIns="37994" rIns="37994" bIns="37994" numCol="1" anchor="ctr">
              <a:noAutofit/>
            </a:bodyPr>
            <a:lstStyle/>
            <a:p>
              <a:pPr>
                <a:spcBef>
                  <a:spcPts val="3375"/>
                </a:spcBef>
                <a:defRPr sz="2500">
                  <a:latin typeface="Aller Light"/>
                  <a:ea typeface="Aller Light"/>
                  <a:cs typeface="Aller Light"/>
                  <a:sym typeface="Aller Light"/>
                </a:defRPr>
              </a:pPr>
              <a:endParaRPr sz="1870">
                <a:latin typeface="微软雅黑" panose="020B0503020204020204" pitchFamily="34" charset="-122"/>
                <a:ea typeface="微软雅黑" panose="020B0503020204020204" pitchFamily="34" charset="-122"/>
              </a:endParaRPr>
            </a:p>
          </p:txBody>
        </p:sp>
      </p:grpSp>
      <p:grpSp>
        <p:nvGrpSpPr>
          <p:cNvPr id="12" name="Group 11"/>
          <p:cNvGrpSpPr/>
          <p:nvPr/>
        </p:nvGrpSpPr>
        <p:grpSpPr>
          <a:xfrm>
            <a:off x="1982327" y="2430506"/>
            <a:ext cx="720000" cy="720000"/>
            <a:chOff x="1743076" y="2991066"/>
            <a:chExt cx="1414666" cy="1619124"/>
          </a:xfrm>
          <a:solidFill>
            <a:srgbClr val="333333"/>
          </a:solidFill>
        </p:grpSpPr>
        <p:sp>
          <p:nvSpPr>
            <p:cNvPr id="16" name="Shape 1721"/>
            <p:cNvSpPr/>
            <p:nvPr/>
          </p:nvSpPr>
          <p:spPr>
            <a:xfrm rot="18900000">
              <a:off x="1743076" y="2991066"/>
              <a:ext cx="1414666" cy="1414666"/>
            </a:xfrm>
            <a:prstGeom prst="roundRect">
              <a:avLst>
                <a:gd name="adj" fmla="val 15000"/>
              </a:avLst>
            </a:prstGeom>
            <a:grpFill/>
            <a:ln w="12700">
              <a:miter lim="400000"/>
            </a:ln>
          </p:spPr>
          <p:txBody>
            <a:bodyPr lIns="37994" tIns="37994" rIns="37994" bIns="37994" anchor="ctr"/>
            <a:lstStyle/>
            <a:p>
              <a:pPr>
                <a:spcBef>
                  <a:spcPts val="3375"/>
                </a:spcBef>
                <a:defRPr sz="2500">
                  <a:latin typeface="Aller Light"/>
                  <a:ea typeface="Aller Light"/>
                  <a:cs typeface="Aller Light"/>
                  <a:sym typeface="Aller Light"/>
                </a:defRPr>
              </a:pPr>
              <a:endParaRPr sz="1870">
                <a:latin typeface="微软雅黑" panose="020B0503020204020204" pitchFamily="34" charset="-122"/>
                <a:ea typeface="微软雅黑" panose="020B0503020204020204" pitchFamily="34" charset="-122"/>
              </a:endParaRPr>
            </a:p>
          </p:txBody>
        </p:sp>
        <p:sp>
          <p:nvSpPr>
            <p:cNvPr id="17" name="Shape 1732"/>
            <p:cNvSpPr/>
            <p:nvPr/>
          </p:nvSpPr>
          <p:spPr>
            <a:xfrm rot="18900000">
              <a:off x="1743076" y="3195523"/>
              <a:ext cx="1414666" cy="1414667"/>
            </a:xfrm>
            <a:prstGeom prst="roundRect">
              <a:avLst>
                <a:gd name="adj" fmla="val 15000"/>
              </a:avLst>
            </a:prstGeom>
            <a:solidFill>
              <a:srgbClr val="004288"/>
            </a:solidFill>
            <a:ln w="12700" cap="flat">
              <a:noFill/>
              <a:miter lim="400000"/>
            </a:ln>
            <a:effectLst/>
          </p:spPr>
          <p:txBody>
            <a:bodyPr wrap="square" lIns="37994" tIns="37994" rIns="37994" bIns="37994" numCol="1" anchor="ctr">
              <a:noAutofit/>
            </a:bodyPr>
            <a:lstStyle/>
            <a:p>
              <a:pPr>
                <a:spcBef>
                  <a:spcPts val="3375"/>
                </a:spcBef>
                <a:defRPr sz="2500">
                  <a:latin typeface="Aller Light"/>
                  <a:ea typeface="Aller Light"/>
                  <a:cs typeface="Aller Light"/>
                  <a:sym typeface="Aller Light"/>
                </a:defRPr>
              </a:pPr>
              <a:endParaRPr sz="1870">
                <a:latin typeface="微软雅黑" panose="020B0503020204020204" pitchFamily="34" charset="-122"/>
                <a:ea typeface="微软雅黑" panose="020B0503020204020204" pitchFamily="34" charset="-122"/>
              </a:endParaRPr>
            </a:p>
          </p:txBody>
        </p:sp>
      </p:grpSp>
      <p:sp>
        <p:nvSpPr>
          <p:cNvPr id="27" name="Text Placeholder 4"/>
          <p:cNvSpPr txBox="1"/>
          <p:nvPr/>
        </p:nvSpPr>
        <p:spPr>
          <a:xfrm>
            <a:off x="2111375" y="2647950"/>
            <a:ext cx="511175" cy="452755"/>
          </a:xfrm>
          <a:prstGeom prst="rect">
            <a:avLst/>
          </a:prstGeom>
        </p:spPr>
        <p:txBody>
          <a:bodyPr anchor="ct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altLang="zh-CN" sz="3600" b="1" kern="0"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3</a:t>
            </a:r>
          </a:p>
        </p:txBody>
      </p:sp>
      <p:sp>
        <p:nvSpPr>
          <p:cNvPr id="33" name="TextBox 21"/>
          <p:cNvSpPr txBox="1"/>
          <p:nvPr/>
        </p:nvSpPr>
        <p:spPr>
          <a:xfrm>
            <a:off x="257810" y="957580"/>
            <a:ext cx="3421380" cy="1327150"/>
          </a:xfrm>
          <a:prstGeom prst="rect">
            <a:avLst/>
          </a:prstGeom>
          <a:noFill/>
        </p:spPr>
        <p:txBody>
          <a:bodyPr wrap="square" lIns="0" tIns="0" rIns="0" bIns="0" rtlCol="0">
            <a:spAutoFit/>
          </a:bodyPr>
          <a:lstStyle/>
          <a:p>
            <a:pPr algn="just">
              <a:lnSpc>
                <a:spcPct val="120000"/>
              </a:lnSpc>
            </a:pPr>
            <a:r>
              <a:rPr lang="zh-CN" altLang="en-US" sz="1200" dirty="0">
                <a:solidFill>
                  <a:srgbClr val="C00000"/>
                </a:solidFill>
                <a:ea typeface="黑体" panose="02010609060101010101" pitchFamily="49" charset="-122"/>
                <a:cs typeface="Arial" panose="020B0604020202020204" pitchFamily="34" charset="0"/>
              </a:rPr>
              <a:t>应用</a:t>
            </a:r>
            <a:r>
              <a:rPr lang="en-US" altLang="zh-CN" sz="12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FFA</a:t>
            </a:r>
            <a:r>
              <a:rPr lang="zh-CN" altLang="en-US" sz="1200" dirty="0">
                <a:solidFill>
                  <a:srgbClr val="C00000"/>
                </a:solidFill>
                <a:ea typeface="黑体" panose="02010609060101010101" pitchFamily="49" charset="-122"/>
                <a:cs typeface="Arial" panose="020B0604020202020204" pitchFamily="34" charset="0"/>
              </a:rPr>
              <a:t>的灵活性有待提高</a:t>
            </a:r>
            <a:r>
              <a:rPr lang="zh-CN" altLang="en-US" sz="1200" dirty="0">
                <a:solidFill>
                  <a:schemeClr val="accent1">
                    <a:lumMod val="50000"/>
                  </a:schemeClr>
                </a:solidFill>
                <a:ea typeface="黑体" panose="02010609060101010101" pitchFamily="49" charset="-122"/>
                <a:cs typeface="Arial" panose="020B0604020202020204" pitchFamily="34" charset="0"/>
              </a:rPr>
              <a:t>。</a:t>
            </a:r>
          </a:p>
          <a:p>
            <a:pPr algn="just">
              <a:lnSpc>
                <a:spcPct val="120000"/>
              </a:lnSpc>
            </a:pPr>
            <a:r>
              <a:rPr lang="zh-CN" altLang="en-US" sz="1200" dirty="0">
                <a:solidFill>
                  <a:schemeClr val="accent1">
                    <a:lumMod val="50000"/>
                  </a:schemeClr>
                </a:solidFill>
                <a:ea typeface="黑体" panose="02010609060101010101" pitchFamily="49" charset="-122"/>
                <a:cs typeface="Arial" panose="020B0604020202020204" pitchFamily="34" charset="0"/>
              </a:rPr>
              <a:t>       尽管</a:t>
            </a:r>
            <a:r>
              <a:rPr lang="en-US" altLang="zh-CN" sz="1200"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FFA</a:t>
            </a:r>
            <a:r>
              <a:rPr lang="zh-CN" altLang="en-US" sz="1200" dirty="0">
                <a:solidFill>
                  <a:schemeClr val="accent1">
                    <a:lumMod val="50000"/>
                  </a:schemeClr>
                </a:solidFill>
                <a:ea typeface="黑体" panose="02010609060101010101" pitchFamily="49" charset="-122"/>
                <a:cs typeface="Arial" panose="020B0604020202020204" pitchFamily="34" charset="0"/>
              </a:rPr>
              <a:t>交易的航线众多，但是仍有部分航线依旧无法应用</a:t>
            </a:r>
            <a:r>
              <a:rPr lang="en-US" altLang="zh-CN" sz="1200"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FFA</a:t>
            </a:r>
            <a:r>
              <a:rPr lang="en-US" altLang="zh-CN" sz="1200" dirty="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rPr>
              <a:t> </a:t>
            </a:r>
            <a:r>
              <a:rPr lang="zh-CN" altLang="en-US" sz="1200" dirty="0">
                <a:solidFill>
                  <a:schemeClr val="accent1">
                    <a:lumMod val="50000"/>
                  </a:schemeClr>
                </a:solidFill>
                <a:ea typeface="黑体" panose="02010609060101010101" pitchFamily="49" charset="-122"/>
                <a:cs typeface="Arial" panose="020B0604020202020204" pitchFamily="34" charset="0"/>
              </a:rPr>
              <a:t>；在选择相近航线时，买卖双方还需花费较多时间和精力来确定固定差额；中、远期</a:t>
            </a:r>
            <a:r>
              <a:rPr lang="en-US" altLang="zh-CN" sz="1200"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FFA</a:t>
            </a:r>
            <a:r>
              <a:rPr lang="zh-CN" altLang="en-US" sz="1200" dirty="0">
                <a:solidFill>
                  <a:schemeClr val="accent1">
                    <a:lumMod val="50000"/>
                  </a:schemeClr>
                </a:solidFill>
                <a:ea typeface="黑体" panose="02010609060101010101" pitchFamily="49" charset="-122"/>
                <a:cs typeface="Arial" panose="020B0604020202020204" pitchFamily="34" charset="0"/>
              </a:rPr>
              <a:t>(</a:t>
            </a:r>
            <a:r>
              <a:rPr lang="en-US" altLang="zh-CN" sz="1200"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1</a:t>
            </a:r>
            <a:r>
              <a:rPr lang="zh-CN" altLang="en-US" sz="1200" dirty="0">
                <a:solidFill>
                  <a:schemeClr val="accent1">
                    <a:lumMod val="50000"/>
                  </a:schemeClr>
                </a:solidFill>
                <a:ea typeface="黑体" panose="02010609060101010101" pitchFamily="49" charset="-122"/>
                <a:cs typeface="Arial" panose="020B0604020202020204" pitchFamily="34" charset="0"/>
              </a:rPr>
              <a:t>年以上)的市场规模较小，甚至有时出现找不到交易对方的情况。</a:t>
            </a:r>
          </a:p>
        </p:txBody>
      </p:sp>
      <p:sp>
        <p:nvSpPr>
          <p:cNvPr id="34" name="TextBox 22"/>
          <p:cNvSpPr txBox="1"/>
          <p:nvPr/>
        </p:nvSpPr>
        <p:spPr>
          <a:xfrm>
            <a:off x="3115945" y="3501390"/>
            <a:ext cx="2880360" cy="1107440"/>
          </a:xfrm>
          <a:prstGeom prst="rect">
            <a:avLst/>
          </a:prstGeom>
          <a:noFill/>
        </p:spPr>
        <p:txBody>
          <a:bodyPr wrap="square" lIns="0" tIns="0" rIns="0" bIns="0" rtlCol="0">
            <a:spAutoFit/>
          </a:bodyPr>
          <a:lstStyle/>
          <a:p>
            <a:pPr algn="just"/>
            <a:r>
              <a:rPr lang="zh-CN" altLang="en-US" sz="1200" dirty="0">
                <a:solidFill>
                  <a:srgbClr val="C00000"/>
                </a:solidFill>
                <a:ea typeface="黑体" panose="02010609060101010101" pitchFamily="49" charset="-122"/>
                <a:cs typeface="Arial" panose="020B0604020202020204" pitchFamily="34" charset="0"/>
                <a:sym typeface="+mn-ea"/>
              </a:rPr>
              <a:t>应用</a:t>
            </a:r>
            <a:r>
              <a:rPr lang="en-US" altLang="zh-CN" sz="120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FFA</a:t>
            </a:r>
            <a:r>
              <a:rPr lang="zh-CN" altLang="en-US" sz="1200" dirty="0">
                <a:solidFill>
                  <a:srgbClr val="C00000"/>
                </a:solidFill>
                <a:ea typeface="黑体" panose="02010609060101010101" pitchFamily="49" charset="-122"/>
                <a:cs typeface="Arial" panose="020B0604020202020204" pitchFamily="34" charset="0"/>
                <a:sym typeface="+mn-ea"/>
              </a:rPr>
              <a:t>给航运市场带来外来风险</a:t>
            </a:r>
            <a:r>
              <a:rPr lang="zh-CN" altLang="en-US" sz="1200" dirty="0">
                <a:solidFill>
                  <a:schemeClr val="accent1">
                    <a:lumMod val="50000"/>
                  </a:schemeClr>
                </a:solidFill>
                <a:ea typeface="黑体" panose="02010609060101010101" pitchFamily="49" charset="-122"/>
                <a:cs typeface="Arial" panose="020B0604020202020204" pitchFamily="34" charset="0"/>
                <a:sym typeface="+mn-ea"/>
              </a:rPr>
              <a:t>。</a:t>
            </a:r>
          </a:p>
          <a:p>
            <a:pPr algn="just"/>
            <a:r>
              <a:rPr lang="zh-CN" altLang="en-US" sz="1200" dirty="0">
                <a:solidFill>
                  <a:schemeClr val="accent1">
                    <a:lumMod val="50000"/>
                  </a:schemeClr>
                </a:solidFill>
                <a:ea typeface="黑体" panose="02010609060101010101" pitchFamily="49" charset="-122"/>
                <a:cs typeface="Arial" panose="020B0604020202020204" pitchFamily="34" charset="0"/>
                <a:sym typeface="+mn-ea"/>
              </a:rPr>
              <a:t>      在以套利为出发点的金融公司进入</a:t>
            </a:r>
            <a:r>
              <a:rPr lang="en-US" altLang="zh-CN" sz="1200" dirty="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rPr>
              <a:t>FFA</a:t>
            </a:r>
            <a:r>
              <a:rPr lang="zh-CN" altLang="en-US" sz="1200" dirty="0">
                <a:solidFill>
                  <a:schemeClr val="accent1">
                    <a:lumMod val="50000"/>
                  </a:schemeClr>
                </a:solidFill>
                <a:ea typeface="黑体" panose="02010609060101010101" pitchFamily="49" charset="-122"/>
                <a:cs typeface="Arial" panose="020B0604020202020204" pitchFamily="34" charset="0"/>
                <a:sym typeface="+mn-ea"/>
              </a:rPr>
              <a:t>市场后，个别企业通过囤积运力牺牲现货市场，小亏换取</a:t>
            </a:r>
            <a:r>
              <a:rPr lang="en-US" altLang="zh-CN" sz="1200" dirty="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rPr>
              <a:t>FFA</a:t>
            </a:r>
            <a:r>
              <a:rPr lang="zh-CN" altLang="en-US" sz="1200" dirty="0">
                <a:solidFill>
                  <a:schemeClr val="accent1">
                    <a:lumMod val="50000"/>
                  </a:schemeClr>
                </a:solidFill>
                <a:ea typeface="黑体" panose="02010609060101010101" pitchFamily="49" charset="-122"/>
                <a:cs typeface="Arial" panose="020B0604020202020204" pitchFamily="34" charset="0"/>
                <a:sym typeface="+mn-ea"/>
              </a:rPr>
              <a:t>市场大利, 引发运费价格的扭曲发展，破坏了航运市场正常的经营环境。</a:t>
            </a:r>
          </a:p>
        </p:txBody>
      </p:sp>
      <p:sp>
        <p:nvSpPr>
          <p:cNvPr id="42" name="Text Placeholder 4"/>
          <p:cNvSpPr txBox="1"/>
          <p:nvPr/>
        </p:nvSpPr>
        <p:spPr>
          <a:xfrm>
            <a:off x="3797935" y="2647950"/>
            <a:ext cx="511175" cy="452755"/>
          </a:xfrm>
          <a:prstGeom prst="rect">
            <a:avLst/>
          </a:prstGeom>
        </p:spPr>
        <p:txBody>
          <a:bodyPr anchor="ct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algn="l">
              <a:buClrTx/>
              <a:buSzTx/>
              <a:buNone/>
            </a:pPr>
            <a:r>
              <a:rPr lang="en-US" altLang="zh-CN" sz="3600" b="1" kern="0"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4</a:t>
            </a:r>
          </a:p>
        </p:txBody>
      </p:sp>
      <p:grpSp>
        <p:nvGrpSpPr>
          <p:cNvPr id="8" name="组合 7"/>
          <p:cNvGrpSpPr/>
          <p:nvPr/>
        </p:nvGrpSpPr>
        <p:grpSpPr>
          <a:xfrm>
            <a:off x="4829175" y="379730"/>
            <a:ext cx="772795" cy="416560"/>
            <a:chOff x="947324" y="607654"/>
            <a:chExt cx="2400540" cy="557194"/>
          </a:xfrm>
          <a:solidFill>
            <a:srgbClr val="004288"/>
          </a:solidFill>
        </p:grpSpPr>
        <p:sp>
          <p:nvSpPr>
            <p:cNvPr id="9" name="圆角矩形 8"/>
            <p:cNvSpPr/>
            <p:nvPr/>
          </p:nvSpPr>
          <p:spPr>
            <a:xfrm>
              <a:off x="947324" y="607654"/>
              <a:ext cx="2400540" cy="557194"/>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45" b="0" i="0" u="none" strike="noStrike" kern="1200" cap="none" spc="0" normalizeH="0" baseline="0" noProof="0">
                <a:ln>
                  <a:noFill/>
                </a:ln>
                <a:solidFill>
                  <a:schemeClr val="lt1"/>
                </a:solidFill>
                <a:effectLst/>
                <a:uLnTx/>
                <a:uFillTx/>
                <a:latin typeface="+mn-lt"/>
                <a:ea typeface="+mn-ea"/>
                <a:cs typeface="+mn-cs"/>
              </a:endParaRPr>
            </a:p>
          </p:txBody>
        </p:sp>
        <p:sp>
          <p:nvSpPr>
            <p:cNvPr id="18438" name="TextBox 12"/>
            <p:cNvSpPr txBox="1"/>
            <p:nvPr/>
          </p:nvSpPr>
          <p:spPr>
            <a:xfrm>
              <a:off x="1115616" y="625527"/>
              <a:ext cx="2088232" cy="460365"/>
            </a:xfrm>
            <a:prstGeom prst="rect">
              <a:avLst/>
            </a:prstGeom>
            <a:grpFill/>
            <a:ln w="9525">
              <a:noFill/>
            </a:ln>
          </p:spPr>
          <p:txBody>
            <a:bodyPr lIns="68330" tIns="34164" rIns="68330" bIns="34164">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None/>
              </a:pPr>
              <a:r>
                <a:rPr lang="zh-CN" sz="1800" b="1" dirty="0">
                  <a:solidFill>
                    <a:schemeClr val="bg1"/>
                  </a:solidFill>
                </a:rPr>
                <a:t>缺点</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dissolv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7">
                                            <p:txEl>
                                              <p:pRg st="0" end="0"/>
                                            </p:txEl>
                                          </p:spTgt>
                                        </p:tgtEl>
                                        <p:attrNameLst>
                                          <p:attrName>style.visibility</p:attrName>
                                        </p:attrNameLst>
                                      </p:cBhvr>
                                      <p:to>
                                        <p:strVal val="visible"/>
                                      </p:to>
                                    </p:set>
                                    <p:animEffect transition="in" filter="fade">
                                      <p:cBhvr>
                                        <p:cTn id="10" dur="500"/>
                                        <p:tgtEl>
                                          <p:spTgt spid="27">
                                            <p:txEl>
                                              <p:pRg st="0" end="0"/>
                                            </p:txEl>
                                          </p:spTgt>
                                        </p:tgtEl>
                                      </p:cBhvr>
                                    </p:animEffect>
                                  </p:childTnLst>
                                </p:cTn>
                              </p:par>
                            </p:childTnLst>
                          </p:cTn>
                        </p:par>
                        <p:par>
                          <p:cTn id="11" fill="hold">
                            <p:stCondLst>
                              <p:cond delay="500"/>
                            </p:stCondLst>
                            <p:childTnLst>
                              <p:par>
                                <p:cTn id="12" presetID="18" presetClass="entr" presetSubtype="6" fill="hold" grpId="0" nodeType="afterEffect">
                                  <p:stCondLst>
                                    <p:cond delay="0"/>
                                  </p:stCondLst>
                                  <p:childTnLst>
                                    <p:set>
                                      <p:cBhvr>
                                        <p:cTn id="13" dur="1" fill="hold">
                                          <p:stCondLst>
                                            <p:cond delay="0"/>
                                          </p:stCondLst>
                                        </p:cTn>
                                        <p:tgtEl>
                                          <p:spTgt spid="33"/>
                                        </p:tgtEl>
                                        <p:attrNameLst>
                                          <p:attrName>style.visibility</p:attrName>
                                        </p:attrNameLst>
                                      </p:cBhvr>
                                      <p:to>
                                        <p:strVal val="visible"/>
                                      </p:to>
                                    </p:set>
                                    <p:animEffect transition="in" filter="strips(downRight)">
                                      <p:cBhvr>
                                        <p:cTn id="14" dur="500"/>
                                        <p:tgtEl>
                                          <p:spTgt spid="33"/>
                                        </p:tgtEl>
                                      </p:cBhvr>
                                    </p:animEffect>
                                  </p:childTnLst>
                                </p:cTn>
                              </p:par>
                            </p:childTnLst>
                          </p:cTn>
                        </p:par>
                        <p:par>
                          <p:cTn id="15" fill="hold">
                            <p:stCondLst>
                              <p:cond delay="1000"/>
                            </p:stCondLst>
                            <p:childTnLst>
                              <p:par>
                                <p:cTn id="16" presetID="9" presetClass="entr" presetSubtype="0" fill="hold" nodeType="after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dissolve">
                                      <p:cBhvr>
                                        <p:cTn id="18" dur="500"/>
                                        <p:tgtEl>
                                          <p:spTgt spid="5"/>
                                        </p:tgtEl>
                                      </p:cBhvr>
                                    </p:animEffect>
                                  </p:childTnLst>
                                </p:cTn>
                              </p:par>
                            </p:childTnLst>
                          </p:cTn>
                        </p:par>
                        <p:par>
                          <p:cTn id="19" fill="hold">
                            <p:stCondLst>
                              <p:cond delay="1500"/>
                            </p:stCondLst>
                            <p:childTnLst>
                              <p:par>
                                <p:cTn id="20" presetID="18" presetClass="entr" presetSubtype="6" fill="hold" grpId="0" nodeType="afterEffect">
                                  <p:stCondLst>
                                    <p:cond delay="0"/>
                                  </p:stCondLst>
                                  <p:childTnLst>
                                    <p:set>
                                      <p:cBhvr>
                                        <p:cTn id="21" dur="1" fill="hold">
                                          <p:stCondLst>
                                            <p:cond delay="0"/>
                                          </p:stCondLst>
                                        </p:cTn>
                                        <p:tgtEl>
                                          <p:spTgt spid="34"/>
                                        </p:tgtEl>
                                        <p:attrNameLst>
                                          <p:attrName>style.visibility</p:attrName>
                                        </p:attrNameLst>
                                      </p:cBhvr>
                                      <p:to>
                                        <p:strVal val="visible"/>
                                      </p:to>
                                    </p:set>
                                    <p:animEffect transition="in" filter="strips(downRight)">
                                      <p:cBhvr>
                                        <p:cTn id="22" dur="500"/>
                                        <p:tgtEl>
                                          <p:spTgt spid="34"/>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2">
                                            <p:txEl>
                                              <p:pRg st="0" end="0"/>
                                            </p:txEl>
                                          </p:spTgt>
                                        </p:tgtEl>
                                        <p:attrNameLst>
                                          <p:attrName>style.visibility</p:attrName>
                                        </p:attrNameLst>
                                      </p:cBhvr>
                                      <p:to>
                                        <p:strVal val="visible"/>
                                      </p:to>
                                    </p:set>
                                    <p:animEffect transition="in" filter="fade">
                                      <p:cBhvr>
                                        <p:cTn id="25" dur="500"/>
                                        <p:tgtEl>
                                          <p:spTgt spid="42">
                                            <p:txEl>
                                              <p:pRg st="0" end="0"/>
                                            </p:txEl>
                                          </p:spTgt>
                                        </p:tgtEl>
                                      </p:cBhvr>
                                    </p:animEffect>
                                  </p:childTnLst>
                                </p:cTn>
                              </p:par>
                            </p:childTnLst>
                          </p:cTn>
                        </p:par>
                        <p:par>
                          <p:cTn id="26" fill="hold">
                            <p:stCondLst>
                              <p:cond delay="2000"/>
                            </p:stCondLst>
                            <p:childTnLst>
                              <p:par>
                                <p:cTn id="27" presetID="16" presetClass="entr" presetSubtype="21" fill="hold" nodeType="after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barn(inVertical)">
                                      <p:cBhvr>
                                        <p:cTn id="2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p"/>
      <p:bldP spid="33" grpId="0"/>
      <p:bldP spid="34" grpId="0"/>
      <p:bldP spid="42" grpId="0"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1048613"/>
          <p:cNvSpPr txBox="1"/>
          <p:nvPr/>
        </p:nvSpPr>
        <p:spPr>
          <a:xfrm>
            <a:off x="257648" y="281691"/>
            <a:ext cx="2843530" cy="313055"/>
          </a:xfrm>
          <a:prstGeom prst="rect">
            <a:avLst/>
          </a:prstGeom>
          <a:noFill/>
          <a:ln>
            <a:noFill/>
          </a:ln>
        </p:spPr>
        <p:txBody>
          <a:bodyPr vert="horz" wrap="non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lvl="0" algn="l">
              <a:spcBef>
                <a:spcPct val="20000"/>
              </a:spcBef>
            </a:pPr>
            <a:r>
              <a:rPr lang="en-US" altLang="zh-CN"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4.3</a:t>
            </a:r>
            <a:r>
              <a:rPr lang="zh-CN" altLang="en-US" sz="1600" b="1" dirty="0">
                <a:solidFill>
                  <a:srgbClr val="004289"/>
                </a:solidFill>
                <a:ea typeface="黑体" panose="02010609060101010101" pitchFamily="49" charset="-122"/>
                <a:cs typeface="Arial" panose="020B0604020202020204" pitchFamily="34" charset="0"/>
                <a:sym typeface="+mn-ea"/>
              </a:rPr>
              <a:t>航运远期运费协议的交易量</a:t>
            </a:r>
            <a:r>
              <a:rPr lang="en-US" altLang="zh-CN" sz="1600" b="1" dirty="0">
                <a:solidFill>
                  <a:srgbClr val="004289"/>
                </a:solidFill>
                <a:ea typeface="黑体" panose="02010609060101010101" pitchFamily="49" charset="-122"/>
                <a:cs typeface="Arial" panose="020B0604020202020204" pitchFamily="34" charset="0"/>
              </a:rPr>
              <a:t> </a:t>
            </a:r>
            <a:endParaRPr lang="zh-CN" altLang="en-US" sz="1600" b="1" dirty="0">
              <a:solidFill>
                <a:srgbClr val="004289"/>
              </a:solidFill>
              <a:ea typeface="黑体" panose="02010609060101010101" pitchFamily="49" charset="-122"/>
              <a:cs typeface="Arial" panose="020B0604020202020204" pitchFamily="34" charset="0"/>
            </a:endParaRPr>
          </a:p>
        </p:txBody>
      </p:sp>
      <p:sp>
        <p:nvSpPr>
          <p:cNvPr id="19" name="文本框 18"/>
          <p:cNvSpPr txBox="1"/>
          <p:nvPr/>
        </p:nvSpPr>
        <p:spPr>
          <a:xfrm>
            <a:off x="491490" y="1003935"/>
            <a:ext cx="5694045" cy="3107690"/>
          </a:xfrm>
          <a:prstGeom prst="rect">
            <a:avLst/>
          </a:prstGeom>
          <a:noFill/>
        </p:spPr>
        <p:txBody>
          <a:bodyPr wrap="square" rtlCol="0">
            <a:spAutoFit/>
          </a:bodyPr>
          <a:lstStyle/>
          <a:p>
            <a:pPr marL="285750" indent="-285750" algn="just">
              <a:buFont typeface="Wingdings" panose="05000000000000000000" charset="0"/>
              <a:buChar char="Ø"/>
            </a:pPr>
            <a:r>
              <a:rPr lang="zh-CN" altLang="en-US" sz="1400"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作为一种远期合约，最初FFA市场的参与者仅有远期协议的双方，因此不在交易所内进行公开交易。实际交易中FFA交易多为</a:t>
            </a:r>
            <a:r>
              <a:rPr lang="zh-CN" altLang="en-US" sz="140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场外交易市场</a:t>
            </a:r>
            <a:r>
              <a:rPr lang="zh-CN" altLang="en-US" sz="1400"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14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Over the Counter, OTC</a:t>
            </a:r>
            <a:r>
              <a:rPr lang="zh-CN" altLang="en-US" sz="1400"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)交易，即具体交易在场外进行，并采用类似传统实体市场的洽谈方式：两个合同关系人在经纪商的协调下商谈合约的具体内容,在达成一致后签订合约。</a:t>
            </a:r>
          </a:p>
          <a:p>
            <a:pPr algn="just">
              <a:buFont typeface="Wingdings" panose="05000000000000000000" charset="0"/>
            </a:pPr>
            <a:endParaRPr lang="zh-CN" altLang="en-US" sz="1400"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endParaRPr>
          </a:p>
          <a:p>
            <a:pPr marL="285750" indent="-285750" algn="just">
              <a:buFont typeface="Wingdings" panose="05000000000000000000" charset="0"/>
              <a:buChar char="Ø"/>
            </a:pPr>
            <a:r>
              <a:rPr lang="zh-CN" altLang="en-US" sz="1400"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随着FFA的不断发展，远期运费合约也逐渐从</a:t>
            </a:r>
            <a:r>
              <a:rPr lang="en-US" altLang="zh-CN" sz="14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OTC</a:t>
            </a:r>
            <a:r>
              <a:rPr lang="zh-CN" altLang="en-US" sz="1400"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交易发展到了</a:t>
            </a:r>
            <a:r>
              <a:rPr lang="zh-CN" altLang="en-US" sz="140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场内交易</a:t>
            </a:r>
            <a:r>
              <a:rPr lang="zh-CN" altLang="en-US" sz="1400"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。奥斯陆国际航运交易所(</a:t>
            </a:r>
            <a:r>
              <a:rPr lang="en-US" altLang="zh-CN" sz="14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IMAREX</a:t>
            </a:r>
            <a:r>
              <a:rPr lang="zh-CN" altLang="en-US" sz="1400"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)首先将远期运费合约引入场内交易，并由挪威期货期权结算所 (</a:t>
            </a:r>
            <a:r>
              <a:rPr lang="en-US" altLang="zh-CN" sz="14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NOS</a:t>
            </a:r>
            <a:r>
              <a:rPr lang="zh-CN" altLang="en-US" sz="1400"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)提供结算服务。</a:t>
            </a:r>
          </a:p>
          <a:p>
            <a:pPr marL="285750" indent="-285750" algn="just">
              <a:buFont typeface="Wingdings" panose="05000000000000000000" charset="0"/>
              <a:buChar char="Ø"/>
            </a:pPr>
            <a:endParaRPr lang="zh-CN" altLang="en-US" sz="1400"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endParaRPr>
          </a:p>
          <a:p>
            <a:pPr algn="just">
              <a:buFont typeface="Wingdings" panose="05000000000000000000" charset="0"/>
            </a:pPr>
            <a:r>
              <a:rPr lang="zh-CN" altLang="en-US" sz="1400"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       这样在场内交易的基础上,远期运费合约就成为一个标准化合约，上市产品除了场内撮合的交易合约，还有一些结算所提供结算的场外合约。</a:t>
            </a:r>
          </a:p>
          <a:p>
            <a:pPr algn="just">
              <a:buFont typeface="Wingdings" panose="05000000000000000000" charset="0"/>
            </a:pPr>
            <a:endParaRPr lang="zh-CN" altLang="en-US" sz="1400" dirty="0">
              <a:solidFill>
                <a:schemeClr val="accent1">
                  <a:lumMod val="50000"/>
                </a:schemeClr>
              </a:solidFill>
              <a:ea typeface="黑体" panose="02010609060101010101" pitchFamily="49" charset="-122"/>
              <a:cs typeface="Arial" panose="020B0604020202020204" pitchFamily="34" charset="0"/>
            </a:endParaRPr>
          </a:p>
        </p:txBody>
      </p:sp>
      <p:sp>
        <p:nvSpPr>
          <p:cNvPr id="7" name="矩形: 圆角 7"/>
          <p:cNvSpPr/>
          <p:nvPr/>
        </p:nvSpPr>
        <p:spPr>
          <a:xfrm>
            <a:off x="207943" y="764024"/>
            <a:ext cx="6264696" cy="3600400"/>
          </a:xfrm>
          <a:prstGeom prst="roundRect">
            <a:avLst/>
          </a:prstGeom>
          <a:noFill/>
          <a:ln w="19050">
            <a:prstDash val="dashDot"/>
          </a:ln>
        </p:spPr>
        <p:style>
          <a:lnRef idx="2">
            <a:schemeClr val="accent1">
              <a:shade val="50000"/>
            </a:schemeClr>
          </a:lnRef>
          <a:fillRef idx="1">
            <a:schemeClr val="accent1"/>
          </a:fillRef>
          <a:effectRef idx="0">
            <a:schemeClr val="accent1"/>
          </a:effectRef>
          <a:fontRef idx="minor">
            <a:schemeClr val="lt1"/>
          </a:fontRef>
        </p:style>
        <p:txBody>
          <a:bodyPr lIns="57443" tIns="28721" rIns="57443" bIns="28721" anchor="ctr"/>
          <a:lstStyle/>
          <a:p>
            <a:pPr algn="ctr">
              <a:defRPr/>
            </a:pPr>
            <a:endParaRPr lang="zh-CN" altLang="en-US" dirty="0">
              <a:latin typeface="Times New Roman" panose="02020603050405020304" pitchFamily="18" charset="0"/>
              <a:cs typeface="Times New Roman" panose="02020603050405020304" pitchFamily="18" charset="0"/>
            </a:endParaRPr>
          </a:p>
        </p:txBody>
      </p:sp>
      <p:grpSp>
        <p:nvGrpSpPr>
          <p:cNvPr id="8" name="组合 7"/>
          <p:cNvGrpSpPr/>
          <p:nvPr/>
        </p:nvGrpSpPr>
        <p:grpSpPr>
          <a:xfrm>
            <a:off x="4125595" y="379730"/>
            <a:ext cx="1454150" cy="416508"/>
            <a:chOff x="947324" y="607654"/>
            <a:chExt cx="2400540" cy="557194"/>
          </a:xfrm>
          <a:solidFill>
            <a:srgbClr val="004288"/>
          </a:solidFill>
        </p:grpSpPr>
        <p:sp>
          <p:nvSpPr>
            <p:cNvPr id="9" name="圆角矩形 8"/>
            <p:cNvSpPr/>
            <p:nvPr/>
          </p:nvSpPr>
          <p:spPr>
            <a:xfrm>
              <a:off x="947324" y="607654"/>
              <a:ext cx="2400540" cy="557194"/>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45" b="0" i="0" u="none" strike="noStrike" kern="1200" cap="none" spc="0" normalizeH="0" baseline="0" noProof="0">
                <a:ln>
                  <a:noFill/>
                </a:ln>
                <a:solidFill>
                  <a:schemeClr val="lt1"/>
                </a:solidFill>
                <a:effectLst/>
                <a:uLnTx/>
                <a:uFillTx/>
                <a:latin typeface="+mn-lt"/>
                <a:ea typeface="+mn-ea"/>
                <a:cs typeface="+mn-cs"/>
              </a:endParaRPr>
            </a:p>
          </p:txBody>
        </p:sp>
        <p:sp>
          <p:nvSpPr>
            <p:cNvPr id="18438" name="TextBox 12"/>
            <p:cNvSpPr txBox="1"/>
            <p:nvPr/>
          </p:nvSpPr>
          <p:spPr>
            <a:xfrm>
              <a:off x="1115616" y="625527"/>
              <a:ext cx="2088232" cy="460422"/>
            </a:xfrm>
            <a:prstGeom prst="rect">
              <a:avLst/>
            </a:prstGeom>
            <a:grpFill/>
            <a:ln w="9525">
              <a:noFill/>
            </a:ln>
          </p:spPr>
          <p:txBody>
            <a:bodyPr lIns="68330" tIns="34164" rIns="68330" bIns="34164">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spcBef>
                  <a:spcPct val="0"/>
                </a:spcBef>
                <a:buNone/>
              </a:pPr>
              <a:r>
                <a:rPr lang="zh-CN" sz="1800" b="1" dirty="0">
                  <a:solidFill>
                    <a:schemeClr val="bg1"/>
                  </a:solidFill>
                </a:rPr>
                <a:t>交易市场</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1048613"/>
          <p:cNvSpPr txBox="1"/>
          <p:nvPr/>
        </p:nvSpPr>
        <p:spPr>
          <a:xfrm>
            <a:off x="257648" y="281691"/>
            <a:ext cx="2843530" cy="313055"/>
          </a:xfrm>
          <a:prstGeom prst="rect">
            <a:avLst/>
          </a:prstGeom>
          <a:noFill/>
          <a:ln>
            <a:noFill/>
          </a:ln>
        </p:spPr>
        <p:txBody>
          <a:bodyPr vert="horz" wrap="non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lvl="0" algn="l">
              <a:spcBef>
                <a:spcPct val="20000"/>
              </a:spcBef>
            </a:pPr>
            <a:r>
              <a:rPr lang="en-US" altLang="zh-CN"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4.3</a:t>
            </a:r>
            <a:r>
              <a:rPr lang="zh-CN" altLang="en-US" sz="1600" b="1" dirty="0">
                <a:solidFill>
                  <a:srgbClr val="004289"/>
                </a:solidFill>
                <a:ea typeface="黑体" panose="02010609060101010101" pitchFamily="49" charset="-122"/>
                <a:cs typeface="Arial" panose="020B0604020202020204" pitchFamily="34" charset="0"/>
                <a:sym typeface="+mn-ea"/>
              </a:rPr>
              <a:t>航运远期运费协议的交易量</a:t>
            </a:r>
            <a:r>
              <a:rPr lang="en-US" altLang="zh-CN" sz="1600" b="1" dirty="0">
                <a:solidFill>
                  <a:srgbClr val="004289"/>
                </a:solidFill>
                <a:ea typeface="黑体" panose="02010609060101010101" pitchFamily="49" charset="-122"/>
                <a:cs typeface="Arial" panose="020B0604020202020204" pitchFamily="34" charset="0"/>
              </a:rPr>
              <a:t> </a:t>
            </a:r>
            <a:endParaRPr lang="zh-CN" altLang="en-US" sz="1600" b="1" dirty="0">
              <a:solidFill>
                <a:srgbClr val="004289"/>
              </a:solidFill>
              <a:ea typeface="黑体" panose="02010609060101010101" pitchFamily="49" charset="-122"/>
              <a:cs typeface="Arial" panose="020B0604020202020204" pitchFamily="34" charset="0"/>
            </a:endParaRPr>
          </a:p>
        </p:txBody>
      </p:sp>
      <p:sp>
        <p:nvSpPr>
          <p:cNvPr id="2" name="文本框 1"/>
          <p:cNvSpPr txBox="1"/>
          <p:nvPr/>
        </p:nvSpPr>
        <p:spPr>
          <a:xfrm>
            <a:off x="257648" y="890637"/>
            <a:ext cx="6074410" cy="3323987"/>
          </a:xfrm>
          <a:prstGeom prst="rect">
            <a:avLst/>
          </a:prstGeom>
          <a:noFill/>
        </p:spPr>
        <p:txBody>
          <a:bodyPr wrap="square" rtlCol="0">
            <a:spAutoFit/>
          </a:bodyPr>
          <a:lstStyle/>
          <a:p>
            <a:pPr algn="just"/>
            <a:r>
              <a:rPr lang="en-US" altLang="zh-CN" sz="1400" dirty="0">
                <a:solidFill>
                  <a:schemeClr val="accent1">
                    <a:lumMod val="50000"/>
                  </a:schemeClr>
                </a:solidFill>
                <a:ea typeface="黑体" panose="02010609060101010101" pitchFamily="49" charset="-122"/>
                <a:cs typeface="Arial" panose="020B0604020202020204" pitchFamily="34" charset="0"/>
              </a:rPr>
              <a:t>       </a:t>
            </a:r>
            <a:r>
              <a:rPr lang="en-US" altLang="zh-CN" sz="1400"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1400"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FFA</a:t>
            </a:r>
            <a:r>
              <a:rPr lang="zh-CN" altLang="en-US" sz="1400" dirty="0">
                <a:solidFill>
                  <a:schemeClr val="accent1">
                    <a:lumMod val="50000"/>
                  </a:schemeClr>
                </a:solidFill>
                <a:ea typeface="黑体" panose="02010609060101010101" pitchFamily="49" charset="-122"/>
                <a:cs typeface="Arial" panose="020B0604020202020204" pitchFamily="34" charset="0"/>
              </a:rPr>
              <a:t>起初只应用于</a:t>
            </a:r>
            <a:r>
              <a:rPr lang="zh-CN" altLang="en-US" sz="1400" dirty="0">
                <a:solidFill>
                  <a:srgbClr val="C00000"/>
                </a:solidFill>
                <a:ea typeface="黑体" panose="02010609060101010101" pitchFamily="49" charset="-122"/>
                <a:cs typeface="Arial" panose="020B0604020202020204" pitchFamily="34" charset="0"/>
              </a:rPr>
              <a:t>干散货航线</a:t>
            </a:r>
            <a:r>
              <a:rPr lang="zh-CN" altLang="en-US" sz="1400" dirty="0">
                <a:solidFill>
                  <a:schemeClr val="accent1">
                    <a:lumMod val="50000"/>
                  </a:schemeClr>
                </a:solidFill>
                <a:ea typeface="黑体" panose="02010609060101010101" pitchFamily="49" charset="-122"/>
                <a:cs typeface="Arial" panose="020B0604020202020204" pitchFamily="34" charset="0"/>
              </a:rPr>
              <a:t>,而后才逐渐扩展至</a:t>
            </a:r>
            <a:r>
              <a:rPr lang="zh-CN" altLang="en-US" sz="1400" dirty="0">
                <a:solidFill>
                  <a:srgbClr val="C00000"/>
                </a:solidFill>
                <a:ea typeface="黑体" panose="02010609060101010101" pitchFamily="49" charset="-122"/>
                <a:cs typeface="Arial" panose="020B0604020202020204" pitchFamily="34" charset="0"/>
              </a:rPr>
              <a:t>油轮航线</a:t>
            </a:r>
            <a:r>
              <a:rPr lang="zh-CN" altLang="en-US" sz="1400" dirty="0">
                <a:solidFill>
                  <a:schemeClr val="accent1">
                    <a:lumMod val="50000"/>
                  </a:schemeClr>
                </a:solidFill>
                <a:ea typeface="黑体" panose="02010609060101010101" pitchFamily="49" charset="-122"/>
                <a:cs typeface="Arial" panose="020B0604020202020204" pitchFamily="34" charset="0"/>
              </a:rPr>
              <a:t>。在</a:t>
            </a:r>
            <a:r>
              <a:rPr lang="en-US" altLang="zh-CN" sz="1400"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FFA</a:t>
            </a:r>
            <a:r>
              <a:rPr lang="zh-CN" altLang="en-US" sz="1400" dirty="0">
                <a:solidFill>
                  <a:schemeClr val="accent1">
                    <a:lumMod val="50000"/>
                  </a:schemeClr>
                </a:solidFill>
                <a:ea typeface="黑体" panose="02010609060101010101" pitchFamily="49" charset="-122"/>
                <a:cs typeface="Arial" panose="020B0604020202020204" pitchFamily="34" charset="0"/>
              </a:rPr>
              <a:t>早期应用的时期，其交易量很少，并且涉及的范围有限，后来由于市场的不断增大和流动性不断加强，</a:t>
            </a:r>
            <a:r>
              <a:rPr lang="en-US" altLang="zh-CN" sz="1400"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FFA</a:t>
            </a:r>
            <a:r>
              <a:rPr lang="zh-CN" altLang="en-US" sz="1400" dirty="0">
                <a:solidFill>
                  <a:schemeClr val="accent1">
                    <a:lumMod val="50000"/>
                  </a:schemeClr>
                </a:solidFill>
                <a:ea typeface="黑体" panose="02010609060101010101" pitchFamily="49" charset="-122"/>
                <a:cs typeface="Arial" panose="020B0604020202020204" pitchFamily="34" charset="0"/>
              </a:rPr>
              <a:t>的成交数量不断增长，交易涵盖的区域也逐渐扩大。</a:t>
            </a:r>
          </a:p>
          <a:p>
            <a:pPr algn="just"/>
            <a:r>
              <a:rPr lang="zh-CN" altLang="en-US" sz="1400" dirty="0">
                <a:solidFill>
                  <a:schemeClr val="accent1">
                    <a:lumMod val="50000"/>
                  </a:schemeClr>
                </a:solidFill>
                <a:ea typeface="黑体" panose="02010609060101010101" pitchFamily="49" charset="-122"/>
                <a:cs typeface="Arial" panose="020B0604020202020204" pitchFamily="34" charset="0"/>
              </a:rPr>
              <a:t>       自</a:t>
            </a:r>
            <a:r>
              <a:rPr lang="en-US" altLang="zh-CN" sz="140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2007</a:t>
            </a:r>
            <a:r>
              <a:rPr lang="zh-CN" altLang="en-US" sz="1400" dirty="0">
                <a:solidFill>
                  <a:srgbClr val="C00000"/>
                </a:solidFill>
                <a:ea typeface="黑体" panose="02010609060101010101" pitchFamily="49" charset="-122"/>
                <a:cs typeface="Arial" panose="020B0604020202020204" pitchFamily="34" charset="0"/>
              </a:rPr>
              <a:t>年</a:t>
            </a:r>
            <a:r>
              <a:rPr lang="en-US" altLang="zh-CN" sz="140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7</a:t>
            </a:r>
            <a:r>
              <a:rPr lang="zh-CN" altLang="en-US" sz="1400" dirty="0">
                <a:solidFill>
                  <a:srgbClr val="C00000"/>
                </a:solidFill>
                <a:ea typeface="黑体" panose="02010609060101010101" pitchFamily="49" charset="-122"/>
                <a:cs typeface="Arial" panose="020B0604020202020204" pitchFamily="34" charset="0"/>
              </a:rPr>
              <a:t>月</a:t>
            </a:r>
            <a:r>
              <a:rPr lang="zh-CN" altLang="en-US" sz="1400" dirty="0">
                <a:solidFill>
                  <a:schemeClr val="accent1">
                    <a:lumMod val="50000"/>
                  </a:schemeClr>
                </a:solidFill>
                <a:ea typeface="黑体" panose="02010609060101010101" pitchFamily="49" charset="-122"/>
                <a:cs typeface="Arial" panose="020B0604020202020204" pitchFamily="34" charset="0"/>
              </a:rPr>
              <a:t>起，</a:t>
            </a:r>
            <a:r>
              <a:rPr lang="en-US" altLang="zh-CN" sz="1400"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FFA</a:t>
            </a:r>
            <a:r>
              <a:rPr lang="zh-CN" altLang="en-US" sz="1400" dirty="0">
                <a:solidFill>
                  <a:schemeClr val="accent1">
                    <a:lumMod val="50000"/>
                  </a:schemeClr>
                </a:solidFill>
                <a:ea typeface="黑体" panose="02010609060101010101" pitchFamily="49" charset="-122"/>
                <a:cs typeface="Arial" panose="020B0604020202020204" pitchFamily="34" charset="0"/>
              </a:rPr>
              <a:t>市场交易量数据信息由国际主要的</a:t>
            </a:r>
            <a:r>
              <a:rPr lang="en-US" altLang="zh-CN" sz="1400"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FFA</a:t>
            </a:r>
            <a:r>
              <a:rPr lang="zh-CN" altLang="en-US" sz="1400" dirty="0">
                <a:solidFill>
                  <a:schemeClr val="accent1">
                    <a:lumMod val="50000"/>
                  </a:schemeClr>
                </a:solidFill>
                <a:ea typeface="黑体" panose="02010609060101010101" pitchFamily="49" charset="-122"/>
                <a:cs typeface="Arial" panose="020B0604020202020204" pitchFamily="34" charset="0"/>
              </a:rPr>
              <a:t>经纪人、结算所和交易所提供给</a:t>
            </a:r>
            <a:r>
              <a:rPr lang="zh-CN" altLang="en-US" sz="1400" dirty="0">
                <a:solidFill>
                  <a:srgbClr val="C00000"/>
                </a:solidFill>
                <a:ea typeface="黑体" panose="02010609060101010101" pitchFamily="49" charset="-122"/>
                <a:cs typeface="Arial" panose="020B0604020202020204" pitchFamily="34" charset="0"/>
              </a:rPr>
              <a:t>波罗的海交易所</a:t>
            </a:r>
            <a:r>
              <a:rPr lang="zh-CN" altLang="en-US" sz="1400" dirty="0">
                <a:solidFill>
                  <a:schemeClr val="accent1">
                    <a:lumMod val="50000"/>
                  </a:schemeClr>
                </a:solidFill>
                <a:ea typeface="黑体" panose="02010609060101010101" pitchFamily="49" charset="-122"/>
                <a:cs typeface="Arial" panose="020B0604020202020204" pitchFamily="34" charset="0"/>
              </a:rPr>
              <a:t>加总并且</a:t>
            </a:r>
            <a:r>
              <a:rPr lang="zh-CN" altLang="en-US" sz="1400" dirty="0">
                <a:solidFill>
                  <a:srgbClr val="C00000"/>
                </a:solidFill>
                <a:ea typeface="黑体" panose="02010609060101010101" pitchFamily="49" charset="-122"/>
                <a:cs typeface="Arial" panose="020B0604020202020204" pitchFamily="34" charset="0"/>
              </a:rPr>
              <a:t>公开</a:t>
            </a:r>
            <a:r>
              <a:rPr lang="zh-CN" altLang="en-US" sz="1400" dirty="0">
                <a:solidFill>
                  <a:schemeClr val="accent1">
                    <a:lumMod val="50000"/>
                  </a:schemeClr>
                </a:solidFill>
                <a:ea typeface="黑体" panose="02010609060101010101" pitchFamily="49" charset="-122"/>
                <a:cs typeface="Arial" panose="020B0604020202020204" pitchFamily="34" charset="0"/>
              </a:rPr>
              <a:t>。</a:t>
            </a:r>
            <a:r>
              <a:rPr lang="en-US" altLang="zh-CN" sz="1400" dirty="0">
                <a:solidFill>
                  <a:schemeClr val="accent1">
                    <a:lumMod val="50000"/>
                  </a:schemeClr>
                </a:solidFill>
                <a:ea typeface="黑体" panose="02010609060101010101" pitchFamily="49" charset="-122"/>
                <a:cs typeface="Arial" panose="020B0604020202020204" pitchFamily="34" charset="0"/>
              </a:rPr>
              <a:t>FFA</a:t>
            </a:r>
            <a:r>
              <a:rPr lang="zh-CN" altLang="en-US" sz="1400" dirty="0">
                <a:solidFill>
                  <a:schemeClr val="accent1">
                    <a:lumMod val="50000"/>
                  </a:schemeClr>
                </a:solidFill>
                <a:ea typeface="黑体" panose="02010609060101010101" pitchFamily="49" charset="-122"/>
                <a:cs typeface="Arial" panose="020B0604020202020204" pitchFamily="34" charset="0"/>
              </a:rPr>
              <a:t>的数据可以在</a:t>
            </a:r>
            <a:r>
              <a:rPr lang="zh-CN" altLang="en-US" sz="1400" dirty="0">
                <a:solidFill>
                  <a:srgbClr val="C00000"/>
                </a:solidFill>
                <a:ea typeface="黑体" panose="02010609060101010101" pitchFamily="49" charset="-122"/>
                <a:cs typeface="Arial" panose="020B0604020202020204" pitchFamily="34" charset="0"/>
              </a:rPr>
              <a:t>波罗的海航运指数中文网</a:t>
            </a:r>
            <a:r>
              <a:rPr lang="zh-CN" altLang="en-US" sz="1400" dirty="0">
                <a:solidFill>
                  <a:schemeClr val="accent1">
                    <a:lumMod val="50000"/>
                  </a:schemeClr>
                </a:solidFill>
                <a:ea typeface="黑体" panose="02010609060101010101" pitchFamily="49" charset="-122"/>
                <a:cs typeface="Arial" panose="020B0604020202020204" pitchFamily="34" charset="0"/>
              </a:rPr>
              <a:t>中查阅。</a:t>
            </a:r>
          </a:p>
          <a:p>
            <a:pPr algn="just"/>
            <a:endParaRPr lang="zh-CN" altLang="en-US" sz="1400" dirty="0">
              <a:solidFill>
                <a:schemeClr val="accent1">
                  <a:lumMod val="50000"/>
                </a:schemeClr>
              </a:solidFill>
              <a:ea typeface="黑体" panose="02010609060101010101" pitchFamily="49" charset="-122"/>
              <a:cs typeface="Arial" panose="020B0604020202020204" pitchFamily="34" charset="0"/>
            </a:endParaRPr>
          </a:p>
          <a:p>
            <a:pPr algn="just"/>
            <a:endParaRPr lang="zh-CN" altLang="en-US" sz="1400" dirty="0">
              <a:solidFill>
                <a:schemeClr val="accent1">
                  <a:lumMod val="50000"/>
                </a:schemeClr>
              </a:solidFill>
              <a:ea typeface="黑体" panose="02010609060101010101" pitchFamily="49" charset="-122"/>
              <a:cs typeface="Arial" panose="020B0604020202020204" pitchFamily="34" charset="0"/>
            </a:endParaRPr>
          </a:p>
          <a:p>
            <a:pPr algn="just"/>
            <a:r>
              <a:rPr lang="zh-CN" altLang="en-US" sz="1400" dirty="0">
                <a:solidFill>
                  <a:schemeClr val="accent1">
                    <a:lumMod val="50000"/>
                  </a:schemeClr>
                </a:solidFill>
                <a:ea typeface="黑体" panose="02010609060101010101" pitchFamily="49" charset="-122"/>
                <a:cs typeface="Arial" panose="020B0604020202020204" pitchFamily="34" charset="0"/>
              </a:rPr>
              <a:t>       在干散货市场，交易量也被称为交易头寸，</a:t>
            </a:r>
            <a:r>
              <a:rPr lang="zh-CN" altLang="en-US" sz="1400" dirty="0">
                <a:solidFill>
                  <a:schemeClr val="accent1">
                    <a:lumMod val="50000"/>
                  </a:schemeClr>
                </a:solidFill>
                <a:ea typeface="黑体" panose="02010609060101010101" pitchFamily="49" charset="-122"/>
                <a:cs typeface="Arial" panose="020B0604020202020204" pitchFamily="34" charset="0"/>
                <a:sym typeface="+mn-ea"/>
              </a:rPr>
              <a:t>干散货头寸被定义为对应于期租合同每天或航次租船合同每</a:t>
            </a:r>
            <a:r>
              <a:rPr lang="en-US" altLang="zh-CN" sz="1400"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sym typeface="+mn-ea"/>
              </a:rPr>
              <a:t>1,000</a:t>
            </a:r>
            <a:r>
              <a:rPr lang="zh-CN" altLang="en-US" sz="1400" dirty="0">
                <a:solidFill>
                  <a:schemeClr val="accent1">
                    <a:lumMod val="50000"/>
                  </a:schemeClr>
                </a:solidFill>
                <a:ea typeface="黑体" panose="02010609060101010101" pitchFamily="49" charset="-122"/>
                <a:cs typeface="Arial" panose="020B0604020202020204" pitchFamily="34" charset="0"/>
                <a:sym typeface="+mn-ea"/>
              </a:rPr>
              <a:t>公吨货物的运输量。在每个单程协议中，尽管存在买方和卖方，但是通常只计算一方头寸。</a:t>
            </a:r>
            <a:r>
              <a:rPr lang="zh-CN" altLang="en-US" sz="1400" dirty="0">
                <a:solidFill>
                  <a:schemeClr val="accent1">
                    <a:lumMod val="50000"/>
                  </a:schemeClr>
                </a:solidFill>
                <a:ea typeface="黑体" panose="02010609060101010101" pitchFamily="49" charset="-122"/>
                <a:cs typeface="Arial" panose="020B0604020202020204" pitchFamily="34" charset="0"/>
              </a:rPr>
              <a:t>在该市场中船舶类型有</a:t>
            </a:r>
            <a:r>
              <a:rPr lang="zh-CN" altLang="en-US" sz="1400" dirty="0">
                <a:solidFill>
                  <a:srgbClr val="C00000"/>
                </a:solidFill>
                <a:ea typeface="黑体" panose="02010609060101010101" pitchFamily="49" charset="-122"/>
                <a:cs typeface="Arial" panose="020B0604020202020204" pitchFamily="34" charset="0"/>
              </a:rPr>
              <a:t>好望角型船舶</a:t>
            </a:r>
            <a:r>
              <a:rPr lang="zh-CN" altLang="en-US" sz="1400" dirty="0">
                <a:solidFill>
                  <a:schemeClr val="accent1">
                    <a:lumMod val="50000"/>
                  </a:schemeClr>
                </a:solidFill>
                <a:ea typeface="黑体" panose="02010609060101010101" pitchFamily="49" charset="-122"/>
                <a:cs typeface="Arial" panose="020B0604020202020204" pitchFamily="34" charset="0"/>
              </a:rPr>
              <a:t>、</a:t>
            </a:r>
            <a:r>
              <a:rPr lang="zh-CN" altLang="en-US" sz="1400" dirty="0">
                <a:solidFill>
                  <a:srgbClr val="C00000"/>
                </a:solidFill>
                <a:ea typeface="黑体" panose="02010609060101010101" pitchFamily="49" charset="-122"/>
                <a:cs typeface="Arial" panose="020B0604020202020204" pitchFamily="34" charset="0"/>
              </a:rPr>
              <a:t>巴拿马运河大型船</a:t>
            </a:r>
            <a:r>
              <a:rPr lang="zh-CN" altLang="en-US" sz="1400" dirty="0">
                <a:solidFill>
                  <a:schemeClr val="accent1">
                    <a:lumMod val="50000"/>
                  </a:schemeClr>
                </a:solidFill>
                <a:ea typeface="黑体" panose="02010609060101010101" pitchFamily="49" charset="-122"/>
                <a:cs typeface="Arial" panose="020B0604020202020204" pitchFamily="34" charset="0"/>
              </a:rPr>
              <a:t>和</a:t>
            </a:r>
            <a:r>
              <a:rPr lang="zh-CN" altLang="en-US" sz="1400" dirty="0">
                <a:solidFill>
                  <a:srgbClr val="C00000"/>
                </a:solidFill>
                <a:ea typeface="黑体" panose="02010609060101010101" pitchFamily="49" charset="-122"/>
                <a:cs typeface="Arial" panose="020B0604020202020204" pitchFamily="34" charset="0"/>
              </a:rPr>
              <a:t>轻便极限型船</a:t>
            </a:r>
            <a:r>
              <a:rPr lang="zh-CN" altLang="en-US" sz="1400" dirty="0">
                <a:solidFill>
                  <a:schemeClr val="accent1">
                    <a:lumMod val="50000"/>
                  </a:schemeClr>
                </a:solidFill>
                <a:ea typeface="黑体" panose="02010609060101010101" pitchFamily="49" charset="-122"/>
                <a:cs typeface="Arial" panose="020B0604020202020204" pitchFamily="34" charset="0"/>
              </a:rPr>
              <a:t>，并且</a:t>
            </a:r>
            <a:r>
              <a:rPr lang="zh-CN" altLang="en-US" sz="1400" dirty="0">
                <a:solidFill>
                  <a:schemeClr val="accent1">
                    <a:lumMod val="50000"/>
                  </a:schemeClr>
                </a:solidFill>
                <a:ea typeface="黑体" panose="02010609060101010101" pitchFamily="49" charset="-122"/>
                <a:cs typeface="Arial" panose="020B0604020202020204" pitchFamily="34" charset="0"/>
                <a:sym typeface="+mn-ea"/>
              </a:rPr>
              <a:t>交易量还会按照清算与否分类。</a:t>
            </a:r>
            <a:endParaRPr lang="zh-CN" altLang="en-US" sz="1400" dirty="0">
              <a:solidFill>
                <a:schemeClr val="accent1">
                  <a:lumMod val="50000"/>
                </a:schemeClr>
              </a:solidFill>
              <a:ea typeface="黑体" panose="02010609060101010101" pitchFamily="49" charset="-122"/>
              <a:cs typeface="Arial" panose="020B0604020202020204" pitchFamily="34" charset="0"/>
            </a:endParaRPr>
          </a:p>
          <a:p>
            <a:pPr algn="just"/>
            <a:r>
              <a:rPr lang="zh-CN" altLang="en-US" sz="1400" dirty="0">
                <a:solidFill>
                  <a:schemeClr val="accent1">
                    <a:lumMod val="50000"/>
                  </a:schemeClr>
                </a:solidFill>
                <a:ea typeface="黑体" panose="02010609060101010101" pitchFamily="49" charset="-122"/>
                <a:cs typeface="Arial" panose="020B0604020202020204" pitchFamily="34" charset="0"/>
              </a:rPr>
              <a:t>      </a:t>
            </a:r>
          </a:p>
        </p:txBody>
      </p:sp>
      <p:sp>
        <p:nvSpPr>
          <p:cNvPr id="7" name="矩形: 圆角 7"/>
          <p:cNvSpPr/>
          <p:nvPr/>
        </p:nvSpPr>
        <p:spPr>
          <a:xfrm>
            <a:off x="207943" y="764024"/>
            <a:ext cx="6264696" cy="3600400"/>
          </a:xfrm>
          <a:prstGeom prst="roundRect">
            <a:avLst/>
          </a:prstGeom>
          <a:noFill/>
          <a:ln w="19050">
            <a:prstDash val="dashDot"/>
          </a:ln>
        </p:spPr>
        <p:style>
          <a:lnRef idx="2">
            <a:schemeClr val="accent1">
              <a:shade val="50000"/>
            </a:schemeClr>
          </a:lnRef>
          <a:fillRef idx="1">
            <a:schemeClr val="accent1"/>
          </a:fillRef>
          <a:effectRef idx="0">
            <a:schemeClr val="accent1"/>
          </a:effectRef>
          <a:fontRef idx="minor">
            <a:schemeClr val="lt1"/>
          </a:fontRef>
        </p:style>
        <p:txBody>
          <a:bodyPr lIns="57443" tIns="28721" rIns="57443" bIns="28721" anchor="ctr"/>
          <a:lstStyle/>
          <a:p>
            <a:pPr algn="ctr">
              <a:defRPr/>
            </a:pPr>
            <a:endParaRPr lang="zh-CN" altLang="en-US"/>
          </a:p>
        </p:txBody>
      </p:sp>
      <p:cxnSp>
        <p:nvCxnSpPr>
          <p:cNvPr id="3" name="直接连接符 2"/>
          <p:cNvCxnSpPr>
            <a:stCxn id="7" idx="1"/>
          </p:cNvCxnSpPr>
          <p:nvPr/>
        </p:nvCxnSpPr>
        <p:spPr>
          <a:xfrm>
            <a:off x="207645" y="2564130"/>
            <a:ext cx="6125210" cy="0"/>
          </a:xfrm>
          <a:prstGeom prst="line">
            <a:avLst/>
          </a:prstGeom>
          <a:ln w="19050">
            <a:solidFill>
              <a:srgbClr val="004288"/>
            </a:solidFill>
            <a:prstDash val="lgDash"/>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a:off x="334645" y="2691130"/>
            <a:ext cx="6125210" cy="0"/>
          </a:xfrm>
          <a:prstGeom prst="line">
            <a:avLst/>
          </a:prstGeom>
          <a:ln w="19050">
            <a:solidFill>
              <a:srgbClr val="004288"/>
            </a:solidFill>
            <a:prstDash val="lgDash"/>
          </a:ln>
        </p:spPr>
        <p:style>
          <a:lnRef idx="1">
            <a:schemeClr val="accent1"/>
          </a:lnRef>
          <a:fillRef idx="0">
            <a:schemeClr val="accent1"/>
          </a:fillRef>
          <a:effectRef idx="0">
            <a:schemeClr val="accent1"/>
          </a:effectRef>
          <a:fontRef idx="minor">
            <a:schemeClr val="tx1"/>
          </a:fontRef>
        </p:style>
      </p:cxnSp>
      <p:grpSp>
        <p:nvGrpSpPr>
          <p:cNvPr id="8" name="组合 7"/>
          <p:cNvGrpSpPr/>
          <p:nvPr/>
        </p:nvGrpSpPr>
        <p:grpSpPr>
          <a:xfrm>
            <a:off x="3937635" y="379730"/>
            <a:ext cx="1520825" cy="416530"/>
            <a:chOff x="947324" y="607654"/>
            <a:chExt cx="2400540" cy="557194"/>
          </a:xfrm>
          <a:solidFill>
            <a:srgbClr val="004288"/>
          </a:solidFill>
        </p:grpSpPr>
        <p:sp>
          <p:nvSpPr>
            <p:cNvPr id="9" name="圆角矩形 8"/>
            <p:cNvSpPr/>
            <p:nvPr/>
          </p:nvSpPr>
          <p:spPr>
            <a:xfrm>
              <a:off x="947324" y="607654"/>
              <a:ext cx="2400540" cy="557194"/>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45" b="0" i="0" u="none" strike="noStrike" kern="1200" cap="none" spc="0" normalizeH="0" baseline="0" noProof="0">
                <a:ln>
                  <a:noFill/>
                </a:ln>
                <a:solidFill>
                  <a:schemeClr val="lt1"/>
                </a:solidFill>
                <a:effectLst/>
                <a:uLnTx/>
                <a:uFillTx/>
                <a:latin typeface="+mn-lt"/>
                <a:ea typeface="+mn-ea"/>
                <a:cs typeface="+mn-cs"/>
              </a:endParaRPr>
            </a:p>
          </p:txBody>
        </p:sp>
        <p:sp>
          <p:nvSpPr>
            <p:cNvPr id="18438" name="TextBox 12"/>
            <p:cNvSpPr txBox="1"/>
            <p:nvPr/>
          </p:nvSpPr>
          <p:spPr>
            <a:xfrm>
              <a:off x="1115616" y="625527"/>
              <a:ext cx="2088232" cy="460397"/>
            </a:xfrm>
            <a:prstGeom prst="rect">
              <a:avLst/>
            </a:prstGeom>
            <a:grpFill/>
            <a:ln w="9525">
              <a:noFill/>
            </a:ln>
          </p:spPr>
          <p:txBody>
            <a:bodyPr lIns="68330" tIns="34164" rIns="68330" bIns="34164">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spcBef>
                  <a:spcPct val="0"/>
                </a:spcBef>
                <a:buNone/>
              </a:pPr>
              <a:r>
                <a:rPr lang="zh-CN" sz="1800" b="1" dirty="0">
                  <a:solidFill>
                    <a:schemeClr val="bg1"/>
                  </a:solidFill>
                </a:rPr>
                <a:t>干散货市场</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1048613"/>
          <p:cNvSpPr txBox="1"/>
          <p:nvPr/>
        </p:nvSpPr>
        <p:spPr>
          <a:xfrm>
            <a:off x="257648" y="281691"/>
            <a:ext cx="2872105" cy="313055"/>
          </a:xfrm>
          <a:prstGeom prst="rect">
            <a:avLst/>
          </a:prstGeom>
          <a:noFill/>
          <a:ln>
            <a:noFill/>
          </a:ln>
        </p:spPr>
        <p:txBody>
          <a:bodyPr vert="horz" wrap="non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lvl="0" algn="l">
              <a:spcBef>
                <a:spcPct val="20000"/>
              </a:spcBef>
            </a:pPr>
            <a:r>
              <a:rPr lang="en-US" altLang="zh-CN"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4.3</a:t>
            </a:r>
            <a:r>
              <a:rPr lang="zh-CN" altLang="en-US" sz="1600" b="1" dirty="0">
                <a:solidFill>
                  <a:srgbClr val="004289"/>
                </a:solidFill>
                <a:ea typeface="黑体" panose="02010609060101010101" pitchFamily="49" charset="-122"/>
                <a:cs typeface="Arial" panose="020B0604020202020204" pitchFamily="34" charset="0"/>
                <a:sym typeface="+mn-ea"/>
              </a:rPr>
              <a:t>航运远期运费协议的交易量</a:t>
            </a:r>
            <a:r>
              <a:rPr lang="en-US" altLang="zh-CN" sz="1600" b="1" dirty="0">
                <a:solidFill>
                  <a:srgbClr val="004289"/>
                </a:solidFill>
                <a:ea typeface="黑体" panose="02010609060101010101" pitchFamily="49" charset="-122"/>
                <a:cs typeface="Arial" panose="020B0604020202020204" pitchFamily="34" charset="0"/>
              </a:rPr>
              <a:t> </a:t>
            </a:r>
            <a:endParaRPr lang="zh-CN" altLang="en-US" sz="1600" b="1" dirty="0">
              <a:solidFill>
                <a:srgbClr val="004289"/>
              </a:solidFill>
              <a:ea typeface="黑体" panose="02010609060101010101" pitchFamily="49" charset="-122"/>
              <a:cs typeface="Arial" panose="020B0604020202020204" pitchFamily="34" charset="0"/>
            </a:endParaRPr>
          </a:p>
        </p:txBody>
      </p:sp>
      <p:pic>
        <p:nvPicPr>
          <p:cNvPr id="2" name="图片 1"/>
          <p:cNvPicPr>
            <a:picLocks noChangeAspect="1"/>
          </p:cNvPicPr>
          <p:nvPr>
            <p:custDataLst>
              <p:tags r:id="rId1"/>
            </p:custDataLst>
          </p:nvPr>
        </p:nvPicPr>
        <p:blipFill>
          <a:blip r:embed="rId4"/>
          <a:srcRect l="8097" t="3345" r="2435"/>
          <a:stretch>
            <a:fillRect/>
          </a:stretch>
        </p:blipFill>
        <p:spPr>
          <a:xfrm>
            <a:off x="2762250" y="837565"/>
            <a:ext cx="3968750" cy="2673985"/>
          </a:xfrm>
          <a:prstGeom prst="rect">
            <a:avLst/>
          </a:prstGeom>
        </p:spPr>
      </p:pic>
      <p:sp>
        <p:nvSpPr>
          <p:cNvPr id="3" name="文本框 2"/>
          <p:cNvSpPr txBox="1"/>
          <p:nvPr/>
        </p:nvSpPr>
        <p:spPr>
          <a:xfrm>
            <a:off x="2986405" y="3575050"/>
            <a:ext cx="3601720" cy="275590"/>
          </a:xfrm>
          <a:prstGeom prst="rect">
            <a:avLst/>
          </a:prstGeom>
          <a:noFill/>
        </p:spPr>
        <p:txBody>
          <a:bodyPr wrap="square" rtlCol="0">
            <a:spAutoFit/>
          </a:bodyPr>
          <a:lstStyle/>
          <a:p>
            <a:pPr algn="ctr"/>
            <a:r>
              <a:rPr lang="en-US" altLang="zh-CN" sz="12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2007</a:t>
            </a:r>
            <a:r>
              <a:rPr lang="zh-CN" altLang="en-US" sz="1200">
                <a:latin typeface="黑体" panose="02010609060101010101" pitchFamily="49" charset="-122"/>
                <a:ea typeface="黑体" panose="02010609060101010101" pitchFamily="49" charset="-122"/>
                <a:cs typeface="黑体" panose="02010609060101010101" pitchFamily="49" charset="-122"/>
              </a:rPr>
              <a:t>年</a:t>
            </a:r>
            <a:r>
              <a:rPr lang="en-US" altLang="zh-CN" sz="12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7</a:t>
            </a:r>
            <a:r>
              <a:rPr lang="zh-CN" altLang="en-US" sz="1200">
                <a:latin typeface="黑体" panose="02010609060101010101" pitchFamily="49" charset="-122"/>
                <a:ea typeface="黑体" panose="02010609060101010101" pitchFamily="49" charset="-122"/>
                <a:cs typeface="黑体" panose="02010609060101010101" pitchFamily="49" charset="-122"/>
              </a:rPr>
              <a:t>月到</a:t>
            </a:r>
            <a:r>
              <a:rPr lang="en-US" altLang="zh-CN" sz="12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2008</a:t>
            </a:r>
            <a:r>
              <a:rPr lang="zh-CN" altLang="en-US" sz="1200">
                <a:latin typeface="黑体" panose="02010609060101010101" pitchFamily="49" charset="-122"/>
                <a:ea typeface="黑体" panose="02010609060101010101" pitchFamily="49" charset="-122"/>
                <a:cs typeface="黑体" panose="02010609060101010101" pitchFamily="49" charset="-122"/>
              </a:rPr>
              <a:t>年</a:t>
            </a:r>
            <a:r>
              <a:rPr lang="en-US" altLang="zh-CN" sz="12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4</a:t>
            </a:r>
            <a:r>
              <a:rPr lang="zh-CN" altLang="en-US" sz="1200">
                <a:latin typeface="黑体" panose="02010609060101010101" pitchFamily="49" charset="-122"/>
                <a:ea typeface="黑体" panose="02010609060101010101" pitchFamily="49" charset="-122"/>
                <a:cs typeface="黑体" panose="02010609060101010101" pitchFamily="49" charset="-122"/>
              </a:rPr>
              <a:t>月干散货</a:t>
            </a:r>
            <a:r>
              <a:rPr lang="en-US" altLang="zh-CN" sz="12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FFA</a:t>
            </a:r>
            <a:r>
              <a:rPr lang="zh-CN" altLang="en-US" sz="1200">
                <a:latin typeface="黑体" panose="02010609060101010101" pitchFamily="49" charset="-122"/>
                <a:ea typeface="黑体" panose="02010609060101010101" pitchFamily="49" charset="-122"/>
                <a:cs typeface="黑体" panose="02010609060101010101" pitchFamily="49" charset="-122"/>
              </a:rPr>
              <a:t>交易量</a:t>
            </a:r>
          </a:p>
        </p:txBody>
      </p:sp>
      <p:sp>
        <p:nvSpPr>
          <p:cNvPr id="4" name="文本框 3"/>
          <p:cNvSpPr txBox="1"/>
          <p:nvPr/>
        </p:nvSpPr>
        <p:spPr>
          <a:xfrm>
            <a:off x="295275" y="981075"/>
            <a:ext cx="2200910" cy="2891790"/>
          </a:xfrm>
          <a:prstGeom prst="rect">
            <a:avLst/>
          </a:prstGeom>
          <a:noFill/>
        </p:spPr>
        <p:txBody>
          <a:bodyPr wrap="square" rtlCol="0">
            <a:spAutoFit/>
          </a:bodyPr>
          <a:lstStyle/>
          <a:p>
            <a:pPr algn="just"/>
            <a:r>
              <a:rPr lang="en-US" altLang="zh-CN" sz="1400"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   </a:t>
            </a:r>
            <a:r>
              <a:rPr lang="zh-CN" altLang="en-US" sz="1400"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    根据波罗的海交易所提供的干散货</a:t>
            </a:r>
            <a:r>
              <a:rPr lang="en-US" altLang="zh-CN" sz="1400"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FFA</a:t>
            </a:r>
            <a:r>
              <a:rPr lang="zh-CN" altLang="en-US" sz="1400"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市场交易量数据可以看出，交易量主要集中在</a:t>
            </a:r>
            <a:r>
              <a:rPr lang="zh-CN" altLang="en-US" sz="140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巴拿马运河市场</a:t>
            </a:r>
            <a:r>
              <a:rPr lang="zh-CN" altLang="en-US" sz="1400"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，具体而言，该市场的交易量为整个市场交易量的</a:t>
            </a:r>
            <a:r>
              <a:rPr lang="en-US" altLang="zh-CN" sz="1400"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55%</a:t>
            </a:r>
            <a:r>
              <a:rPr lang="zh-CN" altLang="en-US" sz="1400"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。好望角型船舶市场交易量占市场总量的</a:t>
            </a:r>
            <a:r>
              <a:rPr lang="en-US" altLang="zh-CN" sz="1400"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29%</a:t>
            </a:r>
            <a:r>
              <a:rPr lang="zh-CN" altLang="en-US" sz="1400"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，剩余</a:t>
            </a:r>
            <a:r>
              <a:rPr lang="en-US" altLang="zh-CN" sz="1400"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16%</a:t>
            </a:r>
            <a:r>
              <a:rPr lang="zh-CN" altLang="en-US" sz="1400"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为轻便极限型船舶市场的交易量占比。此外，平均而言，航运市场</a:t>
            </a:r>
            <a:r>
              <a:rPr lang="en-US" altLang="zh-CN" sz="1400"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40%</a:t>
            </a:r>
            <a:r>
              <a:rPr lang="zh-CN" altLang="en-US" sz="1400"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的交易量通过</a:t>
            </a:r>
            <a:r>
              <a:rPr lang="zh-CN" altLang="en-US" sz="140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结算交易所</a:t>
            </a:r>
            <a:r>
              <a:rPr lang="zh-CN" altLang="en-US" sz="1400"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结算。</a:t>
            </a:r>
          </a:p>
        </p:txBody>
      </p:sp>
      <p:sp>
        <p:nvSpPr>
          <p:cNvPr id="5" name="文本框 4"/>
          <p:cNvSpPr txBox="1"/>
          <p:nvPr/>
        </p:nvSpPr>
        <p:spPr>
          <a:xfrm>
            <a:off x="295275" y="4256405"/>
            <a:ext cx="6292215" cy="398780"/>
          </a:xfrm>
          <a:prstGeom prst="rect">
            <a:avLst/>
          </a:prstGeom>
          <a:noFill/>
        </p:spPr>
        <p:txBody>
          <a:bodyPr wrap="square" rtlCol="0">
            <a:spAutoFit/>
          </a:bodyPr>
          <a:lstStyle/>
          <a:p>
            <a:r>
              <a:rPr lang="zh-CN" altLang="en-US" sz="1000">
                <a:latin typeface="黑体" panose="02010609060101010101" pitchFamily="49" charset="-122"/>
                <a:ea typeface="黑体" panose="02010609060101010101" pitchFamily="49" charset="-122"/>
                <a:cs typeface="黑体" panose="02010609060101010101" pitchFamily="49" charset="-122"/>
              </a:rPr>
              <a:t>注:报告数据由主要的</a:t>
            </a:r>
            <a:r>
              <a:rPr lang="en-US" altLang="zh-CN" sz="9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FFA</a:t>
            </a:r>
            <a:r>
              <a:rPr lang="zh-CN" altLang="en-US" sz="1000">
                <a:latin typeface="黑体" panose="02010609060101010101" pitchFamily="49" charset="-122"/>
                <a:ea typeface="黑体" panose="02010609060101010101" pitchFamily="49" charset="-122"/>
                <a:cs typeface="黑体" panose="02010609060101010101" pitchFamily="49" charset="-122"/>
              </a:rPr>
              <a:t>经纪商和交易所提供，单位交易量对应于</a:t>
            </a:r>
            <a:r>
              <a:rPr lang="en-US" altLang="zh-CN" sz="9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1,000</a:t>
            </a:r>
            <a:r>
              <a:rPr lang="zh-CN" altLang="en-US" sz="1000">
                <a:latin typeface="黑体" panose="02010609060101010101" pitchFamily="49" charset="-122"/>
                <a:ea typeface="黑体" panose="02010609060101010101" pitchFamily="49" charset="-122"/>
                <a:cs typeface="黑体" panose="02010609060101010101" pitchFamily="49" charset="-122"/>
              </a:rPr>
              <a:t>公吨货物或者每天定期租船合同数量</a:t>
            </a:r>
          </a:p>
          <a:p>
            <a:r>
              <a:rPr lang="zh-CN" altLang="en-US" sz="1000">
                <a:latin typeface="黑体" panose="02010609060101010101" pitchFamily="49" charset="-122"/>
                <a:ea typeface="黑体" panose="02010609060101010101" pitchFamily="49" charset="-122"/>
                <a:cs typeface="黑体" panose="02010609060101010101" pitchFamily="49" charset="-122"/>
              </a:rPr>
              <a:t>数据来源</a:t>
            </a:r>
            <a:r>
              <a:rPr lang="en-US" altLang="zh-CN" sz="1000">
                <a:latin typeface="黑体" panose="02010609060101010101" pitchFamily="49" charset="-122"/>
                <a:ea typeface="黑体" panose="02010609060101010101" pitchFamily="49" charset="-122"/>
                <a:cs typeface="黑体" panose="02010609060101010101" pitchFamily="49" charset="-122"/>
              </a:rPr>
              <a:t>:</a:t>
            </a:r>
            <a:r>
              <a:rPr lang="zh-CN" altLang="en-US" sz="1000">
                <a:latin typeface="黑体" panose="02010609060101010101" pitchFamily="49" charset="-122"/>
                <a:ea typeface="黑体" panose="02010609060101010101" pitchFamily="49" charset="-122"/>
                <a:cs typeface="黑体" panose="02010609060101010101" pitchFamily="49" charset="-122"/>
              </a:rPr>
              <a:t>波罗的海交易所</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1048613"/>
          <p:cNvSpPr txBox="1"/>
          <p:nvPr/>
        </p:nvSpPr>
        <p:spPr>
          <a:xfrm>
            <a:off x="257648" y="281691"/>
            <a:ext cx="2667635" cy="313055"/>
          </a:xfrm>
          <a:prstGeom prst="rect">
            <a:avLst/>
          </a:prstGeom>
          <a:noFill/>
          <a:ln>
            <a:noFill/>
          </a:ln>
        </p:spPr>
        <p:txBody>
          <a:bodyPr vert="horz" wrap="non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lvl="0" algn="l">
              <a:spcBef>
                <a:spcPct val="20000"/>
              </a:spcBef>
            </a:pPr>
            <a:r>
              <a:rPr lang="en-US" altLang="zh-CN"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sym typeface="+mn-ea"/>
              </a:rPr>
              <a:t>4.4</a:t>
            </a:r>
            <a:r>
              <a:rPr lang="en-US" altLang="zh-CN" sz="1600" b="1" dirty="0">
                <a:solidFill>
                  <a:srgbClr val="004289"/>
                </a:solidFill>
                <a:ea typeface="黑体" panose="02010609060101010101" pitchFamily="49" charset="-122"/>
                <a:cs typeface="Arial" panose="020B0604020202020204" pitchFamily="34" charset="0"/>
                <a:sym typeface="+mn-ea"/>
              </a:rPr>
              <a:t>远期运费协议的交易过程</a:t>
            </a:r>
            <a:r>
              <a:rPr lang="en-US" altLang="zh-CN" sz="1600" b="1" dirty="0">
                <a:solidFill>
                  <a:srgbClr val="004289"/>
                </a:solidFill>
                <a:ea typeface="黑体" panose="02010609060101010101" pitchFamily="49" charset="-122"/>
                <a:cs typeface="Arial" panose="020B0604020202020204" pitchFamily="34" charset="0"/>
              </a:rPr>
              <a:t> </a:t>
            </a:r>
            <a:endParaRPr lang="zh-CN" altLang="en-US" sz="1600" b="1" dirty="0">
              <a:solidFill>
                <a:srgbClr val="004289"/>
              </a:solidFill>
              <a:ea typeface="黑体" panose="02010609060101010101" pitchFamily="49" charset="-122"/>
              <a:cs typeface="Arial" panose="020B0604020202020204" pitchFamily="34" charset="0"/>
            </a:endParaRPr>
          </a:p>
        </p:txBody>
      </p:sp>
      <p:pic>
        <p:nvPicPr>
          <p:cNvPr id="7" name="图片 6"/>
          <p:cNvPicPr>
            <a:picLocks noChangeAspect="1"/>
          </p:cNvPicPr>
          <p:nvPr/>
        </p:nvPicPr>
        <p:blipFill>
          <a:blip r:embed="rId3"/>
          <a:srcRect l="8763" t="5108" r="3274"/>
          <a:stretch>
            <a:fillRect/>
          </a:stretch>
        </p:blipFill>
        <p:spPr>
          <a:xfrm>
            <a:off x="3714115" y="1162685"/>
            <a:ext cx="3124200" cy="3427730"/>
          </a:xfrm>
          <a:prstGeom prst="rect">
            <a:avLst/>
          </a:prstGeom>
        </p:spPr>
      </p:pic>
      <p:sp>
        <p:nvSpPr>
          <p:cNvPr id="8" name="文本框 7"/>
          <p:cNvSpPr txBox="1"/>
          <p:nvPr/>
        </p:nvSpPr>
        <p:spPr>
          <a:xfrm>
            <a:off x="249555" y="747395"/>
            <a:ext cx="6347460" cy="306705"/>
          </a:xfrm>
          <a:prstGeom prst="rect">
            <a:avLst/>
          </a:prstGeom>
          <a:noFill/>
        </p:spPr>
        <p:txBody>
          <a:bodyPr wrap="square" rtlCol="0">
            <a:spAutoFit/>
          </a:bodyPr>
          <a:lstStyle/>
          <a:p>
            <a:pPr algn="ctr"/>
            <a:r>
              <a:rPr lang="zh-CN" altLang="en-US" sz="1400" dirty="0">
                <a:solidFill>
                  <a:schemeClr val="accent1">
                    <a:lumMod val="50000"/>
                  </a:schemeClr>
                </a:solidFill>
                <a:ea typeface="黑体" panose="02010609060101010101" pitchFamily="49" charset="-122"/>
                <a:cs typeface="Arial" panose="020B0604020202020204" pitchFamily="34" charset="0"/>
              </a:rPr>
              <a:t>远期运费合约的交易方式包括场外交易（</a:t>
            </a:r>
            <a:r>
              <a:rPr lang="en-US" altLang="zh-CN" sz="1400"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OTC</a:t>
            </a:r>
            <a:r>
              <a:rPr lang="zh-CN" altLang="en-US" sz="1400" dirty="0">
                <a:solidFill>
                  <a:schemeClr val="accent1">
                    <a:lumMod val="50000"/>
                  </a:schemeClr>
                </a:solidFill>
                <a:ea typeface="黑体" panose="02010609060101010101" pitchFamily="49" charset="-122"/>
                <a:cs typeface="Arial" panose="020B0604020202020204" pitchFamily="34" charset="0"/>
              </a:rPr>
              <a:t>）和“混合”交易。</a:t>
            </a:r>
          </a:p>
        </p:txBody>
      </p:sp>
      <p:sp>
        <p:nvSpPr>
          <p:cNvPr id="9" name="文本框 8"/>
          <p:cNvSpPr txBox="1"/>
          <p:nvPr/>
        </p:nvSpPr>
        <p:spPr>
          <a:xfrm>
            <a:off x="241935" y="1281430"/>
            <a:ext cx="3472180" cy="3138170"/>
          </a:xfrm>
          <a:prstGeom prst="rect">
            <a:avLst/>
          </a:prstGeom>
          <a:noFill/>
        </p:spPr>
        <p:txBody>
          <a:bodyPr wrap="square" rtlCol="0">
            <a:spAutoFit/>
          </a:bodyPr>
          <a:lstStyle/>
          <a:p>
            <a:pPr algn="just">
              <a:lnSpc>
                <a:spcPct val="100000"/>
              </a:lnSpc>
            </a:pPr>
            <a:r>
              <a:rPr lang="en-US" altLang="zh-CN" sz="1600" dirty="0">
                <a:solidFill>
                  <a:schemeClr val="accent1">
                    <a:lumMod val="50000"/>
                  </a:schemeClr>
                </a:solidFill>
                <a:ea typeface="黑体" panose="02010609060101010101" pitchFamily="49" charset="-122"/>
                <a:cs typeface="Arial" panose="020B0604020202020204" pitchFamily="34" charset="0"/>
              </a:rPr>
              <a:t>      </a:t>
            </a:r>
            <a:r>
              <a:rPr lang="en-US" altLang="zh-CN" sz="1600" dirty="0">
                <a:solidFill>
                  <a:srgbClr val="C00000"/>
                </a:solidFill>
                <a:ea typeface="黑体" panose="02010609060101010101" pitchFamily="49" charset="-122"/>
                <a:cs typeface="Arial" panose="020B0604020202020204" pitchFamily="34" charset="0"/>
              </a:rPr>
              <a:t> </a:t>
            </a:r>
            <a:r>
              <a:rPr lang="zh-CN" altLang="en-US" sz="1400" dirty="0">
                <a:solidFill>
                  <a:srgbClr val="C00000"/>
                </a:solidFill>
                <a:ea typeface="黑体" panose="02010609060101010101" pitchFamily="49" charset="-122"/>
                <a:cs typeface="Arial" panose="020B0604020202020204" pitchFamily="34" charset="0"/>
              </a:rPr>
              <a:t>场外交易市场</a:t>
            </a:r>
            <a:r>
              <a:rPr lang="zh-CN" altLang="en-US" sz="1400" dirty="0">
                <a:solidFill>
                  <a:schemeClr val="accent1">
                    <a:lumMod val="50000"/>
                  </a:schemeClr>
                </a:solidFill>
                <a:ea typeface="黑体" panose="02010609060101010101" pitchFamily="49" charset="-122"/>
                <a:cs typeface="Arial" panose="020B0604020202020204" pitchFamily="34" charset="0"/>
              </a:rPr>
              <a:t>由</a:t>
            </a:r>
            <a:r>
              <a:rPr lang="en-US" altLang="zh-CN" sz="1400"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FFA</a:t>
            </a:r>
            <a:r>
              <a:rPr lang="zh-CN" altLang="en-US" sz="1400" dirty="0">
                <a:solidFill>
                  <a:schemeClr val="accent1">
                    <a:lumMod val="50000"/>
                  </a:schemeClr>
                </a:solidFill>
                <a:ea typeface="黑体" panose="02010609060101010101" pitchFamily="49" charset="-122"/>
                <a:cs typeface="Arial" panose="020B0604020202020204" pitchFamily="34" charset="0"/>
              </a:rPr>
              <a:t>经纪商通过传统的电话经纪业务实现的。通常交易双方在当事人对当事人的基础上，使用市场上一种标准化合约达成协议，如</a:t>
            </a:r>
            <a:r>
              <a:rPr lang="en-US" altLang="zh-CN" sz="140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 FFABA</a:t>
            </a:r>
            <a:r>
              <a:rPr lang="zh-CN" altLang="en-US" sz="1400" dirty="0">
                <a:solidFill>
                  <a:schemeClr val="accent1">
                    <a:lumMod val="50000"/>
                  </a:schemeClr>
                </a:solidFill>
                <a:ea typeface="黑体" panose="02010609060101010101" pitchFamily="49" charset="-122"/>
                <a:cs typeface="Arial" panose="020B0604020202020204" pitchFamily="34" charset="0"/>
                <a:sym typeface="+mn-ea"/>
              </a:rPr>
              <a:t>（远期运费合约经纪联盟）</a:t>
            </a:r>
            <a:r>
              <a:rPr lang="en-US" altLang="zh-CN" sz="1400"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2007</a:t>
            </a:r>
            <a:r>
              <a:rPr lang="zh-CN" altLang="en-US" sz="1400" dirty="0">
                <a:solidFill>
                  <a:schemeClr val="accent1">
                    <a:lumMod val="50000"/>
                  </a:schemeClr>
                </a:solidFill>
                <a:ea typeface="黑体" panose="02010609060101010101" pitchFamily="49" charset="-122"/>
                <a:cs typeface="Arial" panose="020B0604020202020204" pitchFamily="34" charset="0"/>
              </a:rPr>
              <a:t>或者</a:t>
            </a:r>
            <a:r>
              <a:rPr lang="en-US" altLang="zh-CN" sz="140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ISDA</a:t>
            </a:r>
            <a:r>
              <a:rPr lang="zh-CN" altLang="en-US" sz="1400" dirty="0">
                <a:solidFill>
                  <a:schemeClr val="accent1">
                    <a:lumMod val="50000"/>
                  </a:schemeClr>
                </a:solidFill>
                <a:ea typeface="黑体" panose="02010609060101010101" pitchFamily="49" charset="-122"/>
                <a:cs typeface="Arial" panose="020B0604020202020204" pitchFamily="34" charset="0"/>
              </a:rPr>
              <a:t>（国际互换和衍生品协会）主协议;或者通过任一家</a:t>
            </a:r>
            <a:r>
              <a:rPr lang="zh-CN" altLang="en-US" sz="1400" dirty="0">
                <a:solidFill>
                  <a:srgbClr val="C00000"/>
                </a:solidFill>
                <a:ea typeface="黑体" panose="02010609060101010101" pitchFamily="49" charset="-122"/>
                <a:cs typeface="Arial" panose="020B0604020202020204" pitchFamily="34" charset="0"/>
              </a:rPr>
              <a:t>结算所</a:t>
            </a:r>
            <a:r>
              <a:rPr lang="zh-CN" altLang="en-US" sz="1400" dirty="0">
                <a:solidFill>
                  <a:schemeClr val="accent1">
                    <a:lumMod val="50000"/>
                  </a:schemeClr>
                </a:solidFill>
                <a:ea typeface="黑体" panose="02010609060101010101" pitchFamily="49" charset="-122"/>
                <a:cs typeface="Arial" panose="020B0604020202020204" pitchFamily="34" charset="0"/>
              </a:rPr>
              <a:t>结算，如伦敦结算所(</a:t>
            </a:r>
            <a:r>
              <a:rPr lang="en-US" altLang="zh-CN" sz="1400"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LCH. Clearnet</a:t>
            </a:r>
            <a:r>
              <a:rPr lang="zh-CN" altLang="en-US" sz="1400" dirty="0">
                <a:solidFill>
                  <a:schemeClr val="accent1">
                    <a:lumMod val="50000"/>
                  </a:schemeClr>
                </a:solidFill>
                <a:ea typeface="黑体" panose="02010609060101010101" pitchFamily="49" charset="-122"/>
                <a:cs typeface="Arial" panose="020B0604020202020204" pitchFamily="34" charset="0"/>
              </a:rPr>
              <a:t>)、新加坡交易所(</a:t>
            </a:r>
            <a:r>
              <a:rPr lang="en-US" altLang="zh-CN" sz="1400"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SGX</a:t>
            </a:r>
            <a:r>
              <a:rPr lang="zh-CN" altLang="en-US" sz="1400" dirty="0">
                <a:solidFill>
                  <a:schemeClr val="accent1">
                    <a:lumMod val="50000"/>
                  </a:schemeClr>
                </a:solidFill>
                <a:ea typeface="黑体" panose="02010609060101010101" pitchFamily="49" charset="-122"/>
                <a:cs typeface="Arial" panose="020B0604020202020204" pitchFamily="34" charset="0"/>
              </a:rPr>
              <a:t>)亚洲结算服务、挪威期货期权结算所 (</a:t>
            </a:r>
            <a:r>
              <a:rPr lang="en-US" altLang="zh-CN" sz="1400"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NOS</a:t>
            </a:r>
            <a:r>
              <a:rPr lang="zh-CN" altLang="en-US" sz="1400" dirty="0">
                <a:solidFill>
                  <a:schemeClr val="accent1">
                    <a:lumMod val="50000"/>
                  </a:schemeClr>
                </a:solidFill>
                <a:ea typeface="黑体" panose="02010609060101010101" pitchFamily="49" charset="-122"/>
                <a:cs typeface="Arial" panose="020B0604020202020204" pitchFamily="34" charset="0"/>
              </a:rPr>
              <a:t>)或者纽约商业交易所(</a:t>
            </a:r>
            <a:r>
              <a:rPr lang="en-US" altLang="zh-CN" sz="1400"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NYMEX)</a:t>
            </a:r>
            <a:r>
              <a:rPr lang="zh-CN" altLang="en-US" sz="1400" dirty="0">
                <a:solidFill>
                  <a:schemeClr val="accent1">
                    <a:lumMod val="50000"/>
                  </a:schemeClr>
                </a:solidFill>
                <a:ea typeface="黑体" panose="02010609060101010101" pitchFamily="49" charset="-122"/>
                <a:cs typeface="Arial" panose="020B0604020202020204" pitchFamily="34" charset="0"/>
              </a:rPr>
              <a:t>；</a:t>
            </a:r>
          </a:p>
          <a:p>
            <a:pPr algn="just">
              <a:lnSpc>
                <a:spcPct val="100000"/>
              </a:lnSpc>
            </a:pPr>
            <a:r>
              <a:rPr lang="zh-CN" altLang="en-US" sz="1400" dirty="0">
                <a:solidFill>
                  <a:schemeClr val="accent1">
                    <a:lumMod val="50000"/>
                  </a:schemeClr>
                </a:solidFill>
                <a:ea typeface="黑体" panose="02010609060101010101" pitchFamily="49" charset="-122"/>
                <a:cs typeface="Arial" panose="020B0604020202020204" pitchFamily="34" charset="0"/>
              </a:rPr>
              <a:t>       </a:t>
            </a:r>
            <a:r>
              <a:rPr lang="zh-CN" altLang="en-US" sz="1400" dirty="0">
                <a:solidFill>
                  <a:schemeClr val="accent1">
                    <a:lumMod val="50000"/>
                  </a:schemeClr>
                </a:solidFill>
                <a:ea typeface="黑体" panose="02010609060101010101" pitchFamily="49" charset="-122"/>
                <a:cs typeface="Arial" panose="020B0604020202020204" pitchFamily="34" charset="0"/>
                <a:sym typeface="+mn-ea"/>
              </a:rPr>
              <a:t>此外,</a:t>
            </a:r>
            <a:r>
              <a:rPr lang="en-US" altLang="zh-CN" sz="1400"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sym typeface="+mn-ea"/>
              </a:rPr>
              <a:t>FFA</a:t>
            </a:r>
            <a:r>
              <a:rPr lang="zh-CN" altLang="en-US" sz="1400" dirty="0">
                <a:solidFill>
                  <a:schemeClr val="accent1">
                    <a:lumMod val="50000"/>
                  </a:schemeClr>
                </a:solidFill>
                <a:ea typeface="黑体" panose="02010609060101010101" pitchFamily="49" charset="-122"/>
                <a:cs typeface="Arial" panose="020B0604020202020204" pitchFamily="34" charset="0"/>
                <a:sym typeface="+mn-ea"/>
              </a:rPr>
              <a:t>也可以通过“</a:t>
            </a:r>
            <a:r>
              <a:rPr lang="zh-CN" altLang="en-US" sz="1400" dirty="0">
                <a:solidFill>
                  <a:srgbClr val="C00000"/>
                </a:solidFill>
                <a:ea typeface="黑体" panose="02010609060101010101" pitchFamily="49" charset="-122"/>
                <a:cs typeface="Arial" panose="020B0604020202020204" pitchFamily="34" charset="0"/>
                <a:sym typeface="+mn-ea"/>
              </a:rPr>
              <a:t>混合交易</a:t>
            </a:r>
            <a:r>
              <a:rPr lang="zh-CN" altLang="en-US" sz="1400" dirty="0">
                <a:solidFill>
                  <a:schemeClr val="accent1">
                    <a:lumMod val="50000"/>
                  </a:schemeClr>
                </a:solidFill>
                <a:ea typeface="黑体" panose="02010609060101010101" pitchFamily="49" charset="-122"/>
                <a:cs typeface="Arial" panose="020B0604020202020204" pitchFamily="34" charset="0"/>
                <a:sym typeface="+mn-ea"/>
              </a:rPr>
              <a:t>”实现交易，最常见的是奥斯陆国际航运交易所（I</a:t>
            </a:r>
            <a:r>
              <a:rPr lang="en-US" altLang="zh-CN" sz="1400"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sym typeface="+mn-ea"/>
              </a:rPr>
              <a:t>MAREX</a:t>
            </a:r>
            <a:r>
              <a:rPr lang="zh-CN" altLang="en-US" sz="1400" dirty="0">
                <a:solidFill>
                  <a:schemeClr val="accent1">
                    <a:lumMod val="50000"/>
                  </a:schemeClr>
                </a:solidFill>
                <a:ea typeface="黑体" panose="02010609060101010101" pitchFamily="49" charset="-122"/>
                <a:cs typeface="Arial" panose="020B0604020202020204" pitchFamily="34" charset="0"/>
                <a:sym typeface="+mn-ea"/>
              </a:rPr>
              <a:t>）。</a:t>
            </a:r>
            <a:endParaRPr lang="zh-CN" altLang="en-US" sz="1400" dirty="0">
              <a:solidFill>
                <a:schemeClr val="accent1">
                  <a:lumMod val="50000"/>
                </a:schemeClr>
              </a:solidFill>
              <a:ea typeface="黑体" panose="02010609060101010101" pitchFamily="49" charset="-122"/>
              <a:cs typeface="Arial" panose="020B0604020202020204" pitchFamily="34" charset="0"/>
            </a:endParaRPr>
          </a:p>
          <a:p>
            <a:pPr algn="just">
              <a:lnSpc>
                <a:spcPct val="100000"/>
              </a:lnSpc>
            </a:pPr>
            <a:endParaRPr lang="zh-CN" altLang="en-US" sz="1400" dirty="0">
              <a:solidFill>
                <a:schemeClr val="accent1">
                  <a:lumMod val="50000"/>
                </a:schemeClr>
              </a:solidFill>
              <a:ea typeface="黑体" panose="02010609060101010101" pitchFamily="49" charset="-122"/>
              <a:cs typeface="Arial" panose="020B0604020202020204" pitchFamily="34" charset="0"/>
            </a:endParaRPr>
          </a:p>
        </p:txBody>
      </p:sp>
      <p:grpSp>
        <p:nvGrpSpPr>
          <p:cNvPr id="11" name="组合 10"/>
          <p:cNvGrpSpPr/>
          <p:nvPr/>
        </p:nvGrpSpPr>
        <p:grpSpPr>
          <a:xfrm>
            <a:off x="4431030" y="359410"/>
            <a:ext cx="1186180" cy="416560"/>
            <a:chOff x="947324" y="607654"/>
            <a:chExt cx="2400540" cy="557194"/>
          </a:xfrm>
          <a:solidFill>
            <a:srgbClr val="004288"/>
          </a:solidFill>
        </p:grpSpPr>
        <p:sp>
          <p:nvSpPr>
            <p:cNvPr id="12" name="圆角矩形 11"/>
            <p:cNvSpPr/>
            <p:nvPr/>
          </p:nvSpPr>
          <p:spPr>
            <a:xfrm>
              <a:off x="947324" y="607654"/>
              <a:ext cx="2400540" cy="557194"/>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45" b="0" i="0" u="none" strike="noStrike" kern="1200" cap="none" spc="0" normalizeH="0" baseline="0" noProof="0">
                <a:ln>
                  <a:noFill/>
                </a:ln>
                <a:solidFill>
                  <a:schemeClr val="lt1"/>
                </a:solidFill>
                <a:effectLst/>
                <a:uLnTx/>
                <a:uFillTx/>
                <a:latin typeface="+mn-lt"/>
                <a:ea typeface="+mn-ea"/>
                <a:cs typeface="+mn-cs"/>
              </a:endParaRPr>
            </a:p>
          </p:txBody>
        </p:sp>
        <p:sp>
          <p:nvSpPr>
            <p:cNvPr id="18438" name="TextBox 12"/>
            <p:cNvSpPr txBox="1"/>
            <p:nvPr/>
          </p:nvSpPr>
          <p:spPr>
            <a:xfrm>
              <a:off x="1102765" y="677339"/>
              <a:ext cx="2088232" cy="418745"/>
            </a:xfrm>
            <a:prstGeom prst="rect">
              <a:avLst/>
            </a:prstGeom>
            <a:grpFill/>
            <a:ln w="9525">
              <a:noFill/>
            </a:ln>
          </p:spPr>
          <p:txBody>
            <a:bodyPr lIns="68330" tIns="34164" rIns="68330" bIns="34164">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spcBef>
                  <a:spcPct val="0"/>
                </a:spcBef>
                <a:buNone/>
              </a:pPr>
              <a:r>
                <a:rPr lang="zh-CN" altLang="en-US" sz="1600" b="1" dirty="0">
                  <a:solidFill>
                    <a:schemeClr val="bg1"/>
                  </a:solidFill>
                </a:rPr>
                <a:t>交易方式</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arn(inVertical)">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580390" y="692785"/>
            <a:ext cx="5875655" cy="469900"/>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400" b="1" dirty="0">
                <a:latin typeface="Times New Roman" panose="02020603050405020304" pitchFamily="18" charset="0"/>
                <a:ea typeface="黑体" panose="02010609060101010101" pitchFamily="49" charset="-122"/>
                <a:cs typeface="Times New Roman" panose="02020603050405020304" pitchFamily="18" charset="0"/>
              </a:rPr>
              <a:t>波罗的海国际航运期货交易所</a:t>
            </a:r>
            <a:r>
              <a:rPr lang="en-US" altLang="zh-CN" sz="1400" b="1" dirty="0">
                <a:latin typeface="Times New Roman" panose="02020603050405020304" pitchFamily="18" charset="0"/>
                <a:ea typeface="黑体" panose="02010609060101010101" pitchFamily="49" charset="-122"/>
                <a:cs typeface="Times New Roman" panose="02020603050405020304" pitchFamily="18" charset="0"/>
              </a:rPr>
              <a:t>(BIFFEX)</a:t>
            </a:r>
            <a:r>
              <a:rPr lang="zh-CN" altLang="en-US" sz="1400" b="1" dirty="0">
                <a:latin typeface="Times New Roman" panose="02020603050405020304" pitchFamily="18" charset="0"/>
                <a:ea typeface="黑体" panose="02010609060101010101" pitchFamily="49" charset="-122"/>
                <a:cs typeface="Times New Roman" panose="02020603050405020304" pitchFamily="18" charset="0"/>
              </a:rPr>
              <a:t>成立，</a:t>
            </a:r>
            <a:r>
              <a:rPr lang="en-US" altLang="zh-CN" sz="1400" b="1" dirty="0">
                <a:latin typeface="Times New Roman" panose="02020603050405020304" pitchFamily="18" charset="0"/>
                <a:ea typeface="黑体" panose="02010609060101010101" pitchFamily="49" charset="-122"/>
                <a:cs typeface="Times New Roman" panose="02020603050405020304" pitchFamily="18" charset="0"/>
              </a:rPr>
              <a:t>BIFFEX</a:t>
            </a:r>
            <a:r>
              <a:rPr lang="zh-CN" altLang="en-US" sz="1400" b="1" dirty="0">
                <a:latin typeface="Times New Roman" panose="02020603050405020304" pitchFamily="18" charset="0"/>
                <a:ea typeface="黑体" panose="02010609060101010101" pitchFamily="49" charset="-122"/>
                <a:cs typeface="Times New Roman" panose="02020603050405020304" pitchFamily="18" charset="0"/>
              </a:rPr>
              <a:t>期货合约的出现</a:t>
            </a:r>
            <a:endParaRPr lang="en-US" altLang="zh-CN" sz="1400" b="1"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4" name="圆角矩形 3"/>
          <p:cNvSpPr/>
          <p:nvPr/>
        </p:nvSpPr>
        <p:spPr>
          <a:xfrm>
            <a:off x="147320" y="3363595"/>
            <a:ext cx="6544945" cy="136144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nSpc>
                <a:spcPct val="125000"/>
              </a:lnSpc>
              <a:spcBef>
                <a:spcPts val="0"/>
              </a:spcBef>
              <a:spcAft>
                <a:spcPts val="0"/>
              </a:spcAft>
            </a:pPr>
            <a:r>
              <a:rPr lang="zh-CN" altLang="en-US" sz="1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缺点：</a:t>
            </a:r>
            <a:endParaRPr lang="en-US" altLang="zh-CN" sz="1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endParaRPr>
          </a:p>
          <a:p>
            <a:pPr>
              <a:lnSpc>
                <a:spcPct val="125000"/>
              </a:lnSpc>
              <a:spcBef>
                <a:spcPts val="0"/>
              </a:spcBef>
              <a:spcAft>
                <a:spcPts val="0"/>
              </a:spcAft>
            </a:pPr>
            <a:r>
              <a:rPr lang="en-US" altLang="zh-CN" sz="1400" b="1" dirty="0">
                <a:latin typeface="Times New Roman" panose="02020603050405020304" pitchFamily="18" charset="0"/>
                <a:ea typeface="黑体" panose="02010609060101010101" pitchFamily="49" charset="-122"/>
                <a:cs typeface="Times New Roman" panose="02020603050405020304" pitchFamily="18" charset="0"/>
              </a:rPr>
              <a:t>1.</a:t>
            </a:r>
            <a:r>
              <a:rPr lang="zh-CN" altLang="en-US" sz="1400" b="1" dirty="0">
                <a:latin typeface="Times New Roman" panose="02020603050405020304" pitchFamily="18" charset="0"/>
                <a:ea typeface="黑体" panose="02010609060101010101" pitchFamily="49" charset="-122"/>
                <a:cs typeface="Times New Roman" panose="02020603050405020304" pitchFamily="18" charset="0"/>
              </a:rPr>
              <a:t>期货价格未准确反映</a:t>
            </a:r>
            <a:r>
              <a:rPr lang="en-US" altLang="zh-CN" sz="1400" b="1" dirty="0">
                <a:latin typeface="Times New Roman" panose="02020603050405020304" pitchFamily="18" charset="0"/>
                <a:ea typeface="黑体" panose="02010609060101010101" pitchFamily="49" charset="-122"/>
                <a:cs typeface="Times New Roman" panose="02020603050405020304" pitchFamily="18" charset="0"/>
              </a:rPr>
              <a:t>BFI</a:t>
            </a:r>
            <a:r>
              <a:rPr lang="zh-CN" altLang="en-US" sz="1400" b="1" dirty="0">
                <a:latin typeface="Times New Roman" panose="02020603050405020304" pitchFamily="18" charset="0"/>
                <a:ea typeface="黑体" panose="02010609060101010101" pitchFamily="49" charset="-122"/>
                <a:cs typeface="Times New Roman" panose="02020603050405020304" pitchFamily="18" charset="0"/>
              </a:rPr>
              <a:t>指数中各个航线运费波动，会影响套期保值的效果。</a:t>
            </a:r>
            <a:endParaRPr lang="en-US" altLang="zh-CN" sz="1400" b="1" dirty="0">
              <a:latin typeface="Times New Roman" panose="02020603050405020304" pitchFamily="18" charset="0"/>
              <a:ea typeface="黑体" panose="02010609060101010101" pitchFamily="49" charset="-122"/>
              <a:cs typeface="Times New Roman" panose="02020603050405020304" pitchFamily="18" charset="0"/>
            </a:endParaRPr>
          </a:p>
          <a:p>
            <a:pPr>
              <a:lnSpc>
                <a:spcPct val="125000"/>
              </a:lnSpc>
              <a:spcBef>
                <a:spcPts val="0"/>
              </a:spcBef>
              <a:spcAft>
                <a:spcPts val="0"/>
              </a:spcAft>
            </a:pPr>
            <a:r>
              <a:rPr lang="en-US" altLang="zh-CN" sz="1400" b="1" dirty="0">
                <a:latin typeface="Times New Roman" panose="02020603050405020304" pitchFamily="18" charset="0"/>
                <a:ea typeface="黑体" panose="02010609060101010101" pitchFamily="49" charset="-122"/>
                <a:cs typeface="Times New Roman" panose="02020603050405020304" pitchFamily="18" charset="0"/>
              </a:rPr>
              <a:t>2.</a:t>
            </a:r>
            <a:r>
              <a:rPr lang="zh-CN" altLang="en-US" sz="1400" b="1" dirty="0">
                <a:latin typeface="Times New Roman" panose="02020603050405020304" pitchFamily="18" charset="0"/>
                <a:ea typeface="黑体" panose="02010609060101010101" pitchFamily="49" charset="-122"/>
                <a:cs typeface="Times New Roman" panose="02020603050405020304" pitchFamily="18" charset="0"/>
              </a:rPr>
              <a:t>这种套期保值是规避</a:t>
            </a:r>
            <a:r>
              <a:rPr lang="en-US" altLang="zh-CN" sz="1400" b="1" dirty="0">
                <a:latin typeface="Times New Roman" panose="02020603050405020304" pitchFamily="18" charset="0"/>
                <a:ea typeface="黑体" panose="02010609060101010101" pitchFamily="49" charset="-122"/>
                <a:cs typeface="Times New Roman" panose="02020603050405020304" pitchFamily="18" charset="0"/>
              </a:rPr>
              <a:t>BFI</a:t>
            </a:r>
            <a:r>
              <a:rPr lang="zh-CN" altLang="en-US" sz="1400" b="1" dirty="0">
                <a:latin typeface="Times New Roman" panose="02020603050405020304" pitchFamily="18" charset="0"/>
                <a:ea typeface="黑体" panose="02010609060101010101" pitchFamily="49" charset="-122"/>
                <a:cs typeface="Times New Roman" panose="02020603050405020304" pitchFamily="18" charset="0"/>
              </a:rPr>
              <a:t>指数中各个航线运费波动风险，实现交叉避险，不冲标的资产波动风险</a:t>
            </a:r>
            <a:endParaRPr lang="en-US" altLang="zh-CN" sz="1400" b="1" dirty="0">
              <a:latin typeface="Times New Roman" panose="02020603050405020304" pitchFamily="18" charset="0"/>
              <a:ea typeface="黑体" panose="02010609060101010101" pitchFamily="49" charset="-122"/>
              <a:cs typeface="Times New Roman" panose="02020603050405020304" pitchFamily="18" charset="0"/>
            </a:endParaRPr>
          </a:p>
          <a:p>
            <a:pPr>
              <a:lnSpc>
                <a:spcPct val="125000"/>
              </a:lnSpc>
              <a:spcBef>
                <a:spcPts val="0"/>
              </a:spcBef>
              <a:spcAft>
                <a:spcPts val="0"/>
              </a:spcAft>
            </a:pPr>
            <a:r>
              <a:rPr lang="en-US" altLang="zh-CN" sz="1400" b="1" dirty="0">
                <a:latin typeface="Times New Roman" panose="02020603050405020304" pitchFamily="18" charset="0"/>
                <a:ea typeface="黑体" panose="02010609060101010101" pitchFamily="49" charset="-122"/>
                <a:cs typeface="Times New Roman" panose="02020603050405020304" pitchFamily="18" charset="0"/>
              </a:rPr>
              <a:t>3.</a:t>
            </a:r>
            <a:r>
              <a:rPr lang="zh-CN" altLang="en-US" sz="1400" b="1" dirty="0">
                <a:latin typeface="Times New Roman" panose="02020603050405020304" pitchFamily="18" charset="0"/>
                <a:ea typeface="黑体" panose="02010609060101010101" pitchFamily="49" charset="-122"/>
                <a:cs typeface="Times New Roman" panose="02020603050405020304" pitchFamily="18" charset="0"/>
              </a:rPr>
              <a:t>航运市场交易量较低，仅为实际交易量的</a:t>
            </a:r>
            <a:r>
              <a:rPr lang="en-US" altLang="zh-CN" sz="1400" b="1" dirty="0">
                <a:latin typeface="Times New Roman" panose="02020603050405020304" pitchFamily="18" charset="0"/>
                <a:ea typeface="黑体" panose="02010609060101010101" pitchFamily="49" charset="-122"/>
                <a:cs typeface="Times New Roman" panose="02020603050405020304" pitchFamily="18" charset="0"/>
              </a:rPr>
              <a:t>10%</a:t>
            </a:r>
            <a:r>
              <a:rPr lang="zh-CN" altLang="en-US" sz="1400" b="1" dirty="0">
                <a:latin typeface="Times New Roman" panose="02020603050405020304" pitchFamily="18" charset="0"/>
                <a:ea typeface="黑体" panose="02010609060101010101" pitchFamily="49" charset="-122"/>
                <a:cs typeface="Times New Roman" panose="02020603050405020304" pitchFamily="18" charset="0"/>
              </a:rPr>
              <a:t>，套期保值效率较低。</a:t>
            </a:r>
            <a:endParaRPr lang="en-US" altLang="zh-CN" sz="1400" b="1"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7" name="圆角矩形 6"/>
          <p:cNvSpPr/>
          <p:nvPr/>
        </p:nvSpPr>
        <p:spPr>
          <a:xfrm>
            <a:off x="147320" y="1214755"/>
            <a:ext cx="3211830" cy="158623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lvl="0">
              <a:lnSpc>
                <a:spcPct val="125000"/>
              </a:lnSpc>
              <a:spcBef>
                <a:spcPts val="0"/>
              </a:spcBef>
              <a:spcAft>
                <a:spcPts val="0"/>
              </a:spcAft>
            </a:pPr>
            <a:r>
              <a:rPr lang="zh-CN" altLang="en-US" sz="1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优点：</a:t>
            </a:r>
            <a:endParaRPr lang="en-US" altLang="zh-CN" sz="1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endParaRPr>
          </a:p>
          <a:p>
            <a:pPr lvl="0">
              <a:lnSpc>
                <a:spcPct val="125000"/>
              </a:lnSpc>
              <a:spcBef>
                <a:spcPts val="0"/>
              </a:spcBef>
              <a:spcAft>
                <a:spcPts val="0"/>
              </a:spcAft>
            </a:pPr>
            <a:r>
              <a:rPr lang="en-US" altLang="zh-CN" sz="1400" b="1" dirty="0">
                <a:latin typeface="Times New Roman" panose="02020603050405020304" pitchFamily="18" charset="0"/>
                <a:ea typeface="黑体" panose="02010609060101010101" pitchFamily="49" charset="-122"/>
                <a:cs typeface="Times New Roman" panose="02020603050405020304" pitchFamily="18" charset="0"/>
              </a:rPr>
              <a:t>1.</a:t>
            </a:r>
            <a:r>
              <a:rPr lang="zh-CN" altLang="en-US" sz="1400" b="1" dirty="0">
                <a:latin typeface="Times New Roman" panose="02020603050405020304" pitchFamily="18" charset="0"/>
                <a:ea typeface="黑体" panose="02010609060101010101" pitchFamily="49" charset="-122"/>
                <a:cs typeface="Times New Roman" panose="02020603050405020304" pitchFamily="18" charset="0"/>
              </a:rPr>
              <a:t>纸质金融合约文件</a:t>
            </a:r>
            <a:r>
              <a:rPr lang="zh-CN" altLang="en-US" sz="14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套期保值</a:t>
            </a:r>
            <a:r>
              <a:rPr lang="zh-CN" altLang="en-US" sz="1400" b="1" dirty="0">
                <a:latin typeface="Times New Roman" panose="02020603050405020304" pitchFamily="18" charset="0"/>
                <a:ea typeface="黑体" panose="02010609060101010101" pitchFamily="49" charset="-122"/>
                <a:cs typeface="Times New Roman" panose="02020603050405020304" pitchFamily="18" charset="0"/>
              </a:rPr>
              <a:t>控制运费风险，不涉及真正船舶和货物</a:t>
            </a:r>
            <a:endParaRPr lang="en-US" altLang="zh-CN" sz="1400" b="1" dirty="0">
              <a:latin typeface="Times New Roman" panose="02020603050405020304" pitchFamily="18" charset="0"/>
              <a:ea typeface="黑体" panose="02010609060101010101" pitchFamily="49" charset="-122"/>
              <a:cs typeface="Times New Roman" panose="02020603050405020304" pitchFamily="18" charset="0"/>
            </a:endParaRPr>
          </a:p>
          <a:p>
            <a:pPr lvl="0">
              <a:lnSpc>
                <a:spcPct val="125000"/>
              </a:lnSpc>
              <a:spcBef>
                <a:spcPts val="0"/>
              </a:spcBef>
              <a:spcAft>
                <a:spcPts val="0"/>
              </a:spcAft>
            </a:pPr>
            <a:r>
              <a:rPr lang="en-US" altLang="zh-CN" sz="1400" b="1" dirty="0">
                <a:latin typeface="Times New Roman" panose="02020603050405020304" pitchFamily="18" charset="0"/>
                <a:ea typeface="黑体" panose="02010609060101010101" pitchFamily="49" charset="-122"/>
                <a:cs typeface="Times New Roman" panose="02020603050405020304" pitchFamily="18" charset="0"/>
              </a:rPr>
              <a:t>2.</a:t>
            </a:r>
            <a:r>
              <a:rPr lang="zh-CN" altLang="en-US" sz="1400" b="1" dirty="0">
                <a:latin typeface="Times New Roman" panose="02020603050405020304" pitchFamily="18" charset="0"/>
                <a:ea typeface="黑体" panose="02010609060101010101" pitchFamily="49" charset="-122"/>
                <a:cs typeface="Times New Roman" panose="02020603050405020304" pitchFamily="18" charset="0"/>
              </a:rPr>
              <a:t>期货价格可提供未来现货价格、市场未来运费走势等信息</a:t>
            </a:r>
            <a:endParaRPr lang="en-US" altLang="zh-CN" sz="1400" b="1"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9" name="圆角矩形 8"/>
          <p:cNvSpPr/>
          <p:nvPr/>
        </p:nvSpPr>
        <p:spPr>
          <a:xfrm>
            <a:off x="3719830" y="1844675"/>
            <a:ext cx="3046095" cy="899160"/>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1" hangingPunct="1">
              <a:lnSpc>
                <a:spcPct val="125000"/>
              </a:lnSpc>
            </a:pPr>
            <a:r>
              <a:rPr lang="zh-CN" altLang="en-US" sz="1400" b="1" dirty="0">
                <a:latin typeface="Times New Roman" panose="02020603050405020304" pitchFamily="18" charset="0"/>
                <a:ea typeface="黑体" panose="02010609060101010101" pitchFamily="49" charset="-122"/>
                <a:cs typeface="Times New Roman" panose="02020603050405020304" pitchFamily="18" charset="0"/>
              </a:rPr>
              <a:t>航运市场柜合远期合约市场逐渐发展</a:t>
            </a:r>
            <a:r>
              <a:rPr lang="en-US" altLang="zh-CN" sz="1400" b="1" dirty="0">
                <a:latin typeface="Times New Roman" panose="02020603050405020304" pitchFamily="18" charset="0"/>
                <a:ea typeface="黑体" panose="02010609060101010101" pitchFamily="49" charset="-122"/>
                <a:cs typeface="Times New Roman" panose="02020603050405020304" pitchFamily="18" charset="0"/>
              </a:rPr>
              <a:t>(FFA)</a:t>
            </a:r>
            <a:r>
              <a:rPr lang="zh-CN" altLang="en-US" sz="1400" b="1" dirty="0">
                <a:latin typeface="Times New Roman" panose="02020603050405020304" pitchFamily="18" charset="0"/>
                <a:ea typeface="黑体" panose="02010609060101010101" pitchFamily="49" charset="-122"/>
                <a:cs typeface="Times New Roman" panose="02020603050405020304" pitchFamily="18" charset="0"/>
              </a:rPr>
              <a:t>，</a:t>
            </a:r>
            <a:r>
              <a:rPr lang="en-US" altLang="zh-CN" sz="1400" b="1" dirty="0">
                <a:latin typeface="Times New Roman" panose="02020603050405020304" pitchFamily="18" charset="0"/>
                <a:ea typeface="黑体" panose="02010609060101010101" pitchFamily="49" charset="-122"/>
                <a:cs typeface="Times New Roman" panose="02020603050405020304" pitchFamily="18" charset="0"/>
              </a:rPr>
              <a:t>BIFFEX</a:t>
            </a:r>
            <a:r>
              <a:rPr lang="zh-CN" altLang="en-US" sz="1400" b="1" dirty="0">
                <a:latin typeface="Times New Roman" panose="02020603050405020304" pitchFamily="18" charset="0"/>
                <a:ea typeface="黑体" panose="02010609060101010101" pitchFamily="49" charset="-122"/>
                <a:cs typeface="Times New Roman" panose="02020603050405020304" pitchFamily="18" charset="0"/>
              </a:rPr>
              <a:t>期货合约于</a:t>
            </a:r>
            <a:r>
              <a:rPr lang="en-US" altLang="zh-CN" sz="1400" b="1" dirty="0">
                <a:latin typeface="Times New Roman" panose="02020603050405020304" pitchFamily="18" charset="0"/>
                <a:ea typeface="黑体" panose="02010609060101010101" pitchFamily="49" charset="-122"/>
                <a:cs typeface="Times New Roman" panose="02020603050405020304" pitchFamily="18" charset="0"/>
              </a:rPr>
              <a:t>2002</a:t>
            </a:r>
            <a:r>
              <a:rPr lang="zh-CN" altLang="en-US" sz="1400" b="1" dirty="0">
                <a:latin typeface="Times New Roman" panose="02020603050405020304" pitchFamily="18" charset="0"/>
                <a:ea typeface="黑体" panose="02010609060101010101" pitchFamily="49" charset="-122"/>
                <a:cs typeface="Times New Roman" panose="02020603050405020304" pitchFamily="18" charset="0"/>
              </a:rPr>
              <a:t>年</a:t>
            </a:r>
            <a:r>
              <a:rPr lang="en-US" altLang="zh-CN" sz="1400" b="1" dirty="0">
                <a:latin typeface="Times New Roman" panose="02020603050405020304" pitchFamily="18" charset="0"/>
                <a:ea typeface="黑体" panose="02010609060101010101" pitchFamily="49" charset="-122"/>
                <a:cs typeface="Times New Roman" panose="02020603050405020304" pitchFamily="18" charset="0"/>
              </a:rPr>
              <a:t>4</a:t>
            </a:r>
            <a:r>
              <a:rPr lang="zh-CN" altLang="en-US" sz="1400" b="1" dirty="0">
                <a:latin typeface="Times New Roman" panose="02020603050405020304" pitchFamily="18" charset="0"/>
                <a:ea typeface="黑体" panose="02010609060101010101" pitchFamily="49" charset="-122"/>
                <a:cs typeface="Times New Roman" panose="02020603050405020304" pitchFamily="18" charset="0"/>
              </a:rPr>
              <a:t>月终止上市。</a:t>
            </a:r>
            <a:endParaRPr lang="zh-CN" altLang="en-US" sz="1400" b="1" dirty="0">
              <a:latin typeface="Times New Roman" panose="02020603050405020304" pitchFamily="18" charset="0"/>
              <a:cs typeface="Times New Roman" panose="02020603050405020304" pitchFamily="18" charset="0"/>
            </a:endParaRPr>
          </a:p>
        </p:txBody>
      </p:sp>
      <p:sp>
        <p:nvSpPr>
          <p:cNvPr id="10" name="右箭头 9"/>
          <p:cNvSpPr/>
          <p:nvPr/>
        </p:nvSpPr>
        <p:spPr>
          <a:xfrm rot="5400000">
            <a:off x="5062582" y="1448230"/>
            <a:ext cx="360040" cy="2160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475259" y="2852638"/>
            <a:ext cx="3672408" cy="460375"/>
          </a:xfrm>
          <a:prstGeom prst="rect">
            <a:avLst/>
          </a:prstGeom>
          <a:ln>
            <a:solidFill>
              <a:schemeClr val="tx1"/>
            </a:solidFill>
            <a:prstDash val="dashDot"/>
          </a:ln>
        </p:spPr>
        <p:txBody>
          <a:bodyPr wrap="square">
            <a:spAutoFit/>
          </a:bodyPr>
          <a:lstStyle/>
          <a:p>
            <a:r>
              <a:rPr lang="zh-CN" altLang="en-US" sz="1200" b="1" dirty="0">
                <a:latin typeface="黑体" panose="02010609060101010101" pitchFamily="49" charset="-122"/>
                <a:ea typeface="黑体" panose="02010609060101010101" pitchFamily="49" charset="-122"/>
              </a:rPr>
              <a:t>买</a:t>
            </a:r>
            <a:r>
              <a:rPr lang="en-US" altLang="zh-CN" sz="1200" b="1" dirty="0">
                <a:latin typeface="黑体" panose="02010609060101010101" pitchFamily="49" charset="-122"/>
                <a:ea typeface="黑体" panose="02010609060101010101" pitchFamily="49" charset="-122"/>
              </a:rPr>
              <a:t>(</a:t>
            </a:r>
            <a:r>
              <a:rPr lang="zh-CN" altLang="en-US" sz="1200" b="1" dirty="0">
                <a:latin typeface="黑体" panose="02010609060101010101" pitchFamily="49" charset="-122"/>
                <a:ea typeface="黑体" panose="02010609060101010101" pitchFamily="49" charset="-122"/>
              </a:rPr>
              <a:t>卖</a:t>
            </a:r>
            <a:r>
              <a:rPr lang="en-US" altLang="zh-CN" sz="1200" b="1" dirty="0">
                <a:latin typeface="黑体" panose="02010609060101010101" pitchFamily="49" charset="-122"/>
                <a:ea typeface="黑体" panose="02010609060101010101" pitchFamily="49" charset="-122"/>
              </a:rPr>
              <a:t>)</a:t>
            </a:r>
            <a:r>
              <a:rPr lang="zh-CN" altLang="en-US" sz="1200" b="1" dirty="0">
                <a:latin typeface="黑体" panose="02010609060101010101" pitchFamily="49" charset="-122"/>
                <a:ea typeface="黑体" panose="02010609060101010101" pitchFamily="49" charset="-122"/>
              </a:rPr>
              <a:t>实际货物同时，在期货交易所卖</a:t>
            </a:r>
            <a:r>
              <a:rPr lang="en-US" altLang="zh-CN" sz="1200" b="1" dirty="0">
                <a:latin typeface="黑体" panose="02010609060101010101" pitchFamily="49" charset="-122"/>
                <a:ea typeface="黑体" panose="02010609060101010101" pitchFamily="49" charset="-122"/>
              </a:rPr>
              <a:t>(</a:t>
            </a:r>
            <a:r>
              <a:rPr lang="zh-CN" altLang="en-US" sz="1200" b="1" dirty="0">
                <a:latin typeface="黑体" panose="02010609060101010101" pitchFamily="49" charset="-122"/>
                <a:ea typeface="黑体" panose="02010609060101010101" pitchFamily="49" charset="-122"/>
              </a:rPr>
              <a:t>买进</a:t>
            </a:r>
            <a:r>
              <a:rPr lang="en-US" altLang="zh-CN" sz="1200" b="1" dirty="0">
                <a:latin typeface="黑体" panose="02010609060101010101" pitchFamily="49" charset="-122"/>
                <a:ea typeface="黑体" panose="02010609060101010101" pitchFamily="49" charset="-122"/>
              </a:rPr>
              <a:t>)</a:t>
            </a:r>
            <a:r>
              <a:rPr lang="zh-CN" altLang="en-US" sz="1200" b="1" dirty="0">
                <a:latin typeface="黑体" panose="02010609060101010101" pitchFamily="49" charset="-122"/>
                <a:ea typeface="黑体" panose="02010609060101010101" pitchFamily="49" charset="-122"/>
              </a:rPr>
              <a:t>同等数量的期货交易合同作为保值。</a:t>
            </a:r>
          </a:p>
        </p:txBody>
      </p:sp>
      <p:cxnSp>
        <p:nvCxnSpPr>
          <p:cNvPr id="15" name="曲线连接符 14"/>
          <p:cNvCxnSpPr/>
          <p:nvPr/>
        </p:nvCxnSpPr>
        <p:spPr>
          <a:xfrm>
            <a:off x="2483369" y="1916534"/>
            <a:ext cx="1109431" cy="936104"/>
          </a:xfrm>
          <a:prstGeom prst="curvedConnector2">
            <a:avLst/>
          </a:prstGeom>
          <a:ln>
            <a:tailEnd type="arrow"/>
          </a:ln>
        </p:spPr>
        <p:style>
          <a:lnRef idx="1">
            <a:schemeClr val="accent1"/>
          </a:lnRef>
          <a:fillRef idx="0">
            <a:schemeClr val="accent1"/>
          </a:fillRef>
          <a:effectRef idx="0">
            <a:schemeClr val="accent1"/>
          </a:effectRef>
          <a:fontRef idx="minor">
            <a:schemeClr val="tx1"/>
          </a:fontRef>
        </p:style>
      </p:cxnSp>
      <p:sp>
        <p:nvSpPr>
          <p:cNvPr id="5" name="TextBox 1048613"/>
          <p:cNvSpPr txBox="1"/>
          <p:nvPr/>
        </p:nvSpPr>
        <p:spPr>
          <a:xfrm>
            <a:off x="316068" y="274071"/>
            <a:ext cx="4737735" cy="313055"/>
          </a:xfrm>
          <a:prstGeom prst="rect">
            <a:avLst/>
          </a:prstGeom>
          <a:noFill/>
          <a:ln>
            <a:noFill/>
          </a:ln>
        </p:spPr>
        <p:txBody>
          <a:bodyPr vert="horz" wrap="non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lvl="0" algn="l">
              <a:spcBef>
                <a:spcPct val="20000"/>
              </a:spcBef>
            </a:pPr>
            <a:r>
              <a:rPr lang="en-US" altLang="zh-CN"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1.3</a:t>
            </a:r>
            <a:r>
              <a:rPr lang="en-US" altLang="zh-CN" sz="1600" b="1" dirty="0">
                <a:solidFill>
                  <a:srgbClr val="004289"/>
                </a:solidFill>
                <a:ea typeface="黑体" panose="02010609060101010101" pitchFamily="49" charset="-122"/>
                <a:cs typeface="Arial" panose="020B0604020202020204" pitchFamily="34" charset="0"/>
              </a:rPr>
              <a:t> </a:t>
            </a:r>
            <a:r>
              <a:rPr lang="zh-CN" altLang="en-US" sz="1600" b="1" dirty="0">
                <a:solidFill>
                  <a:srgbClr val="004289"/>
                </a:solidFill>
                <a:ea typeface="黑体" panose="02010609060101010101" pitchFamily="49" charset="-122"/>
                <a:cs typeface="Arial" panose="020B0604020202020204" pitchFamily="34" charset="0"/>
              </a:rPr>
              <a:t>国际航运运费市场</a:t>
            </a:r>
            <a:r>
              <a:rPr lang="en-US" altLang="zh-CN" sz="1600" b="1" dirty="0">
                <a:solidFill>
                  <a:srgbClr val="004289"/>
                </a:solidFill>
                <a:ea typeface="黑体" panose="02010609060101010101" pitchFamily="49" charset="-122"/>
                <a:cs typeface="Arial" panose="020B0604020202020204" pitchFamily="34" charset="0"/>
                <a:sym typeface="+mn-ea"/>
              </a:rPr>
              <a:t>——</a:t>
            </a:r>
            <a:r>
              <a:rPr lang="zh-CN" altLang="en-US" sz="1600" b="1" dirty="0">
                <a:solidFill>
                  <a:srgbClr val="004289"/>
                </a:solidFill>
                <a:ea typeface="黑体" panose="02010609060101010101" pitchFamily="49" charset="-122"/>
                <a:cs typeface="Arial" panose="020B0604020202020204" pitchFamily="34" charset="0"/>
                <a:sym typeface="+mn-ea"/>
              </a:rPr>
              <a:t>航运衍生品市场发展历程</a:t>
            </a:r>
            <a:endParaRPr lang="zh-CN" altLang="en-US" sz="1600" b="1" dirty="0">
              <a:solidFill>
                <a:srgbClr val="004289"/>
              </a:solidFill>
              <a:ea typeface="黑体" panose="02010609060101010101" pitchFamily="49" charset="-122"/>
              <a:cs typeface="Arial" panose="020B0604020202020204" pitchFamily="34" charset="0"/>
            </a:endParaRPr>
          </a:p>
        </p:txBody>
      </p:sp>
    </p:spTree>
    <p:extLst>
      <p:ext uri="{BB962C8B-B14F-4D97-AF65-F5344CB8AC3E}">
        <p14:creationId xmlns:p14="http://schemas.microsoft.com/office/powerpoint/2010/main" val="2213518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barn(inVertical)">
                                      <p:cBhvr>
                                        <p:cTn id="7" dur="500"/>
                                        <p:tgtEl>
                                          <p:spTgt spid="15"/>
                                        </p:tgtEl>
                                      </p:cBhvr>
                                    </p:animEffect>
                                  </p:childTnLst>
                                </p:cTn>
                              </p:par>
                              <p:par>
                                <p:cTn id="8" presetID="6" presetClass="entr" presetSubtype="16"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circle(in)">
                                      <p:cBhvr>
                                        <p:cTn id="10"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ldLvl="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1048613"/>
          <p:cNvSpPr txBox="1"/>
          <p:nvPr/>
        </p:nvSpPr>
        <p:spPr>
          <a:xfrm>
            <a:off x="257648" y="281691"/>
            <a:ext cx="2667635" cy="313055"/>
          </a:xfrm>
          <a:prstGeom prst="rect">
            <a:avLst/>
          </a:prstGeom>
          <a:noFill/>
          <a:ln>
            <a:noFill/>
          </a:ln>
        </p:spPr>
        <p:txBody>
          <a:bodyPr vert="horz" wrap="non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lvl="0" algn="l">
              <a:spcBef>
                <a:spcPct val="20000"/>
              </a:spcBef>
            </a:pPr>
            <a:r>
              <a:rPr lang="en-US" altLang="zh-CN"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sym typeface="+mn-ea"/>
              </a:rPr>
              <a:t>4.4</a:t>
            </a:r>
            <a:r>
              <a:rPr lang="en-US" altLang="zh-CN" sz="1600" b="1" dirty="0">
                <a:solidFill>
                  <a:srgbClr val="004289"/>
                </a:solidFill>
                <a:ea typeface="黑体" panose="02010609060101010101" pitchFamily="49" charset="-122"/>
                <a:cs typeface="Arial" panose="020B0604020202020204" pitchFamily="34" charset="0"/>
                <a:sym typeface="+mn-ea"/>
              </a:rPr>
              <a:t>远期运费协议的交易过程</a:t>
            </a:r>
            <a:r>
              <a:rPr lang="en-US" altLang="zh-CN" sz="1600" b="1" dirty="0">
                <a:solidFill>
                  <a:srgbClr val="004289"/>
                </a:solidFill>
                <a:ea typeface="黑体" panose="02010609060101010101" pitchFamily="49" charset="-122"/>
                <a:cs typeface="Arial" panose="020B0604020202020204" pitchFamily="34" charset="0"/>
              </a:rPr>
              <a:t> </a:t>
            </a:r>
            <a:endParaRPr lang="zh-CN" altLang="en-US" sz="1600" b="1" dirty="0">
              <a:solidFill>
                <a:srgbClr val="004289"/>
              </a:solidFill>
              <a:ea typeface="黑体" panose="02010609060101010101" pitchFamily="49" charset="-122"/>
              <a:cs typeface="Arial" panose="020B0604020202020204" pitchFamily="34" charset="0"/>
            </a:endParaRPr>
          </a:p>
        </p:txBody>
      </p:sp>
      <p:sp>
        <p:nvSpPr>
          <p:cNvPr id="65539" name="Freeform 105"/>
          <p:cNvSpPr/>
          <p:nvPr/>
        </p:nvSpPr>
        <p:spPr>
          <a:xfrm>
            <a:off x="3418288" y="3070245"/>
            <a:ext cx="645901" cy="701705"/>
          </a:xfrm>
          <a:custGeom>
            <a:avLst/>
            <a:gdLst/>
            <a:ahLst/>
            <a:cxnLst>
              <a:cxn ang="0">
                <a:pos x="0" y="29137821"/>
              </a:cxn>
              <a:cxn ang="0">
                <a:pos x="0" y="477852971"/>
              </a:cxn>
              <a:cxn ang="0">
                <a:pos x="851375525" y="924625665"/>
              </a:cxn>
              <a:cxn ang="0">
                <a:pos x="691985132" y="0"/>
              </a:cxn>
              <a:cxn ang="0">
                <a:pos x="367374060" y="0"/>
              </a:cxn>
              <a:cxn ang="0">
                <a:pos x="410137047" y="244754345"/>
              </a:cxn>
              <a:cxn ang="0">
                <a:pos x="0" y="29137821"/>
              </a:cxn>
            </a:cxnLst>
            <a:rect l="0" t="0" r="0" b="0"/>
            <a:pathLst>
              <a:path w="876" h="952">
                <a:moveTo>
                  <a:pt x="0" y="30"/>
                </a:moveTo>
                <a:lnTo>
                  <a:pt x="0" y="492"/>
                </a:lnTo>
                <a:lnTo>
                  <a:pt x="876" y="952"/>
                </a:lnTo>
                <a:lnTo>
                  <a:pt x="712" y="0"/>
                </a:lnTo>
                <a:lnTo>
                  <a:pt x="378" y="0"/>
                </a:lnTo>
                <a:lnTo>
                  <a:pt x="422" y="252"/>
                </a:lnTo>
                <a:lnTo>
                  <a:pt x="0" y="30"/>
                </a:lnTo>
              </a:path>
            </a:pathLst>
          </a:custGeom>
          <a:noFill/>
          <a:ln w="9525">
            <a:noFill/>
          </a:ln>
        </p:spPr>
        <p:txBody>
          <a:bodyPr/>
          <a:lstStyle/>
          <a:p>
            <a:endParaRPr lang="zh-CN" altLang="en-US" sz="1345"/>
          </a:p>
        </p:txBody>
      </p:sp>
      <p:sp>
        <p:nvSpPr>
          <p:cNvPr id="68" name="Freeform 107"/>
          <p:cNvSpPr/>
          <p:nvPr/>
        </p:nvSpPr>
        <p:spPr bwMode="auto">
          <a:xfrm>
            <a:off x="2665529" y="3070245"/>
            <a:ext cx="648275" cy="701705"/>
          </a:xfrm>
          <a:custGeom>
            <a:avLst/>
            <a:gdLst>
              <a:gd name="T0" fmla="*/ 878 w 878"/>
              <a:gd name="T1" fmla="*/ 30 h 952"/>
              <a:gd name="T2" fmla="*/ 456 w 878"/>
              <a:gd name="T3" fmla="*/ 252 h 952"/>
              <a:gd name="T4" fmla="*/ 498 w 878"/>
              <a:gd name="T5" fmla="*/ 0 h 952"/>
              <a:gd name="T6" fmla="*/ 164 w 878"/>
              <a:gd name="T7" fmla="*/ 0 h 952"/>
              <a:gd name="T8" fmla="*/ 0 w 878"/>
              <a:gd name="T9" fmla="*/ 952 h 952"/>
              <a:gd name="T10" fmla="*/ 878 w 878"/>
              <a:gd name="T11" fmla="*/ 492 h 952"/>
              <a:gd name="T12" fmla="*/ 878 w 878"/>
              <a:gd name="T13" fmla="*/ 30 h 952"/>
            </a:gdLst>
            <a:ahLst/>
            <a:cxnLst>
              <a:cxn ang="0">
                <a:pos x="T0" y="T1"/>
              </a:cxn>
              <a:cxn ang="0">
                <a:pos x="T2" y="T3"/>
              </a:cxn>
              <a:cxn ang="0">
                <a:pos x="T4" y="T5"/>
              </a:cxn>
              <a:cxn ang="0">
                <a:pos x="T6" y="T7"/>
              </a:cxn>
              <a:cxn ang="0">
                <a:pos x="T8" y="T9"/>
              </a:cxn>
              <a:cxn ang="0">
                <a:pos x="T10" y="T11"/>
              </a:cxn>
              <a:cxn ang="0">
                <a:pos x="T12" y="T13"/>
              </a:cxn>
            </a:cxnLst>
            <a:rect l="0" t="0" r="r" b="b"/>
            <a:pathLst>
              <a:path w="878" h="952">
                <a:moveTo>
                  <a:pt x="878" y="30"/>
                </a:moveTo>
                <a:lnTo>
                  <a:pt x="456" y="252"/>
                </a:lnTo>
                <a:lnTo>
                  <a:pt x="498" y="0"/>
                </a:lnTo>
                <a:lnTo>
                  <a:pt x="164" y="0"/>
                </a:lnTo>
                <a:lnTo>
                  <a:pt x="0" y="952"/>
                </a:lnTo>
                <a:lnTo>
                  <a:pt x="878" y="492"/>
                </a:lnTo>
                <a:lnTo>
                  <a:pt x="878" y="30"/>
                </a:lnTo>
              </a:path>
            </a:pathLst>
          </a:custGeom>
          <a:noFill/>
          <a:ln>
            <a:noFill/>
          </a:ln>
        </p:spPr>
        <p:txBody>
          <a:bodyPr lIns="51285" tIns="25642" rIns="51285" bIns="25642"/>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345" b="0" i="0" u="none" strike="noStrike" kern="1200" cap="none" spc="0" normalizeH="0" baseline="0" noProof="0">
              <a:ln>
                <a:noFill/>
              </a:ln>
              <a:solidFill>
                <a:prstClr val="black"/>
              </a:solidFill>
              <a:effectLst>
                <a:outerShdw blurRad="60007" dist="310007" dir="7680000" sy="30000" kx="1300200" algn="ctr" rotWithShape="0">
                  <a:prstClr val="black">
                    <a:alpha val="32000"/>
                  </a:prstClr>
                </a:outerShdw>
              </a:effectLst>
              <a:uLnTx/>
              <a:uFillTx/>
              <a:latin typeface="微软雅黑" panose="020B0503020204020204" pitchFamily="34" charset="-122"/>
              <a:ea typeface="微软雅黑" panose="020B0503020204020204" pitchFamily="34" charset="-122"/>
              <a:cs typeface="+mn-cs"/>
            </a:endParaRPr>
          </a:p>
        </p:txBody>
      </p:sp>
      <p:grpSp>
        <p:nvGrpSpPr>
          <p:cNvPr id="69" name="组合 68"/>
          <p:cNvGrpSpPr/>
          <p:nvPr/>
        </p:nvGrpSpPr>
        <p:grpSpPr>
          <a:xfrm>
            <a:off x="2234532" y="1621717"/>
            <a:ext cx="2260653" cy="2150233"/>
            <a:chOff x="3748193" y="2000673"/>
            <a:chExt cx="4030134" cy="3833285"/>
          </a:xfrm>
          <a:solidFill>
            <a:srgbClr val="393939"/>
          </a:solidFill>
        </p:grpSpPr>
        <p:sp>
          <p:nvSpPr>
            <p:cNvPr id="65562" name="Freeform 104"/>
            <p:cNvSpPr/>
            <p:nvPr/>
          </p:nvSpPr>
          <p:spPr>
            <a:xfrm>
              <a:off x="5858511" y="4583007"/>
              <a:ext cx="1151467" cy="1250951"/>
            </a:xfrm>
            <a:custGeom>
              <a:avLst/>
              <a:gdLst/>
              <a:ahLst/>
              <a:cxnLst>
                <a:cxn ang="0">
                  <a:pos x="0" y="51800146"/>
                </a:cxn>
                <a:cxn ang="0">
                  <a:pos x="0" y="849516619"/>
                </a:cxn>
                <a:cxn ang="0">
                  <a:pos x="1513557365" y="1643779837"/>
                </a:cxn>
                <a:cxn ang="0">
                  <a:pos x="1230197899" y="0"/>
                </a:cxn>
                <a:cxn ang="0">
                  <a:pos x="653110505" y="0"/>
                </a:cxn>
                <a:cxn ang="0">
                  <a:pos x="729133616" y="435118076"/>
                </a:cxn>
                <a:cxn ang="0">
                  <a:pos x="0" y="51800146"/>
                </a:cxn>
              </a:cxnLst>
              <a:rect l="0" t="0" r="0" b="0"/>
              <a:pathLst>
                <a:path w="876" h="952">
                  <a:moveTo>
                    <a:pt x="0" y="30"/>
                  </a:moveTo>
                  <a:lnTo>
                    <a:pt x="0" y="492"/>
                  </a:lnTo>
                  <a:lnTo>
                    <a:pt x="876" y="952"/>
                  </a:lnTo>
                  <a:lnTo>
                    <a:pt x="712" y="0"/>
                  </a:lnTo>
                  <a:lnTo>
                    <a:pt x="378" y="0"/>
                  </a:lnTo>
                  <a:lnTo>
                    <a:pt x="422" y="252"/>
                  </a:lnTo>
                  <a:lnTo>
                    <a:pt x="0" y="30"/>
                  </a:lnTo>
                  <a:close/>
                </a:path>
              </a:pathLst>
            </a:custGeom>
            <a:grpFill/>
            <a:ln w="9525">
              <a:noFill/>
            </a:ln>
          </p:spPr>
          <p:txBody>
            <a:bodyPr/>
            <a:lstStyle/>
            <a:p>
              <a:endParaRPr lang="zh-CN" altLang="en-US" sz="1345"/>
            </a:p>
          </p:txBody>
        </p:sp>
        <p:sp>
          <p:nvSpPr>
            <p:cNvPr id="65563" name="Freeform 106"/>
            <p:cNvSpPr/>
            <p:nvPr/>
          </p:nvSpPr>
          <p:spPr>
            <a:xfrm>
              <a:off x="4516545" y="4583007"/>
              <a:ext cx="1155700" cy="1250951"/>
            </a:xfrm>
            <a:custGeom>
              <a:avLst/>
              <a:gdLst/>
              <a:ahLst/>
              <a:cxnLst>
                <a:cxn ang="0">
                  <a:pos x="1521232904" y="51800146"/>
                </a:cxn>
                <a:cxn ang="0">
                  <a:pos x="790071007" y="435118076"/>
                </a:cxn>
                <a:cxn ang="0">
                  <a:pos x="862840618" y="0"/>
                </a:cxn>
                <a:cxn ang="0">
                  <a:pos x="284148194" y="0"/>
                </a:cxn>
                <a:cxn ang="0">
                  <a:pos x="0" y="1643779837"/>
                </a:cxn>
                <a:cxn ang="0">
                  <a:pos x="1521232904" y="849516619"/>
                </a:cxn>
                <a:cxn ang="0">
                  <a:pos x="1521232904" y="51800146"/>
                </a:cxn>
              </a:cxnLst>
              <a:rect l="0" t="0" r="0" b="0"/>
              <a:pathLst>
                <a:path w="878" h="952">
                  <a:moveTo>
                    <a:pt x="878" y="30"/>
                  </a:moveTo>
                  <a:lnTo>
                    <a:pt x="456" y="252"/>
                  </a:lnTo>
                  <a:lnTo>
                    <a:pt x="498" y="0"/>
                  </a:lnTo>
                  <a:lnTo>
                    <a:pt x="164" y="0"/>
                  </a:lnTo>
                  <a:lnTo>
                    <a:pt x="0" y="952"/>
                  </a:lnTo>
                  <a:lnTo>
                    <a:pt x="878" y="492"/>
                  </a:lnTo>
                  <a:lnTo>
                    <a:pt x="878" y="30"/>
                  </a:lnTo>
                  <a:close/>
                </a:path>
              </a:pathLst>
            </a:custGeom>
            <a:grpFill/>
            <a:ln w="9525">
              <a:noFill/>
            </a:ln>
          </p:spPr>
          <p:txBody>
            <a:bodyPr/>
            <a:lstStyle/>
            <a:p>
              <a:endParaRPr lang="zh-CN" altLang="en-US" sz="1345"/>
            </a:p>
          </p:txBody>
        </p:sp>
        <p:sp>
          <p:nvSpPr>
            <p:cNvPr id="65564" name="Freeform 108"/>
            <p:cNvSpPr/>
            <p:nvPr/>
          </p:nvSpPr>
          <p:spPr>
            <a:xfrm>
              <a:off x="5763260" y="2000673"/>
              <a:ext cx="2015067" cy="2370667"/>
            </a:xfrm>
            <a:custGeom>
              <a:avLst/>
              <a:gdLst/>
              <a:ahLst/>
              <a:cxnLst>
                <a:cxn ang="0">
                  <a:pos x="817912280" y="1661281696"/>
                </a:cxn>
                <a:cxn ang="0">
                  <a:pos x="0" y="0"/>
                </a:cxn>
                <a:cxn ang="0">
                  <a:pos x="0" y="1208832540"/>
                </a:cxn>
                <a:cxn ang="0">
                  <a:pos x="424485555" y="2072283603"/>
                </a:cxn>
                <a:cxn ang="0">
                  <a:pos x="1376990911" y="2147483646"/>
                </a:cxn>
                <a:cxn ang="0">
                  <a:pos x="690220873" y="2147483646"/>
                </a:cxn>
                <a:cxn ang="0">
                  <a:pos x="728182686" y="2147483646"/>
                </a:cxn>
                <a:cxn ang="0">
                  <a:pos x="1425306543" y="2147483646"/>
                </a:cxn>
                <a:cxn ang="0">
                  <a:pos x="2147483646" y="1927224802"/>
                </a:cxn>
                <a:cxn ang="0">
                  <a:pos x="817912280" y="1661281696"/>
                </a:cxn>
              </a:cxnLst>
              <a:rect l="0" t="0" r="0" b="0"/>
              <a:pathLst>
                <a:path w="1534" h="1804">
                  <a:moveTo>
                    <a:pt x="474" y="962"/>
                  </a:moveTo>
                  <a:lnTo>
                    <a:pt x="0" y="0"/>
                  </a:lnTo>
                  <a:lnTo>
                    <a:pt x="0" y="700"/>
                  </a:lnTo>
                  <a:lnTo>
                    <a:pt x="246" y="1200"/>
                  </a:lnTo>
                  <a:lnTo>
                    <a:pt x="798" y="1280"/>
                  </a:lnTo>
                  <a:lnTo>
                    <a:pt x="400" y="1670"/>
                  </a:lnTo>
                  <a:lnTo>
                    <a:pt x="422" y="1804"/>
                  </a:lnTo>
                  <a:lnTo>
                    <a:pt x="826" y="1804"/>
                  </a:lnTo>
                  <a:lnTo>
                    <a:pt x="1534" y="1116"/>
                  </a:lnTo>
                  <a:lnTo>
                    <a:pt x="474" y="962"/>
                  </a:lnTo>
                  <a:close/>
                </a:path>
              </a:pathLst>
            </a:custGeom>
            <a:grpFill/>
            <a:ln w="9525">
              <a:noFill/>
            </a:ln>
          </p:spPr>
          <p:txBody>
            <a:bodyPr/>
            <a:lstStyle/>
            <a:p>
              <a:endParaRPr lang="zh-CN" altLang="en-US" sz="1345"/>
            </a:p>
          </p:txBody>
        </p:sp>
        <p:sp>
          <p:nvSpPr>
            <p:cNvPr id="65565" name="Freeform 109"/>
            <p:cNvSpPr/>
            <p:nvPr/>
          </p:nvSpPr>
          <p:spPr>
            <a:xfrm>
              <a:off x="3748193" y="2000673"/>
              <a:ext cx="2015067" cy="2370667"/>
            </a:xfrm>
            <a:custGeom>
              <a:avLst/>
              <a:gdLst/>
              <a:ahLst/>
              <a:cxnLst>
                <a:cxn ang="0">
                  <a:pos x="1829085774" y="1661281696"/>
                </a:cxn>
                <a:cxn ang="0">
                  <a:pos x="0" y="1927224802"/>
                </a:cxn>
                <a:cxn ang="0">
                  <a:pos x="1221691510" y="2147483646"/>
                </a:cxn>
                <a:cxn ang="0">
                  <a:pos x="1918815367" y="2147483646"/>
                </a:cxn>
                <a:cxn ang="0">
                  <a:pos x="1960228016" y="2147483646"/>
                </a:cxn>
                <a:cxn ang="0">
                  <a:pos x="1270007142" y="2147483646"/>
                </a:cxn>
                <a:cxn ang="0">
                  <a:pos x="2147483646" y="2072283603"/>
                </a:cxn>
                <a:cxn ang="0">
                  <a:pos x="2147483646" y="1208832540"/>
                </a:cxn>
                <a:cxn ang="0">
                  <a:pos x="2147483646" y="0"/>
                </a:cxn>
                <a:cxn ang="0">
                  <a:pos x="1829085774" y="1661281696"/>
                </a:cxn>
              </a:cxnLst>
              <a:rect l="0" t="0" r="0" b="0"/>
              <a:pathLst>
                <a:path w="1534" h="1804">
                  <a:moveTo>
                    <a:pt x="1060" y="962"/>
                  </a:moveTo>
                  <a:lnTo>
                    <a:pt x="0" y="1116"/>
                  </a:lnTo>
                  <a:lnTo>
                    <a:pt x="708" y="1804"/>
                  </a:lnTo>
                  <a:lnTo>
                    <a:pt x="1112" y="1804"/>
                  </a:lnTo>
                  <a:lnTo>
                    <a:pt x="1136" y="1670"/>
                  </a:lnTo>
                  <a:lnTo>
                    <a:pt x="736" y="1280"/>
                  </a:lnTo>
                  <a:lnTo>
                    <a:pt x="1288" y="1200"/>
                  </a:lnTo>
                  <a:lnTo>
                    <a:pt x="1534" y="700"/>
                  </a:lnTo>
                  <a:lnTo>
                    <a:pt x="1534" y="0"/>
                  </a:lnTo>
                  <a:lnTo>
                    <a:pt x="1060" y="962"/>
                  </a:lnTo>
                  <a:close/>
                </a:path>
              </a:pathLst>
            </a:custGeom>
            <a:grpFill/>
            <a:ln w="9525">
              <a:noFill/>
            </a:ln>
          </p:spPr>
          <p:txBody>
            <a:bodyPr/>
            <a:lstStyle/>
            <a:p>
              <a:endParaRPr lang="zh-CN" altLang="en-US" sz="1345"/>
            </a:p>
          </p:txBody>
        </p:sp>
      </p:grpSp>
      <p:grpSp>
        <p:nvGrpSpPr>
          <p:cNvPr id="102" name="组合 101"/>
          <p:cNvGrpSpPr/>
          <p:nvPr/>
        </p:nvGrpSpPr>
        <p:grpSpPr>
          <a:xfrm>
            <a:off x="2234565" y="1924685"/>
            <a:ext cx="812165" cy="495300"/>
            <a:chOff x="1177047" y="2540424"/>
            <a:chExt cx="4018947" cy="882650"/>
          </a:xfrm>
        </p:grpSpPr>
        <p:sp>
          <p:nvSpPr>
            <p:cNvPr id="103" name="任意多边形 102"/>
            <p:cNvSpPr/>
            <p:nvPr/>
          </p:nvSpPr>
          <p:spPr>
            <a:xfrm flipH="1">
              <a:off x="1177047" y="2540424"/>
              <a:ext cx="3966039" cy="821267"/>
            </a:xfrm>
            <a:custGeom>
              <a:avLst/>
              <a:gdLst>
                <a:gd name="connsiteX0" fmla="*/ 0 w 1495425"/>
                <a:gd name="connsiteY0" fmla="*/ 581025 h 581025"/>
                <a:gd name="connsiteX1" fmla="*/ 333375 w 1495425"/>
                <a:gd name="connsiteY1" fmla="*/ 0 h 581025"/>
                <a:gd name="connsiteX2" fmla="*/ 1238250 w 1495425"/>
                <a:gd name="connsiteY2" fmla="*/ 0 h 581025"/>
                <a:gd name="connsiteX3" fmla="*/ 1495425 w 1495425"/>
                <a:gd name="connsiteY3" fmla="*/ 0 h 581025"/>
                <a:gd name="connsiteX0-1" fmla="*/ 0 w 1238249"/>
                <a:gd name="connsiteY0-2" fmla="*/ 581025 h 581025"/>
                <a:gd name="connsiteX1-3" fmla="*/ 333375 w 1238249"/>
                <a:gd name="connsiteY1-4" fmla="*/ 0 h 581025"/>
                <a:gd name="connsiteX2-5" fmla="*/ 1238250 w 1238249"/>
                <a:gd name="connsiteY2-6" fmla="*/ 0 h 581025"/>
                <a:gd name="connsiteX0-7" fmla="*/ 0 w 2896333"/>
                <a:gd name="connsiteY0-8" fmla="*/ 581025 h 581025"/>
                <a:gd name="connsiteX1-9" fmla="*/ 333375 w 2896333"/>
                <a:gd name="connsiteY1-10" fmla="*/ 0 h 581025"/>
                <a:gd name="connsiteX2-11" fmla="*/ 2896333 w 2896333"/>
                <a:gd name="connsiteY2-12" fmla="*/ 0 h 581025"/>
              </a:gdLst>
              <a:ahLst/>
              <a:cxnLst>
                <a:cxn ang="0">
                  <a:pos x="connsiteX0-1" y="connsiteY0-2"/>
                </a:cxn>
                <a:cxn ang="0">
                  <a:pos x="connsiteX1-3" y="connsiteY1-4"/>
                </a:cxn>
                <a:cxn ang="0">
                  <a:pos x="connsiteX2-5" y="connsiteY2-6"/>
                </a:cxn>
              </a:cxnLst>
              <a:rect l="l" t="t" r="r" b="b"/>
              <a:pathLst>
                <a:path w="2896333" h="581025">
                  <a:moveTo>
                    <a:pt x="0" y="581025"/>
                  </a:moveTo>
                  <a:lnTo>
                    <a:pt x="333375" y="0"/>
                  </a:lnTo>
                  <a:lnTo>
                    <a:pt x="2896333" y="0"/>
                  </a:lnTo>
                </a:path>
              </a:pathLst>
            </a:custGeom>
            <a:noFill/>
            <a:ln w="12700">
              <a:solidFill>
                <a:schemeClr val="bg1">
                  <a:lumMod val="50000"/>
                </a:schemeClr>
              </a:solidFill>
              <a:prstDash val="dash"/>
              <a:headEnd type="oval" w="med" len="med"/>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345" b="0" i="0" u="none" strike="noStrike" kern="1200" cap="none" spc="0" normalizeH="0" baseline="0" noProof="0">
                <a:ln>
                  <a:noFill/>
                </a:ln>
                <a:solidFill>
                  <a:prstClr val="white"/>
                </a:solidFill>
                <a:effectLst/>
                <a:uLnTx/>
                <a:uFillTx/>
                <a:latin typeface="+mn-lt"/>
                <a:ea typeface="+mn-ea"/>
                <a:cs typeface="+mn-cs"/>
              </a:endParaRPr>
            </a:p>
          </p:txBody>
        </p:sp>
        <p:sp>
          <p:nvSpPr>
            <p:cNvPr id="104" name="Oval 54"/>
            <p:cNvSpPr>
              <a:spLocks noChangeArrowheads="1"/>
            </p:cNvSpPr>
            <p:nvPr/>
          </p:nvSpPr>
          <p:spPr bwMode="auto">
            <a:xfrm>
              <a:off x="5085944" y="3313007"/>
              <a:ext cx="110050" cy="110067"/>
            </a:xfrm>
            <a:prstGeom prst="ellipse">
              <a:avLst/>
            </a:prstGeom>
            <a:ln>
              <a:solidFill>
                <a:schemeClr val="bg1">
                  <a:lumMod val="50000"/>
                </a:schemeClr>
              </a:solidFill>
            </a:ln>
            <a:effectLst>
              <a:outerShdw blurRad="63500" sx="102000" sy="102000" algn="ctr"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345" b="0" i="0" u="none" strike="noStrike" kern="1200" cap="none" spc="0" normalizeH="0" baseline="0" noProof="0">
                <a:ln>
                  <a:noFill/>
                </a:ln>
                <a:solidFill>
                  <a:prstClr val="black"/>
                </a:solidFill>
                <a:effectLst/>
                <a:uLnTx/>
                <a:uFillTx/>
                <a:latin typeface="+mn-lt"/>
                <a:ea typeface="+mn-ea"/>
                <a:cs typeface="+mn-cs"/>
              </a:endParaRPr>
            </a:p>
          </p:txBody>
        </p:sp>
      </p:grpSp>
      <p:grpSp>
        <p:nvGrpSpPr>
          <p:cNvPr id="105" name="组合 104"/>
          <p:cNvGrpSpPr/>
          <p:nvPr/>
        </p:nvGrpSpPr>
        <p:grpSpPr>
          <a:xfrm>
            <a:off x="3813810" y="1931670"/>
            <a:ext cx="787400" cy="492760"/>
            <a:chOff x="6563360" y="2553124"/>
            <a:chExt cx="3712633" cy="878416"/>
          </a:xfrm>
        </p:grpSpPr>
        <p:sp>
          <p:nvSpPr>
            <p:cNvPr id="106" name="任意多边形 105"/>
            <p:cNvSpPr/>
            <p:nvPr/>
          </p:nvSpPr>
          <p:spPr>
            <a:xfrm>
              <a:off x="6626860" y="2553124"/>
              <a:ext cx="3649133" cy="821267"/>
            </a:xfrm>
            <a:custGeom>
              <a:avLst/>
              <a:gdLst>
                <a:gd name="connsiteX0" fmla="*/ 0 w 1495425"/>
                <a:gd name="connsiteY0" fmla="*/ 581025 h 581025"/>
                <a:gd name="connsiteX1" fmla="*/ 333375 w 1495425"/>
                <a:gd name="connsiteY1" fmla="*/ 0 h 581025"/>
                <a:gd name="connsiteX2" fmla="*/ 1238250 w 1495425"/>
                <a:gd name="connsiteY2" fmla="*/ 0 h 581025"/>
                <a:gd name="connsiteX3" fmla="*/ 1495425 w 1495425"/>
                <a:gd name="connsiteY3" fmla="*/ 0 h 581025"/>
                <a:gd name="connsiteX0-1" fmla="*/ 0 w 1238249"/>
                <a:gd name="connsiteY0-2" fmla="*/ 581025 h 581025"/>
                <a:gd name="connsiteX1-3" fmla="*/ 333375 w 1238249"/>
                <a:gd name="connsiteY1-4" fmla="*/ 0 h 581025"/>
                <a:gd name="connsiteX2-5" fmla="*/ 1238250 w 1238249"/>
                <a:gd name="connsiteY2-6" fmla="*/ 0 h 581025"/>
                <a:gd name="connsiteX0-7" fmla="*/ 0 w 2896333"/>
                <a:gd name="connsiteY0-8" fmla="*/ 581025 h 581025"/>
                <a:gd name="connsiteX1-9" fmla="*/ 333375 w 2896333"/>
                <a:gd name="connsiteY1-10" fmla="*/ 0 h 581025"/>
                <a:gd name="connsiteX2-11" fmla="*/ 2896333 w 2896333"/>
                <a:gd name="connsiteY2-12" fmla="*/ 0 h 581025"/>
              </a:gdLst>
              <a:ahLst/>
              <a:cxnLst>
                <a:cxn ang="0">
                  <a:pos x="connsiteX0-1" y="connsiteY0-2"/>
                </a:cxn>
                <a:cxn ang="0">
                  <a:pos x="connsiteX1-3" y="connsiteY1-4"/>
                </a:cxn>
                <a:cxn ang="0">
                  <a:pos x="connsiteX2-5" y="connsiteY2-6"/>
                </a:cxn>
              </a:cxnLst>
              <a:rect l="l" t="t" r="r" b="b"/>
              <a:pathLst>
                <a:path w="2896333" h="581025">
                  <a:moveTo>
                    <a:pt x="0" y="581025"/>
                  </a:moveTo>
                  <a:lnTo>
                    <a:pt x="333375" y="0"/>
                  </a:lnTo>
                  <a:lnTo>
                    <a:pt x="2896333" y="0"/>
                  </a:lnTo>
                </a:path>
              </a:pathLst>
            </a:custGeom>
            <a:noFill/>
            <a:ln w="12700">
              <a:solidFill>
                <a:schemeClr val="bg1">
                  <a:lumMod val="50000"/>
                </a:schemeClr>
              </a:solidFill>
              <a:prstDash val="dash"/>
              <a:headEnd type="oval" w="med" len="med"/>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345" b="0" i="0" u="none" strike="noStrike" kern="1200" cap="none" spc="0" normalizeH="0" baseline="0" noProof="0">
                <a:ln>
                  <a:noFill/>
                </a:ln>
                <a:solidFill>
                  <a:prstClr val="white"/>
                </a:solidFill>
                <a:effectLst/>
                <a:uLnTx/>
                <a:uFillTx/>
                <a:latin typeface="+mn-lt"/>
                <a:ea typeface="+mn-ea"/>
                <a:cs typeface="+mn-cs"/>
              </a:endParaRPr>
            </a:p>
          </p:txBody>
        </p:sp>
        <p:sp>
          <p:nvSpPr>
            <p:cNvPr id="107" name="Oval 54"/>
            <p:cNvSpPr>
              <a:spLocks noChangeArrowheads="1"/>
            </p:cNvSpPr>
            <p:nvPr/>
          </p:nvSpPr>
          <p:spPr bwMode="auto">
            <a:xfrm>
              <a:off x="6563360" y="3321473"/>
              <a:ext cx="110067" cy="110067"/>
            </a:xfrm>
            <a:prstGeom prst="ellipse">
              <a:avLst/>
            </a:prstGeom>
            <a:ln>
              <a:solidFill>
                <a:schemeClr val="bg1">
                  <a:lumMod val="50000"/>
                </a:schemeClr>
              </a:solidFill>
            </a:ln>
            <a:effectLst>
              <a:outerShdw blurRad="63500" sx="102000" sy="102000" algn="ctr"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345" b="0" i="0" u="none" strike="noStrike" kern="1200" cap="none" spc="0" normalizeH="0" baseline="0" noProof="0">
                <a:ln>
                  <a:noFill/>
                </a:ln>
                <a:solidFill>
                  <a:prstClr val="black"/>
                </a:solidFill>
                <a:effectLst/>
                <a:uLnTx/>
                <a:uFillTx/>
                <a:latin typeface="+mn-lt"/>
                <a:ea typeface="+mn-ea"/>
                <a:cs typeface="+mn-cs"/>
              </a:endParaRPr>
            </a:p>
          </p:txBody>
        </p:sp>
      </p:grpSp>
      <p:grpSp>
        <p:nvGrpSpPr>
          <p:cNvPr id="108" name="组合 107"/>
          <p:cNvGrpSpPr/>
          <p:nvPr/>
        </p:nvGrpSpPr>
        <p:grpSpPr>
          <a:xfrm>
            <a:off x="3849370" y="3065780"/>
            <a:ext cx="751840" cy="495300"/>
            <a:chOff x="6626860" y="4574541"/>
            <a:chExt cx="3676651" cy="882650"/>
          </a:xfrm>
        </p:grpSpPr>
        <p:sp>
          <p:nvSpPr>
            <p:cNvPr id="109" name="任意多边形 108"/>
            <p:cNvSpPr/>
            <p:nvPr/>
          </p:nvSpPr>
          <p:spPr>
            <a:xfrm>
              <a:off x="6686127" y="4574541"/>
              <a:ext cx="3617384" cy="827617"/>
            </a:xfrm>
            <a:custGeom>
              <a:avLst/>
              <a:gdLst>
                <a:gd name="connsiteX0" fmla="*/ 0 w 1495425"/>
                <a:gd name="connsiteY0" fmla="*/ 581025 h 581025"/>
                <a:gd name="connsiteX1" fmla="*/ 333375 w 1495425"/>
                <a:gd name="connsiteY1" fmla="*/ 0 h 581025"/>
                <a:gd name="connsiteX2" fmla="*/ 1238250 w 1495425"/>
                <a:gd name="connsiteY2" fmla="*/ 0 h 581025"/>
                <a:gd name="connsiteX3" fmla="*/ 1495425 w 1495425"/>
                <a:gd name="connsiteY3" fmla="*/ 0 h 581025"/>
                <a:gd name="connsiteX0-1" fmla="*/ 0 w 1238249"/>
                <a:gd name="connsiteY0-2" fmla="*/ 581025 h 581025"/>
                <a:gd name="connsiteX1-3" fmla="*/ 333375 w 1238249"/>
                <a:gd name="connsiteY1-4" fmla="*/ 0 h 581025"/>
                <a:gd name="connsiteX2-5" fmla="*/ 1238250 w 1238249"/>
                <a:gd name="connsiteY2-6" fmla="*/ 0 h 581025"/>
                <a:gd name="connsiteX0-7" fmla="*/ 0 w 2528430"/>
                <a:gd name="connsiteY0-8" fmla="*/ 587027 h 587027"/>
                <a:gd name="connsiteX1-9" fmla="*/ 333375 w 2528430"/>
                <a:gd name="connsiteY1-10" fmla="*/ 6002 h 587027"/>
                <a:gd name="connsiteX2-11" fmla="*/ 2528430 w 2528430"/>
                <a:gd name="connsiteY2-12" fmla="*/ 0 h 587027"/>
              </a:gdLst>
              <a:ahLst/>
              <a:cxnLst>
                <a:cxn ang="0">
                  <a:pos x="connsiteX0-1" y="connsiteY0-2"/>
                </a:cxn>
                <a:cxn ang="0">
                  <a:pos x="connsiteX1-3" y="connsiteY1-4"/>
                </a:cxn>
                <a:cxn ang="0">
                  <a:pos x="connsiteX2-5" y="connsiteY2-6"/>
                </a:cxn>
              </a:cxnLst>
              <a:rect l="l" t="t" r="r" b="b"/>
              <a:pathLst>
                <a:path w="2528430" h="587027">
                  <a:moveTo>
                    <a:pt x="0" y="587027"/>
                  </a:moveTo>
                  <a:lnTo>
                    <a:pt x="333375" y="6002"/>
                  </a:lnTo>
                  <a:lnTo>
                    <a:pt x="2528430" y="0"/>
                  </a:lnTo>
                </a:path>
              </a:pathLst>
            </a:custGeom>
            <a:noFill/>
            <a:ln w="12700">
              <a:solidFill>
                <a:schemeClr val="bg1">
                  <a:lumMod val="50000"/>
                </a:schemeClr>
              </a:solidFill>
              <a:prstDash val="dash"/>
              <a:headEnd type="oval" w="med" len="med"/>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345" b="0" i="0" u="none" strike="noStrike" kern="1200" cap="none" spc="0" normalizeH="0" baseline="0" noProof="0">
                <a:ln>
                  <a:noFill/>
                </a:ln>
                <a:solidFill>
                  <a:prstClr val="white"/>
                </a:solidFill>
                <a:effectLst/>
                <a:uLnTx/>
                <a:uFillTx/>
                <a:latin typeface="+mn-lt"/>
                <a:ea typeface="+mn-ea"/>
                <a:cs typeface="+mn-cs"/>
              </a:endParaRPr>
            </a:p>
          </p:txBody>
        </p:sp>
        <p:sp>
          <p:nvSpPr>
            <p:cNvPr id="110" name="Oval 54"/>
            <p:cNvSpPr>
              <a:spLocks noChangeArrowheads="1"/>
            </p:cNvSpPr>
            <p:nvPr/>
          </p:nvSpPr>
          <p:spPr bwMode="auto">
            <a:xfrm>
              <a:off x="6626860" y="5347124"/>
              <a:ext cx="110067" cy="110067"/>
            </a:xfrm>
            <a:prstGeom prst="ellipse">
              <a:avLst/>
            </a:prstGeom>
            <a:ln>
              <a:solidFill>
                <a:schemeClr val="bg1">
                  <a:lumMod val="50000"/>
                </a:schemeClr>
              </a:solidFill>
            </a:ln>
            <a:effectLst>
              <a:outerShdw blurRad="63500" sx="102000" sy="102000" algn="ctr"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345" b="0" i="0" u="none" strike="noStrike" kern="1200" cap="none" spc="0" normalizeH="0" baseline="0" noProof="0">
                <a:ln>
                  <a:noFill/>
                </a:ln>
                <a:solidFill>
                  <a:prstClr val="black"/>
                </a:solidFill>
                <a:effectLst/>
                <a:uLnTx/>
                <a:uFillTx/>
                <a:latin typeface="+mn-lt"/>
                <a:ea typeface="+mn-ea"/>
                <a:cs typeface="+mn-cs"/>
              </a:endParaRPr>
            </a:p>
          </p:txBody>
        </p:sp>
      </p:grpSp>
      <p:grpSp>
        <p:nvGrpSpPr>
          <p:cNvPr id="111" name="组合 110"/>
          <p:cNvGrpSpPr/>
          <p:nvPr/>
        </p:nvGrpSpPr>
        <p:grpSpPr>
          <a:xfrm>
            <a:off x="2225040" y="3065780"/>
            <a:ext cx="608965" cy="495300"/>
            <a:chOff x="1177046" y="4574541"/>
            <a:chExt cx="3640065" cy="882650"/>
          </a:xfrm>
        </p:grpSpPr>
        <p:sp>
          <p:nvSpPr>
            <p:cNvPr id="112" name="任意多边形 111"/>
            <p:cNvSpPr/>
            <p:nvPr/>
          </p:nvSpPr>
          <p:spPr>
            <a:xfrm flipH="1">
              <a:off x="1177046" y="4574541"/>
              <a:ext cx="3574459" cy="827617"/>
            </a:xfrm>
            <a:custGeom>
              <a:avLst/>
              <a:gdLst>
                <a:gd name="connsiteX0" fmla="*/ 0 w 1495425"/>
                <a:gd name="connsiteY0" fmla="*/ 581025 h 581025"/>
                <a:gd name="connsiteX1" fmla="*/ 333375 w 1495425"/>
                <a:gd name="connsiteY1" fmla="*/ 0 h 581025"/>
                <a:gd name="connsiteX2" fmla="*/ 1238250 w 1495425"/>
                <a:gd name="connsiteY2" fmla="*/ 0 h 581025"/>
                <a:gd name="connsiteX3" fmla="*/ 1495425 w 1495425"/>
                <a:gd name="connsiteY3" fmla="*/ 0 h 581025"/>
                <a:gd name="connsiteX0-1" fmla="*/ 0 w 1238249"/>
                <a:gd name="connsiteY0-2" fmla="*/ 581025 h 581025"/>
                <a:gd name="connsiteX1-3" fmla="*/ 333375 w 1238249"/>
                <a:gd name="connsiteY1-4" fmla="*/ 0 h 581025"/>
                <a:gd name="connsiteX2-5" fmla="*/ 1238250 w 1238249"/>
                <a:gd name="connsiteY2-6" fmla="*/ 0 h 581025"/>
                <a:gd name="connsiteX0-7" fmla="*/ 0 w 2528430"/>
                <a:gd name="connsiteY0-8" fmla="*/ 587027 h 587027"/>
                <a:gd name="connsiteX1-9" fmla="*/ 333375 w 2528430"/>
                <a:gd name="connsiteY1-10" fmla="*/ 6002 h 587027"/>
                <a:gd name="connsiteX2-11" fmla="*/ 2528430 w 2528430"/>
                <a:gd name="connsiteY2-12" fmla="*/ 0 h 587027"/>
              </a:gdLst>
              <a:ahLst/>
              <a:cxnLst>
                <a:cxn ang="0">
                  <a:pos x="connsiteX0-1" y="connsiteY0-2"/>
                </a:cxn>
                <a:cxn ang="0">
                  <a:pos x="connsiteX1-3" y="connsiteY1-4"/>
                </a:cxn>
                <a:cxn ang="0">
                  <a:pos x="connsiteX2-5" y="connsiteY2-6"/>
                </a:cxn>
              </a:cxnLst>
              <a:rect l="l" t="t" r="r" b="b"/>
              <a:pathLst>
                <a:path w="2528430" h="587027">
                  <a:moveTo>
                    <a:pt x="0" y="587027"/>
                  </a:moveTo>
                  <a:lnTo>
                    <a:pt x="333375" y="6002"/>
                  </a:lnTo>
                  <a:lnTo>
                    <a:pt x="2528430" y="0"/>
                  </a:lnTo>
                </a:path>
              </a:pathLst>
            </a:custGeom>
            <a:noFill/>
            <a:ln w="12700">
              <a:solidFill>
                <a:schemeClr val="bg1">
                  <a:lumMod val="50000"/>
                </a:schemeClr>
              </a:solidFill>
              <a:prstDash val="dash"/>
              <a:headEnd type="oval" w="med" len="med"/>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345" b="0" i="0" u="none" strike="noStrike" kern="1200" cap="none" spc="0" normalizeH="0" baseline="0" noProof="0">
                <a:ln>
                  <a:noFill/>
                </a:ln>
                <a:solidFill>
                  <a:prstClr val="white"/>
                </a:solidFill>
                <a:effectLst/>
                <a:uLnTx/>
                <a:uFillTx/>
                <a:latin typeface="+mn-lt"/>
                <a:ea typeface="+mn-ea"/>
                <a:cs typeface="+mn-cs"/>
              </a:endParaRPr>
            </a:p>
          </p:txBody>
        </p:sp>
        <p:sp>
          <p:nvSpPr>
            <p:cNvPr id="113" name="Oval 54"/>
            <p:cNvSpPr>
              <a:spLocks noChangeArrowheads="1"/>
            </p:cNvSpPr>
            <p:nvPr/>
          </p:nvSpPr>
          <p:spPr bwMode="auto">
            <a:xfrm>
              <a:off x="4707063" y="5347124"/>
              <a:ext cx="110048" cy="110067"/>
            </a:xfrm>
            <a:prstGeom prst="ellipse">
              <a:avLst/>
            </a:prstGeom>
            <a:ln>
              <a:solidFill>
                <a:schemeClr val="bg1">
                  <a:lumMod val="50000"/>
                </a:schemeClr>
              </a:solidFill>
            </a:ln>
            <a:effectLst>
              <a:outerShdw blurRad="63500" sx="102000" sy="102000" algn="ctr"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345" b="0" i="0" u="none" strike="noStrike" kern="1200" cap="none" spc="0" normalizeH="0" baseline="0" noProof="0">
                <a:ln>
                  <a:noFill/>
                </a:ln>
                <a:solidFill>
                  <a:prstClr val="black"/>
                </a:solidFill>
                <a:effectLst/>
                <a:uLnTx/>
                <a:uFillTx/>
                <a:latin typeface="+mn-lt"/>
                <a:ea typeface="+mn-ea"/>
                <a:cs typeface="+mn-cs"/>
              </a:endParaRPr>
            </a:p>
          </p:txBody>
        </p:sp>
      </p:grpSp>
      <p:sp>
        <p:nvSpPr>
          <p:cNvPr id="114" name="矩形 1"/>
          <p:cNvSpPr>
            <a:spLocks noChangeArrowheads="1"/>
          </p:cNvSpPr>
          <p:nvPr/>
        </p:nvSpPr>
        <p:spPr bwMode="auto">
          <a:xfrm>
            <a:off x="317500" y="823595"/>
            <a:ext cx="1906905" cy="1281430"/>
          </a:xfrm>
          <a:prstGeom prst="rect">
            <a:avLst/>
          </a:prstGeom>
          <a:noFill/>
          <a:ln>
            <a:noFill/>
          </a:ln>
        </p:spPr>
        <p:txBody>
          <a:bodyPr wrap="square" lIns="51285" tIns="25642" rIns="51285" bIns="25642">
            <a:spAutoFit/>
          </a:bodyPr>
          <a:lstStyle/>
          <a:p>
            <a:pPr marL="0" marR="0" lvl="0" indent="0" algn="just"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cap="none" spc="0" normalizeH="0" baseline="0"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1</a:t>
            </a:r>
            <a:r>
              <a:rPr kumimoji="0" lang="en-US" altLang="zh-CN" sz="1600" b="0" i="0" u="none" strike="noStrike" cap="none" spc="0" normalizeH="0" baseline="0" dirty="0">
                <a:solidFill>
                  <a:schemeClr val="accent1">
                    <a:lumMod val="50000"/>
                  </a:schemeClr>
                </a:solidFill>
                <a:ea typeface="黑体" panose="02010609060101010101" pitchFamily="49" charset="-122"/>
                <a:cs typeface="Arial" panose="020B0604020202020204" pitchFamily="34" charset="0"/>
              </a:rPr>
              <a:t>.</a:t>
            </a:r>
            <a:r>
              <a:rPr kumimoji="0" lang="zh-CN" altLang="en-US" sz="1600" b="0" i="0" u="none" strike="noStrike" cap="none" spc="0" normalizeH="0" baseline="0" dirty="0">
                <a:solidFill>
                  <a:schemeClr val="accent1">
                    <a:lumMod val="50000"/>
                  </a:schemeClr>
                </a:solidFill>
                <a:ea typeface="黑体" panose="02010609060101010101" pitchFamily="49" charset="-122"/>
                <a:cs typeface="Arial" panose="020B0604020202020204" pitchFamily="34" charset="0"/>
              </a:rPr>
              <a:t>经纪商确定交易收益并且获得交易双方的“买价”和“卖价”。言简意赅的说明分项内容。</a:t>
            </a:r>
          </a:p>
        </p:txBody>
      </p:sp>
      <p:sp>
        <p:nvSpPr>
          <p:cNvPr id="115" name="矩形 1"/>
          <p:cNvSpPr>
            <a:spLocks noChangeArrowheads="1"/>
          </p:cNvSpPr>
          <p:nvPr/>
        </p:nvSpPr>
        <p:spPr bwMode="auto">
          <a:xfrm>
            <a:off x="337185" y="2951480"/>
            <a:ext cx="1897380" cy="1527810"/>
          </a:xfrm>
          <a:prstGeom prst="rect">
            <a:avLst/>
          </a:prstGeom>
          <a:noFill/>
          <a:ln>
            <a:noFill/>
          </a:ln>
        </p:spPr>
        <p:txBody>
          <a:bodyPr wrap="square" lIns="51285" tIns="25642" rIns="51285" bIns="25642">
            <a:spAutoFit/>
          </a:bodyPr>
          <a:lstStyle/>
          <a:p>
            <a:pPr marL="0" marR="0" lvl="0" indent="0" algn="just"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cap="none" spc="0" normalizeH="0" baseline="0"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3</a:t>
            </a:r>
            <a:r>
              <a:rPr kumimoji="0" lang="en-US" altLang="zh-CN" sz="1600" b="0" i="0" u="none" strike="noStrike" cap="none" spc="0" normalizeH="0" baseline="0" dirty="0">
                <a:solidFill>
                  <a:schemeClr val="accent1">
                    <a:lumMod val="50000"/>
                  </a:schemeClr>
                </a:solidFill>
                <a:ea typeface="黑体" panose="02010609060101010101" pitchFamily="49" charset="-122"/>
                <a:cs typeface="Arial" panose="020B0604020202020204" pitchFamily="34" charset="0"/>
              </a:rPr>
              <a:t>.</a:t>
            </a:r>
            <a:r>
              <a:rPr kumimoji="0" lang="zh-CN" altLang="en-US" sz="1600" b="0" i="0" u="none" strike="noStrike" cap="none" spc="0" normalizeH="0" baseline="0" dirty="0">
                <a:solidFill>
                  <a:schemeClr val="accent1">
                    <a:lumMod val="50000"/>
                  </a:schemeClr>
                </a:solidFill>
                <a:ea typeface="黑体" panose="02010609060101010101" pitchFamily="49" charset="-122"/>
                <a:cs typeface="Arial" panose="020B0604020202020204" pitchFamily="34" charset="0"/>
              </a:rPr>
              <a:t>结算日当天发布结算清单，一般为一个月的最后一个交易日，结算价格为 合约中约定的特定时期的平均价格。</a:t>
            </a:r>
          </a:p>
        </p:txBody>
      </p:sp>
      <p:sp>
        <p:nvSpPr>
          <p:cNvPr id="116" name="矩形 1"/>
          <p:cNvSpPr>
            <a:spLocks noChangeArrowheads="1"/>
          </p:cNvSpPr>
          <p:nvPr/>
        </p:nvSpPr>
        <p:spPr bwMode="auto">
          <a:xfrm>
            <a:off x="4601210" y="823595"/>
            <a:ext cx="1896745" cy="2020570"/>
          </a:xfrm>
          <a:prstGeom prst="rect">
            <a:avLst/>
          </a:prstGeom>
          <a:noFill/>
          <a:ln>
            <a:noFill/>
          </a:ln>
        </p:spPr>
        <p:txBody>
          <a:bodyPr wrap="square" lIns="51285" tIns="25642" rIns="51285" bIns="25642">
            <a:spAutoFit/>
          </a:bodyPr>
          <a:lstStyle/>
          <a:p>
            <a:pPr marL="0" marR="0" lvl="0" indent="0" algn="just"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cap="none" spc="0" normalizeH="0" baseline="0"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2</a:t>
            </a:r>
            <a:r>
              <a:rPr kumimoji="0" lang="en-US" altLang="zh-CN" sz="1600" b="0" i="0" u="none" strike="noStrike" cap="none" spc="0" normalizeH="0" baseline="0" dirty="0">
                <a:solidFill>
                  <a:schemeClr val="accent1">
                    <a:lumMod val="50000"/>
                  </a:schemeClr>
                </a:solidFill>
                <a:ea typeface="黑体" panose="02010609060101010101" pitchFamily="49" charset="-122"/>
                <a:cs typeface="Arial" panose="020B0604020202020204" pitchFamily="34" charset="0"/>
              </a:rPr>
              <a:t>.</a:t>
            </a:r>
            <a:r>
              <a:rPr kumimoji="0" lang="zh-CN" altLang="en-US" sz="1600" b="0" i="0" u="none" strike="noStrike" cap="none" spc="0" normalizeH="0" baseline="0" dirty="0">
                <a:solidFill>
                  <a:schemeClr val="accent1">
                    <a:lumMod val="50000"/>
                  </a:schemeClr>
                </a:solidFill>
                <a:ea typeface="黑体" panose="02010609060101010101" pitchFamily="49" charset="-122"/>
                <a:cs typeface="Arial" panose="020B0604020202020204" pitchFamily="34" charset="0"/>
              </a:rPr>
              <a:t>交易双方口头确认,并下发扼要重述详细记录交易主要条款。完整的合约随后印发并由双方签字，一般情况需要在两个交易日内完成。</a:t>
            </a:r>
          </a:p>
        </p:txBody>
      </p:sp>
      <p:sp>
        <p:nvSpPr>
          <p:cNvPr id="117" name="矩形 1"/>
          <p:cNvSpPr>
            <a:spLocks noChangeArrowheads="1"/>
          </p:cNvSpPr>
          <p:nvPr/>
        </p:nvSpPr>
        <p:spPr bwMode="auto">
          <a:xfrm>
            <a:off x="4678680" y="3023235"/>
            <a:ext cx="1896110" cy="1035685"/>
          </a:xfrm>
          <a:prstGeom prst="rect">
            <a:avLst/>
          </a:prstGeom>
          <a:noFill/>
          <a:ln>
            <a:noFill/>
          </a:ln>
        </p:spPr>
        <p:txBody>
          <a:bodyPr wrap="square" lIns="51285" tIns="25642" rIns="51285" bIns="25642">
            <a:spAutoFit/>
          </a:bodyPr>
          <a:lstStyle/>
          <a:p>
            <a:pPr marL="0" marR="0" lvl="0" indent="0" algn="just"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cap="none" spc="0" normalizeH="0" baseline="0"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4</a:t>
            </a:r>
            <a:r>
              <a:rPr kumimoji="0" lang="en-US" altLang="zh-CN" sz="1600" b="0" i="0" u="none" strike="noStrike" cap="none" spc="0" normalizeH="0" baseline="0" dirty="0">
                <a:solidFill>
                  <a:schemeClr val="accent1">
                    <a:lumMod val="50000"/>
                  </a:schemeClr>
                </a:solidFill>
                <a:ea typeface="黑体" panose="02010609060101010101" pitchFamily="49" charset="-122"/>
                <a:cs typeface="Arial" panose="020B0604020202020204" pitchFamily="34" charset="0"/>
              </a:rPr>
              <a:t>.</a:t>
            </a:r>
            <a:r>
              <a:rPr kumimoji="0" lang="zh-CN" altLang="en-US" sz="1600" b="0" i="0" u="none" strike="noStrike" cap="none" spc="0" normalizeH="0" baseline="0" dirty="0">
                <a:solidFill>
                  <a:schemeClr val="accent1">
                    <a:lumMod val="50000"/>
                  </a:schemeClr>
                </a:solidFill>
                <a:ea typeface="黑体" panose="02010609060101010101" pitchFamily="49" charset="-122"/>
                <a:cs typeface="Arial" panose="020B0604020202020204" pitchFamily="34" charset="0"/>
              </a:rPr>
              <a:t>最后结算资金将在结算日期过后不超过</a:t>
            </a:r>
            <a:r>
              <a:rPr kumimoji="0" lang="en-US" altLang="zh-CN" sz="1600" b="0" i="0" u="none" strike="noStrike" cap="none" spc="0" normalizeH="0" baseline="0"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5</a:t>
            </a:r>
            <a:r>
              <a:rPr kumimoji="0" lang="zh-CN" altLang="en-US" sz="1600" b="0" i="0" u="none" strike="noStrike" cap="none" spc="0" normalizeH="0" baseline="0" dirty="0">
                <a:solidFill>
                  <a:schemeClr val="accent1">
                    <a:lumMod val="50000"/>
                  </a:schemeClr>
                </a:solidFill>
                <a:ea typeface="黑体" panose="02010609060101010101" pitchFamily="49" charset="-122"/>
                <a:cs typeface="Arial" panose="020B0604020202020204" pitchFamily="34" charset="0"/>
              </a:rPr>
              <a:t>个伦敦银行工作日内支付。</a:t>
            </a:r>
          </a:p>
        </p:txBody>
      </p:sp>
      <p:sp>
        <p:nvSpPr>
          <p:cNvPr id="10" name="文本框 9"/>
          <p:cNvSpPr txBox="1"/>
          <p:nvPr/>
        </p:nvSpPr>
        <p:spPr>
          <a:xfrm>
            <a:off x="3020060" y="2431415"/>
            <a:ext cx="746125" cy="645160"/>
          </a:xfrm>
          <a:prstGeom prst="rect">
            <a:avLst/>
          </a:prstGeom>
          <a:noFill/>
        </p:spPr>
        <p:txBody>
          <a:bodyPr wrap="square" rtlCol="0">
            <a:spAutoFit/>
          </a:bodyPr>
          <a:lstStyle/>
          <a:p>
            <a:r>
              <a:rPr lang="zh-CN" altLang="en-US">
                <a:solidFill>
                  <a:srgbClr val="004288"/>
                </a:solidFill>
                <a:latin typeface="黑体" panose="02010609060101010101" pitchFamily="49" charset="-122"/>
                <a:ea typeface="黑体" panose="02010609060101010101" pitchFamily="49" charset="-122"/>
              </a:rPr>
              <a:t>交易程序</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69"/>
                                        </p:tgtEl>
                                        <p:attrNameLst>
                                          <p:attrName>style.visibility</p:attrName>
                                        </p:attrNameLst>
                                      </p:cBhvr>
                                      <p:to>
                                        <p:strVal val="visible"/>
                                      </p:to>
                                    </p:set>
                                    <p:anim calcmode="lin" valueType="num">
                                      <p:cBhvr>
                                        <p:cTn id="7" dur="500" fill="hold"/>
                                        <p:tgtEl>
                                          <p:spTgt spid="69"/>
                                        </p:tgtEl>
                                        <p:attrNameLst>
                                          <p:attrName>ppt_w</p:attrName>
                                        </p:attrNameLst>
                                      </p:cBhvr>
                                      <p:tavLst>
                                        <p:tav tm="0">
                                          <p:val>
                                            <p:fltVal val="0"/>
                                          </p:val>
                                        </p:tav>
                                        <p:tav tm="100000">
                                          <p:val>
                                            <p:strVal val="#ppt_w"/>
                                          </p:val>
                                        </p:tav>
                                      </p:tavLst>
                                    </p:anim>
                                    <p:anim calcmode="lin" valueType="num">
                                      <p:cBhvr>
                                        <p:cTn id="8" dur="500" fill="hold"/>
                                        <p:tgtEl>
                                          <p:spTgt spid="69"/>
                                        </p:tgtEl>
                                        <p:attrNameLst>
                                          <p:attrName>ppt_h</p:attrName>
                                        </p:attrNameLst>
                                      </p:cBhvr>
                                      <p:tavLst>
                                        <p:tav tm="0">
                                          <p:val>
                                            <p:fltVal val="0"/>
                                          </p:val>
                                        </p:tav>
                                        <p:tav tm="100000">
                                          <p:val>
                                            <p:strVal val="#ppt_h"/>
                                          </p:val>
                                        </p:tav>
                                      </p:tavLst>
                                    </p:anim>
                                    <p:animEffect transition="in" filter="fade">
                                      <p:cBhvr>
                                        <p:cTn id="9" dur="500"/>
                                        <p:tgtEl>
                                          <p:spTgt spid="69"/>
                                        </p:tgtEl>
                                      </p:cBhvr>
                                    </p:animEffect>
                                  </p:childTnLst>
                                </p:cTn>
                              </p:par>
                            </p:childTnLst>
                          </p:cTn>
                        </p:par>
                        <p:par>
                          <p:cTn id="10" fill="hold">
                            <p:stCondLst>
                              <p:cond delay="500"/>
                            </p:stCondLst>
                            <p:childTnLst>
                              <p:par>
                                <p:cTn id="11" presetID="22" presetClass="entr" presetSubtype="2" fill="hold" nodeType="afterEffect">
                                  <p:stCondLst>
                                    <p:cond delay="0"/>
                                  </p:stCondLst>
                                  <p:childTnLst>
                                    <p:set>
                                      <p:cBhvr>
                                        <p:cTn id="12" dur="1" fill="hold">
                                          <p:stCondLst>
                                            <p:cond delay="0"/>
                                          </p:stCondLst>
                                        </p:cTn>
                                        <p:tgtEl>
                                          <p:spTgt spid="102"/>
                                        </p:tgtEl>
                                        <p:attrNameLst>
                                          <p:attrName>style.visibility</p:attrName>
                                        </p:attrNameLst>
                                      </p:cBhvr>
                                      <p:to>
                                        <p:strVal val="visible"/>
                                      </p:to>
                                    </p:set>
                                    <p:animEffect transition="in" filter="wipe(right)">
                                      <p:cBhvr>
                                        <p:cTn id="13" dur="500"/>
                                        <p:tgtEl>
                                          <p:spTgt spid="102"/>
                                        </p:tgtEl>
                                      </p:cBhvr>
                                    </p:animEffect>
                                  </p:childTnLst>
                                </p:cTn>
                              </p:par>
                            </p:childTnLst>
                          </p:cTn>
                        </p:par>
                        <p:par>
                          <p:cTn id="14" fill="hold">
                            <p:stCondLst>
                              <p:cond delay="1000"/>
                            </p:stCondLst>
                            <p:childTnLst>
                              <p:par>
                                <p:cTn id="15" presetID="22" presetClass="entr" presetSubtype="1" fill="hold" grpId="0" nodeType="afterEffect">
                                  <p:stCondLst>
                                    <p:cond delay="0"/>
                                  </p:stCondLst>
                                  <p:childTnLst>
                                    <p:set>
                                      <p:cBhvr>
                                        <p:cTn id="16" dur="1" fill="hold">
                                          <p:stCondLst>
                                            <p:cond delay="0"/>
                                          </p:stCondLst>
                                        </p:cTn>
                                        <p:tgtEl>
                                          <p:spTgt spid="114"/>
                                        </p:tgtEl>
                                        <p:attrNameLst>
                                          <p:attrName>style.visibility</p:attrName>
                                        </p:attrNameLst>
                                      </p:cBhvr>
                                      <p:to>
                                        <p:strVal val="visible"/>
                                      </p:to>
                                    </p:set>
                                    <p:animEffect transition="in" filter="wipe(up)">
                                      <p:cBhvr>
                                        <p:cTn id="17" dur="500"/>
                                        <p:tgtEl>
                                          <p:spTgt spid="114"/>
                                        </p:tgtEl>
                                      </p:cBhvr>
                                    </p:animEffect>
                                  </p:childTnLst>
                                </p:cTn>
                              </p:par>
                            </p:childTnLst>
                          </p:cTn>
                        </p:par>
                        <p:par>
                          <p:cTn id="18" fill="hold">
                            <p:stCondLst>
                              <p:cond delay="1500"/>
                            </p:stCondLst>
                            <p:childTnLst>
                              <p:par>
                                <p:cTn id="19" presetID="22" presetClass="entr" presetSubtype="8" fill="hold" nodeType="afterEffect">
                                  <p:stCondLst>
                                    <p:cond delay="0"/>
                                  </p:stCondLst>
                                  <p:childTnLst>
                                    <p:set>
                                      <p:cBhvr>
                                        <p:cTn id="20" dur="1" fill="hold">
                                          <p:stCondLst>
                                            <p:cond delay="0"/>
                                          </p:stCondLst>
                                        </p:cTn>
                                        <p:tgtEl>
                                          <p:spTgt spid="105"/>
                                        </p:tgtEl>
                                        <p:attrNameLst>
                                          <p:attrName>style.visibility</p:attrName>
                                        </p:attrNameLst>
                                      </p:cBhvr>
                                      <p:to>
                                        <p:strVal val="visible"/>
                                      </p:to>
                                    </p:set>
                                    <p:animEffect transition="in" filter="wipe(left)">
                                      <p:cBhvr>
                                        <p:cTn id="21" dur="500"/>
                                        <p:tgtEl>
                                          <p:spTgt spid="105"/>
                                        </p:tgtEl>
                                      </p:cBhvr>
                                    </p:animEffect>
                                  </p:childTnLst>
                                </p:cTn>
                              </p:par>
                            </p:childTnLst>
                          </p:cTn>
                        </p:par>
                        <p:par>
                          <p:cTn id="22" fill="hold">
                            <p:stCondLst>
                              <p:cond delay="2000"/>
                            </p:stCondLst>
                            <p:childTnLst>
                              <p:par>
                                <p:cTn id="23" presetID="22" presetClass="entr" presetSubtype="1" fill="hold" grpId="0" nodeType="afterEffect">
                                  <p:stCondLst>
                                    <p:cond delay="0"/>
                                  </p:stCondLst>
                                  <p:childTnLst>
                                    <p:set>
                                      <p:cBhvr>
                                        <p:cTn id="24" dur="1" fill="hold">
                                          <p:stCondLst>
                                            <p:cond delay="0"/>
                                          </p:stCondLst>
                                        </p:cTn>
                                        <p:tgtEl>
                                          <p:spTgt spid="116"/>
                                        </p:tgtEl>
                                        <p:attrNameLst>
                                          <p:attrName>style.visibility</p:attrName>
                                        </p:attrNameLst>
                                      </p:cBhvr>
                                      <p:to>
                                        <p:strVal val="visible"/>
                                      </p:to>
                                    </p:set>
                                    <p:animEffect transition="in" filter="wipe(up)">
                                      <p:cBhvr>
                                        <p:cTn id="25" dur="500"/>
                                        <p:tgtEl>
                                          <p:spTgt spid="116"/>
                                        </p:tgtEl>
                                      </p:cBhvr>
                                    </p:animEffect>
                                  </p:childTnLst>
                                </p:cTn>
                              </p:par>
                            </p:childTnLst>
                          </p:cTn>
                        </p:par>
                        <p:par>
                          <p:cTn id="26" fill="hold">
                            <p:stCondLst>
                              <p:cond delay="2500"/>
                            </p:stCondLst>
                            <p:childTnLst>
                              <p:par>
                                <p:cTn id="27" presetID="22" presetClass="entr" presetSubtype="2" fill="hold" nodeType="afterEffect">
                                  <p:stCondLst>
                                    <p:cond delay="0"/>
                                  </p:stCondLst>
                                  <p:childTnLst>
                                    <p:set>
                                      <p:cBhvr>
                                        <p:cTn id="28" dur="1" fill="hold">
                                          <p:stCondLst>
                                            <p:cond delay="0"/>
                                          </p:stCondLst>
                                        </p:cTn>
                                        <p:tgtEl>
                                          <p:spTgt spid="111"/>
                                        </p:tgtEl>
                                        <p:attrNameLst>
                                          <p:attrName>style.visibility</p:attrName>
                                        </p:attrNameLst>
                                      </p:cBhvr>
                                      <p:to>
                                        <p:strVal val="visible"/>
                                      </p:to>
                                    </p:set>
                                    <p:animEffect transition="in" filter="wipe(right)">
                                      <p:cBhvr>
                                        <p:cTn id="29" dur="500"/>
                                        <p:tgtEl>
                                          <p:spTgt spid="111"/>
                                        </p:tgtEl>
                                      </p:cBhvr>
                                    </p:animEffect>
                                  </p:childTnLst>
                                </p:cTn>
                              </p:par>
                            </p:childTnLst>
                          </p:cTn>
                        </p:par>
                        <p:par>
                          <p:cTn id="30" fill="hold">
                            <p:stCondLst>
                              <p:cond delay="3000"/>
                            </p:stCondLst>
                            <p:childTnLst>
                              <p:par>
                                <p:cTn id="31" presetID="22" presetClass="entr" presetSubtype="1" fill="hold" grpId="0" nodeType="afterEffect">
                                  <p:stCondLst>
                                    <p:cond delay="0"/>
                                  </p:stCondLst>
                                  <p:childTnLst>
                                    <p:set>
                                      <p:cBhvr>
                                        <p:cTn id="32" dur="1" fill="hold">
                                          <p:stCondLst>
                                            <p:cond delay="0"/>
                                          </p:stCondLst>
                                        </p:cTn>
                                        <p:tgtEl>
                                          <p:spTgt spid="115"/>
                                        </p:tgtEl>
                                        <p:attrNameLst>
                                          <p:attrName>style.visibility</p:attrName>
                                        </p:attrNameLst>
                                      </p:cBhvr>
                                      <p:to>
                                        <p:strVal val="visible"/>
                                      </p:to>
                                    </p:set>
                                    <p:animEffect transition="in" filter="wipe(up)">
                                      <p:cBhvr>
                                        <p:cTn id="33" dur="500"/>
                                        <p:tgtEl>
                                          <p:spTgt spid="115"/>
                                        </p:tgtEl>
                                      </p:cBhvr>
                                    </p:animEffect>
                                  </p:childTnLst>
                                </p:cTn>
                              </p:par>
                            </p:childTnLst>
                          </p:cTn>
                        </p:par>
                        <p:par>
                          <p:cTn id="34" fill="hold">
                            <p:stCondLst>
                              <p:cond delay="3500"/>
                            </p:stCondLst>
                            <p:childTnLst>
                              <p:par>
                                <p:cTn id="35" presetID="22" presetClass="entr" presetSubtype="8" fill="hold" nodeType="afterEffect">
                                  <p:stCondLst>
                                    <p:cond delay="0"/>
                                  </p:stCondLst>
                                  <p:childTnLst>
                                    <p:set>
                                      <p:cBhvr>
                                        <p:cTn id="36" dur="1" fill="hold">
                                          <p:stCondLst>
                                            <p:cond delay="0"/>
                                          </p:stCondLst>
                                        </p:cTn>
                                        <p:tgtEl>
                                          <p:spTgt spid="108"/>
                                        </p:tgtEl>
                                        <p:attrNameLst>
                                          <p:attrName>style.visibility</p:attrName>
                                        </p:attrNameLst>
                                      </p:cBhvr>
                                      <p:to>
                                        <p:strVal val="visible"/>
                                      </p:to>
                                    </p:set>
                                    <p:animEffect transition="in" filter="wipe(left)">
                                      <p:cBhvr>
                                        <p:cTn id="37" dur="500"/>
                                        <p:tgtEl>
                                          <p:spTgt spid="108"/>
                                        </p:tgtEl>
                                      </p:cBhvr>
                                    </p:animEffect>
                                  </p:childTnLst>
                                </p:cTn>
                              </p:par>
                            </p:childTnLst>
                          </p:cTn>
                        </p:par>
                        <p:par>
                          <p:cTn id="38" fill="hold">
                            <p:stCondLst>
                              <p:cond delay="4000"/>
                            </p:stCondLst>
                            <p:childTnLst>
                              <p:par>
                                <p:cTn id="39" presetID="22" presetClass="entr" presetSubtype="1" fill="hold" grpId="0" nodeType="afterEffect">
                                  <p:stCondLst>
                                    <p:cond delay="0"/>
                                  </p:stCondLst>
                                  <p:childTnLst>
                                    <p:set>
                                      <p:cBhvr>
                                        <p:cTn id="40" dur="1" fill="hold">
                                          <p:stCondLst>
                                            <p:cond delay="0"/>
                                          </p:stCondLst>
                                        </p:cTn>
                                        <p:tgtEl>
                                          <p:spTgt spid="117"/>
                                        </p:tgtEl>
                                        <p:attrNameLst>
                                          <p:attrName>style.visibility</p:attrName>
                                        </p:attrNameLst>
                                      </p:cBhvr>
                                      <p:to>
                                        <p:strVal val="visible"/>
                                      </p:to>
                                    </p:set>
                                    <p:animEffect transition="in" filter="wipe(up)">
                                      <p:cBhvr>
                                        <p:cTn id="41" dur="500"/>
                                        <p:tgtEl>
                                          <p:spTgt spid="1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 grpId="0"/>
      <p:bldP spid="115" grpId="0"/>
      <p:bldP spid="116" grpId="0"/>
      <p:bldP spid="117"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1048613"/>
          <p:cNvSpPr txBox="1"/>
          <p:nvPr/>
        </p:nvSpPr>
        <p:spPr>
          <a:xfrm>
            <a:off x="257648" y="281691"/>
            <a:ext cx="2639060" cy="313055"/>
          </a:xfrm>
          <a:prstGeom prst="rect">
            <a:avLst/>
          </a:prstGeom>
          <a:noFill/>
          <a:ln>
            <a:noFill/>
          </a:ln>
        </p:spPr>
        <p:txBody>
          <a:bodyPr vert="horz" wrap="non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lvl="0" algn="l">
              <a:spcBef>
                <a:spcPct val="20000"/>
              </a:spcBef>
            </a:pPr>
            <a:r>
              <a:rPr lang="en-US" altLang="zh-CN"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sym typeface="+mn-ea"/>
              </a:rPr>
              <a:t>4.4</a:t>
            </a:r>
            <a:r>
              <a:rPr lang="en-US" altLang="zh-CN" sz="1600" b="1" dirty="0">
                <a:solidFill>
                  <a:srgbClr val="004289"/>
                </a:solidFill>
                <a:ea typeface="黑体" panose="02010609060101010101" pitchFamily="49" charset="-122"/>
                <a:cs typeface="Arial" panose="020B0604020202020204" pitchFamily="34" charset="0"/>
                <a:sym typeface="+mn-ea"/>
              </a:rPr>
              <a:t>远期运费协议的交易过程</a:t>
            </a:r>
            <a:r>
              <a:rPr lang="en-US" altLang="zh-CN" sz="1600" b="1" dirty="0">
                <a:solidFill>
                  <a:srgbClr val="004289"/>
                </a:solidFill>
                <a:ea typeface="黑体" panose="02010609060101010101" pitchFamily="49" charset="-122"/>
                <a:cs typeface="Arial" panose="020B0604020202020204" pitchFamily="34" charset="0"/>
              </a:rPr>
              <a:t> </a:t>
            </a:r>
            <a:endParaRPr lang="zh-CN" altLang="en-US" sz="1600" b="1" dirty="0">
              <a:solidFill>
                <a:srgbClr val="004289"/>
              </a:solidFill>
              <a:ea typeface="黑体" panose="02010609060101010101" pitchFamily="49" charset="-122"/>
              <a:cs typeface="Arial" panose="020B0604020202020204" pitchFamily="34" charset="0"/>
            </a:endParaRPr>
          </a:p>
        </p:txBody>
      </p:sp>
      <p:sp>
        <p:nvSpPr>
          <p:cNvPr id="2" name="文本框 1"/>
          <p:cNvSpPr txBox="1"/>
          <p:nvPr/>
        </p:nvSpPr>
        <p:spPr>
          <a:xfrm>
            <a:off x="170815" y="835025"/>
            <a:ext cx="6373495" cy="1568450"/>
          </a:xfrm>
          <a:prstGeom prst="rect">
            <a:avLst/>
          </a:prstGeom>
          <a:noFill/>
        </p:spPr>
        <p:txBody>
          <a:bodyPr wrap="square" rtlCol="0">
            <a:spAutoFit/>
          </a:bodyPr>
          <a:lstStyle/>
          <a:p>
            <a:pPr algn="just"/>
            <a:r>
              <a:rPr lang="en-US" altLang="zh-CN" sz="1600" dirty="0">
                <a:solidFill>
                  <a:schemeClr val="accent1">
                    <a:lumMod val="50000"/>
                  </a:schemeClr>
                </a:solidFill>
                <a:ea typeface="黑体" panose="02010609060101010101" pitchFamily="49" charset="-122"/>
                <a:cs typeface="Arial" panose="020B0604020202020204" pitchFamily="34" charset="0"/>
              </a:rPr>
              <a:t>       </a:t>
            </a:r>
            <a:r>
              <a:rPr lang="zh-CN" altLang="en-US" sz="1600" dirty="0">
                <a:solidFill>
                  <a:schemeClr val="accent1">
                    <a:lumMod val="50000"/>
                  </a:schemeClr>
                </a:solidFill>
                <a:ea typeface="黑体" panose="02010609060101010101" pitchFamily="49" charset="-122"/>
                <a:cs typeface="Arial" panose="020B0604020202020204" pitchFamily="34" charset="0"/>
              </a:rPr>
              <a:t>自</a:t>
            </a:r>
            <a:r>
              <a:rPr lang="en-US" altLang="zh-CN" sz="1600"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20</a:t>
            </a:r>
            <a:r>
              <a:rPr lang="zh-CN" altLang="en-US" sz="1600" dirty="0">
                <a:solidFill>
                  <a:schemeClr val="accent1">
                    <a:lumMod val="50000"/>
                  </a:schemeClr>
                </a:solidFill>
                <a:ea typeface="黑体" panose="02010609060101010101" pitchFamily="49" charset="-122"/>
                <a:cs typeface="Arial" panose="020B0604020202020204" pitchFamily="34" charset="0"/>
              </a:rPr>
              <a:t>世纪</a:t>
            </a:r>
            <a:r>
              <a:rPr lang="en-US" altLang="zh-CN" sz="1600"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90</a:t>
            </a:r>
            <a:r>
              <a:rPr lang="zh-CN" altLang="en-US" sz="1600" dirty="0">
                <a:solidFill>
                  <a:schemeClr val="accent1">
                    <a:lumMod val="50000"/>
                  </a:schemeClr>
                </a:solidFill>
                <a:ea typeface="黑体" panose="02010609060101010101" pitchFamily="49" charset="-122"/>
                <a:cs typeface="Arial" panose="020B0604020202020204" pitchFamily="34" charset="0"/>
              </a:rPr>
              <a:t>年代</a:t>
            </a:r>
            <a:r>
              <a:rPr lang="en-US" altLang="zh-CN" sz="1600"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FFA</a:t>
            </a:r>
            <a:r>
              <a:rPr lang="zh-CN" altLang="en-US" sz="1600" dirty="0">
                <a:solidFill>
                  <a:schemeClr val="accent1">
                    <a:lumMod val="50000"/>
                  </a:schemeClr>
                </a:solidFill>
                <a:ea typeface="黑体" panose="02010609060101010101" pitchFamily="49" charset="-122"/>
                <a:cs typeface="Arial" panose="020B0604020202020204" pitchFamily="34" charset="0"/>
              </a:rPr>
              <a:t>市场发展以来，对标准化</a:t>
            </a:r>
            <a:r>
              <a:rPr lang="en-US" altLang="zh-CN" sz="1600"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FFA</a:t>
            </a:r>
            <a:r>
              <a:rPr lang="zh-CN" altLang="en-US" sz="1600" dirty="0">
                <a:solidFill>
                  <a:schemeClr val="accent1">
                    <a:lumMod val="50000"/>
                  </a:schemeClr>
                </a:solidFill>
                <a:ea typeface="黑体" panose="02010609060101010101" pitchFamily="49" charset="-122"/>
                <a:cs typeface="Arial" panose="020B0604020202020204" pitchFamily="34" charset="0"/>
              </a:rPr>
              <a:t>的需求变得越来越明显。起初，</a:t>
            </a:r>
            <a:r>
              <a:rPr lang="en-US" altLang="zh-CN" sz="1600"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FFA</a:t>
            </a:r>
            <a:r>
              <a:rPr lang="zh-CN" altLang="en-US" sz="1600" dirty="0">
                <a:solidFill>
                  <a:schemeClr val="accent1">
                    <a:lumMod val="50000"/>
                  </a:schemeClr>
                </a:solidFill>
                <a:ea typeface="黑体" panose="02010609060101010101" pitchFamily="49" charset="-122"/>
                <a:cs typeface="Arial" panose="020B0604020202020204" pitchFamily="34" charset="0"/>
              </a:rPr>
              <a:t>文件的制定方式有两个途径。</a:t>
            </a:r>
            <a:r>
              <a:rPr lang="zh-CN" altLang="en-US" sz="1600" dirty="0">
                <a:solidFill>
                  <a:srgbClr val="C00000"/>
                </a:solidFill>
                <a:ea typeface="黑体" panose="02010609060101010101" pitchFamily="49" charset="-122"/>
                <a:cs typeface="Arial" panose="020B0604020202020204" pitchFamily="34" charset="0"/>
              </a:rPr>
              <a:t>第一个途径</a:t>
            </a:r>
            <a:r>
              <a:rPr lang="zh-CN" altLang="en-US" sz="1600" dirty="0">
                <a:solidFill>
                  <a:schemeClr val="accent1">
                    <a:lumMod val="50000"/>
                  </a:schemeClr>
                </a:solidFill>
                <a:ea typeface="黑体" panose="02010609060101010101" pitchFamily="49" charset="-122"/>
                <a:cs typeface="Arial" panose="020B0604020202020204" pitchFamily="34" charset="0"/>
              </a:rPr>
              <a:t>来自</a:t>
            </a:r>
            <a:r>
              <a:rPr lang="en-US" altLang="zh-CN" sz="1600"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FFA</a:t>
            </a:r>
            <a:r>
              <a:rPr lang="zh-CN" altLang="en-US" sz="1600" dirty="0">
                <a:solidFill>
                  <a:schemeClr val="accent1">
                    <a:lumMod val="50000"/>
                  </a:schemeClr>
                </a:solidFill>
                <a:ea typeface="黑体" panose="02010609060101010101" pitchFamily="49" charset="-122"/>
                <a:cs typeface="Arial" panose="020B0604020202020204" pitchFamily="34" charset="0"/>
              </a:rPr>
              <a:t>经纪团体，即着眼于发展一个新合约来交易</a:t>
            </a:r>
            <a:r>
              <a:rPr lang="en-US" altLang="zh-CN" sz="1600"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FFA</a:t>
            </a:r>
            <a:r>
              <a:rPr lang="zh-CN" altLang="en-US" sz="1600" dirty="0">
                <a:solidFill>
                  <a:schemeClr val="accent1">
                    <a:lumMod val="50000"/>
                  </a:schemeClr>
                </a:solidFill>
                <a:ea typeface="黑体" panose="02010609060101010101" pitchFamily="49" charset="-122"/>
                <a:cs typeface="Arial" panose="020B0604020202020204" pitchFamily="34" charset="0"/>
              </a:rPr>
              <a:t>；</a:t>
            </a:r>
            <a:r>
              <a:rPr lang="zh-CN" altLang="en-US" sz="1600" dirty="0">
                <a:solidFill>
                  <a:srgbClr val="C00000"/>
                </a:solidFill>
                <a:ea typeface="黑体" panose="02010609060101010101" pitchFamily="49" charset="-122"/>
                <a:cs typeface="Arial" panose="020B0604020202020204" pitchFamily="34" charset="0"/>
              </a:rPr>
              <a:t>第二个途径</a:t>
            </a:r>
            <a:r>
              <a:rPr lang="zh-CN" altLang="en-US" sz="1600" dirty="0">
                <a:solidFill>
                  <a:schemeClr val="accent1">
                    <a:lumMod val="50000"/>
                  </a:schemeClr>
                </a:solidFill>
                <a:ea typeface="黑体" panose="02010609060101010101" pitchFamily="49" charset="-122"/>
                <a:cs typeface="Arial" panose="020B0604020202020204" pitchFamily="34" charset="0"/>
              </a:rPr>
              <a:t>来自市场使用者和交易者，这些参与者通常已经是商品市场和金融衍生品市场的积极参与者，因而会考虑将其他市场的合约改变为适合</a:t>
            </a:r>
            <a:r>
              <a:rPr lang="en-US" altLang="zh-CN" sz="1600"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FFA</a:t>
            </a:r>
            <a:r>
              <a:rPr lang="zh-CN" altLang="en-US" sz="1600" dirty="0">
                <a:solidFill>
                  <a:schemeClr val="accent1">
                    <a:lumMod val="50000"/>
                  </a:schemeClr>
                </a:solidFill>
                <a:ea typeface="黑体" panose="02010609060101010101" pitchFamily="49" charset="-122"/>
                <a:cs typeface="Arial" panose="020B0604020202020204" pitchFamily="34" charset="0"/>
              </a:rPr>
              <a:t>市场的合约。</a:t>
            </a:r>
            <a:endParaRPr lang="zh-CN" altLang="en-US" dirty="0"/>
          </a:p>
        </p:txBody>
      </p:sp>
      <p:pic>
        <p:nvPicPr>
          <p:cNvPr id="3" name="图片 2"/>
          <p:cNvPicPr>
            <a:picLocks noChangeAspect="1"/>
          </p:cNvPicPr>
          <p:nvPr/>
        </p:nvPicPr>
        <p:blipFill>
          <a:blip r:embed="rId3"/>
          <a:stretch>
            <a:fillRect/>
          </a:stretch>
        </p:blipFill>
        <p:spPr>
          <a:xfrm>
            <a:off x="3232150" y="2421890"/>
            <a:ext cx="3434715" cy="2243455"/>
          </a:xfrm>
          <a:prstGeom prst="rect">
            <a:avLst/>
          </a:prstGeom>
        </p:spPr>
      </p:pic>
      <p:sp>
        <p:nvSpPr>
          <p:cNvPr id="4" name="文本框 3"/>
          <p:cNvSpPr txBox="1"/>
          <p:nvPr/>
        </p:nvSpPr>
        <p:spPr>
          <a:xfrm>
            <a:off x="258445" y="2850515"/>
            <a:ext cx="2871470" cy="1322070"/>
          </a:xfrm>
          <a:prstGeom prst="rect">
            <a:avLst/>
          </a:prstGeom>
          <a:noFill/>
        </p:spPr>
        <p:txBody>
          <a:bodyPr wrap="square" rtlCol="0">
            <a:spAutoFit/>
          </a:bodyPr>
          <a:lstStyle/>
          <a:p>
            <a:r>
              <a:rPr lang="en-US" altLang="zh-CN" sz="1600" dirty="0">
                <a:solidFill>
                  <a:schemeClr val="accent1">
                    <a:lumMod val="50000"/>
                  </a:schemeClr>
                </a:solidFill>
                <a:ea typeface="黑体" panose="02010609060101010101" pitchFamily="49" charset="-122"/>
                <a:cs typeface="Arial" panose="020B0604020202020204" pitchFamily="34" charset="0"/>
                <a:sym typeface="+mn-ea"/>
              </a:rPr>
              <a:t>        </a:t>
            </a:r>
            <a:r>
              <a:rPr lang="zh-CN" altLang="en-US" sz="1600" dirty="0">
                <a:solidFill>
                  <a:schemeClr val="accent1">
                    <a:lumMod val="50000"/>
                  </a:schemeClr>
                </a:solidFill>
                <a:ea typeface="黑体" panose="02010609060101010101" pitchFamily="49" charset="-122"/>
                <a:cs typeface="Arial" panose="020B0604020202020204" pitchFamily="34" charset="0"/>
                <a:sym typeface="+mn-ea"/>
              </a:rPr>
              <a:t>整体而言，这两种不同但相关的途径的发展，成就了现在市场上不同类别的合约并被市场参与者使用，即</a:t>
            </a:r>
            <a:r>
              <a:rPr lang="en-US" altLang="zh-CN" sz="160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sym typeface="+mn-ea"/>
              </a:rPr>
              <a:t>FFABA </a:t>
            </a:r>
            <a:r>
              <a:rPr lang="zh-CN" altLang="en-US" sz="1600" dirty="0">
                <a:solidFill>
                  <a:srgbClr val="C00000"/>
                </a:solidFill>
                <a:ea typeface="黑体" panose="02010609060101010101" pitchFamily="49" charset="-122"/>
                <a:cs typeface="Arial" panose="020B0604020202020204" pitchFamily="34" charset="0"/>
                <a:sym typeface="+mn-ea"/>
              </a:rPr>
              <a:t>和 </a:t>
            </a:r>
            <a:r>
              <a:rPr lang="en-US" altLang="zh-CN" sz="160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sym typeface="+mn-ea"/>
              </a:rPr>
              <a:t>ISDA®</a:t>
            </a:r>
            <a:r>
              <a:rPr lang="zh-CN" altLang="en-US" sz="1600" dirty="0">
                <a:solidFill>
                  <a:schemeClr val="accent1">
                    <a:lumMod val="50000"/>
                  </a:schemeClr>
                </a:solidFill>
                <a:ea typeface="黑体" panose="02010609060101010101" pitchFamily="49" charset="-122"/>
                <a:cs typeface="Arial" panose="020B0604020202020204" pitchFamily="34" charset="0"/>
                <a:sym typeface="+mn-ea"/>
              </a:rPr>
              <a:t>。</a:t>
            </a:r>
            <a:endParaRPr lang="zh-CN" altLang="en-US" sz="1600"/>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1048613"/>
          <p:cNvSpPr txBox="1"/>
          <p:nvPr/>
        </p:nvSpPr>
        <p:spPr>
          <a:xfrm>
            <a:off x="257648" y="281691"/>
            <a:ext cx="2639060" cy="313055"/>
          </a:xfrm>
          <a:prstGeom prst="rect">
            <a:avLst/>
          </a:prstGeom>
          <a:noFill/>
          <a:ln>
            <a:noFill/>
          </a:ln>
        </p:spPr>
        <p:txBody>
          <a:bodyPr vert="horz" wrap="non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lvl="0" algn="l">
              <a:spcBef>
                <a:spcPct val="20000"/>
              </a:spcBef>
            </a:pPr>
            <a:r>
              <a:rPr lang="en-US" altLang="zh-CN"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sym typeface="+mn-ea"/>
              </a:rPr>
              <a:t>4.4</a:t>
            </a:r>
            <a:r>
              <a:rPr lang="en-US" altLang="zh-CN" sz="1600" b="1" dirty="0">
                <a:solidFill>
                  <a:srgbClr val="004289"/>
                </a:solidFill>
                <a:ea typeface="黑体" panose="02010609060101010101" pitchFamily="49" charset="-122"/>
                <a:cs typeface="Arial" panose="020B0604020202020204" pitchFamily="34" charset="0"/>
                <a:sym typeface="+mn-ea"/>
              </a:rPr>
              <a:t>远期运费协议的交易过程</a:t>
            </a:r>
            <a:endParaRPr lang="zh-CN" altLang="en-US" sz="1600" b="1" dirty="0">
              <a:solidFill>
                <a:srgbClr val="004289"/>
              </a:solidFill>
              <a:ea typeface="黑体" panose="02010609060101010101" pitchFamily="49" charset="-122"/>
              <a:cs typeface="Arial" panose="020B0604020202020204" pitchFamily="34" charset="0"/>
            </a:endParaRPr>
          </a:p>
        </p:txBody>
      </p:sp>
      <p:sp>
        <p:nvSpPr>
          <p:cNvPr id="2" name="流程图: 可选过程 1"/>
          <p:cNvSpPr/>
          <p:nvPr/>
        </p:nvSpPr>
        <p:spPr>
          <a:xfrm>
            <a:off x="467360" y="1124585"/>
            <a:ext cx="6048375" cy="3168015"/>
          </a:xfrm>
          <a:prstGeom prst="flowChartAlternateProcess">
            <a:avLst/>
          </a:prstGeom>
          <a:noFill/>
          <a:ln w="28575"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788035" y="1429385"/>
            <a:ext cx="2811145" cy="2553335"/>
          </a:xfrm>
          <a:prstGeom prst="rect">
            <a:avLst/>
          </a:prstGeom>
          <a:noFill/>
        </p:spPr>
        <p:txBody>
          <a:bodyPr wrap="square" rtlCol="0">
            <a:spAutoFit/>
          </a:bodyPr>
          <a:lstStyle/>
          <a:p>
            <a:pPr algn="just"/>
            <a:r>
              <a:rPr lang="en-US" altLang="zh-CN" sz="1600" dirty="0">
                <a:solidFill>
                  <a:schemeClr val="accent1">
                    <a:lumMod val="50000"/>
                  </a:schemeClr>
                </a:solidFill>
                <a:ea typeface="黑体" panose="02010609060101010101" pitchFamily="49" charset="-122"/>
                <a:cs typeface="Arial" panose="020B0604020202020204" pitchFamily="34" charset="0"/>
              </a:rPr>
              <a:t>    </a:t>
            </a:r>
            <a:r>
              <a:rPr lang="en-US" altLang="zh-CN" sz="1600"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 1997</a:t>
            </a:r>
            <a:r>
              <a:rPr lang="zh-CN" altLang="en-US" sz="1600" dirty="0">
                <a:solidFill>
                  <a:schemeClr val="accent1">
                    <a:lumMod val="50000"/>
                  </a:schemeClr>
                </a:solidFill>
                <a:ea typeface="黑体" panose="02010609060101010101" pitchFamily="49" charset="-122"/>
                <a:cs typeface="Arial" panose="020B0604020202020204" pitchFamily="34" charset="0"/>
              </a:rPr>
              <a:t>年</a:t>
            </a:r>
            <a:r>
              <a:rPr lang="zh-CN" altLang="en-US" sz="1600" dirty="0">
                <a:solidFill>
                  <a:srgbClr val="C00000"/>
                </a:solidFill>
                <a:ea typeface="黑体" panose="02010609060101010101" pitchFamily="49" charset="-122"/>
                <a:cs typeface="Arial" panose="020B0604020202020204" pitchFamily="34" charset="0"/>
                <a:sym typeface="+mn-ea"/>
              </a:rPr>
              <a:t>远期运费合约经纪联盟</a:t>
            </a:r>
            <a:r>
              <a:rPr lang="zh-CN" altLang="en-US" sz="1600" dirty="0">
                <a:solidFill>
                  <a:schemeClr val="accent1">
                    <a:lumMod val="50000"/>
                  </a:schemeClr>
                </a:solidFill>
                <a:ea typeface="黑体" panose="02010609060101010101" pitchFamily="49" charset="-122"/>
                <a:cs typeface="Arial" panose="020B0604020202020204" pitchFamily="34" charset="0"/>
                <a:sym typeface="+mn-ea"/>
              </a:rPr>
              <a:t>（</a:t>
            </a:r>
            <a:r>
              <a:rPr lang="en-US" altLang="zh-CN" sz="1600"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FFABA</a:t>
            </a:r>
            <a:r>
              <a:rPr lang="zh-CN" altLang="en-US" sz="1600" dirty="0">
                <a:solidFill>
                  <a:schemeClr val="accent1">
                    <a:lumMod val="50000"/>
                  </a:schemeClr>
                </a:solidFill>
                <a:ea typeface="黑体" panose="02010609060101010101" pitchFamily="49" charset="-122"/>
                <a:cs typeface="Arial" panose="020B0604020202020204" pitchFamily="34" charset="0"/>
              </a:rPr>
              <a:t>）由波罗的海交易所成员组建成立，该联盟成立的目的是提升</a:t>
            </a:r>
            <a:r>
              <a:rPr lang="en-US" altLang="zh-CN" sz="1600"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FFA</a:t>
            </a:r>
            <a:r>
              <a:rPr lang="zh-CN" altLang="en-US" sz="1600" dirty="0">
                <a:solidFill>
                  <a:schemeClr val="accent1">
                    <a:lumMod val="50000"/>
                  </a:schemeClr>
                </a:solidFill>
                <a:ea typeface="黑体" panose="02010609060101010101" pitchFamily="49" charset="-122"/>
                <a:cs typeface="Arial" panose="020B0604020202020204" pitchFamily="34" charset="0"/>
              </a:rPr>
              <a:t>交易量并且为运费风险管理提供场外交易所(</a:t>
            </a:r>
            <a:r>
              <a:rPr lang="en-US" altLang="zh-CN" sz="1600"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OTC</a:t>
            </a:r>
            <a:r>
              <a:rPr lang="zh-CN" altLang="en-US" sz="1600" dirty="0">
                <a:solidFill>
                  <a:schemeClr val="accent1">
                    <a:lumMod val="50000"/>
                  </a:schemeClr>
                </a:solidFill>
                <a:ea typeface="黑体" panose="02010609060101010101" pitchFamily="49" charset="-122"/>
                <a:cs typeface="Arial" panose="020B0604020202020204" pitchFamily="34" charset="0"/>
              </a:rPr>
              <a:t>)市场和场内交易所市场的相关产品，</a:t>
            </a:r>
            <a:r>
              <a:rPr lang="zh-CN" altLang="en-US" sz="1600" dirty="0">
                <a:solidFill>
                  <a:schemeClr val="accent1">
                    <a:lumMod val="50000"/>
                  </a:schemeClr>
                </a:solidFill>
                <a:ea typeface="黑体" panose="02010609060101010101" pitchFamily="49" charset="-122"/>
                <a:cs typeface="Arial" panose="020B0604020202020204" pitchFamily="34" charset="0"/>
                <a:sym typeface="+mn-ea"/>
              </a:rPr>
              <a:t>并且发展和提升使用标准化合约进行运费衍生品的交易。</a:t>
            </a:r>
            <a:endParaRPr lang="zh-CN" altLang="en-US" sz="1600" dirty="0">
              <a:solidFill>
                <a:schemeClr val="accent1">
                  <a:lumMod val="50000"/>
                </a:schemeClr>
              </a:solidFill>
              <a:ea typeface="黑体" panose="02010609060101010101" pitchFamily="49" charset="-122"/>
              <a:cs typeface="Arial" panose="020B0604020202020204" pitchFamily="34" charset="0"/>
            </a:endParaRPr>
          </a:p>
          <a:p>
            <a:pPr algn="just"/>
            <a:endParaRPr lang="zh-CN" altLang="en-US" sz="1600" dirty="0">
              <a:solidFill>
                <a:schemeClr val="accent1">
                  <a:lumMod val="50000"/>
                </a:schemeClr>
              </a:solidFill>
              <a:ea typeface="黑体" panose="02010609060101010101" pitchFamily="49" charset="-122"/>
              <a:cs typeface="Arial" panose="020B0604020202020204" pitchFamily="34" charset="0"/>
            </a:endParaRPr>
          </a:p>
        </p:txBody>
      </p:sp>
      <p:grpSp>
        <p:nvGrpSpPr>
          <p:cNvPr id="11" name="组合 10"/>
          <p:cNvGrpSpPr/>
          <p:nvPr/>
        </p:nvGrpSpPr>
        <p:grpSpPr>
          <a:xfrm>
            <a:off x="1049655" y="949325"/>
            <a:ext cx="986155" cy="416560"/>
            <a:chOff x="947324" y="607654"/>
            <a:chExt cx="2400540" cy="557194"/>
          </a:xfrm>
          <a:solidFill>
            <a:srgbClr val="004288"/>
          </a:solidFill>
        </p:grpSpPr>
        <p:sp>
          <p:nvSpPr>
            <p:cNvPr id="12" name="圆角矩形 11"/>
            <p:cNvSpPr/>
            <p:nvPr/>
          </p:nvSpPr>
          <p:spPr>
            <a:xfrm>
              <a:off x="947324" y="607654"/>
              <a:ext cx="2400540" cy="557194"/>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45" b="0" i="0" u="none" strike="noStrike" kern="1200" cap="none" spc="0" normalizeH="0" baseline="0" noProof="0">
                <a:ln>
                  <a:noFill/>
                </a:ln>
                <a:solidFill>
                  <a:schemeClr val="lt1"/>
                </a:solidFill>
                <a:effectLst/>
                <a:uLnTx/>
                <a:uFillTx/>
                <a:latin typeface="+mn-lt"/>
                <a:ea typeface="+mn-ea"/>
                <a:cs typeface="+mn-cs"/>
              </a:endParaRPr>
            </a:p>
          </p:txBody>
        </p:sp>
        <p:sp>
          <p:nvSpPr>
            <p:cNvPr id="18438" name="TextBox 12"/>
            <p:cNvSpPr txBox="1"/>
            <p:nvPr/>
          </p:nvSpPr>
          <p:spPr>
            <a:xfrm>
              <a:off x="1115616" y="625527"/>
              <a:ext cx="2088232" cy="418745"/>
            </a:xfrm>
            <a:prstGeom prst="rect">
              <a:avLst/>
            </a:prstGeom>
            <a:grpFill/>
            <a:ln w="9525">
              <a:noFill/>
            </a:ln>
          </p:spPr>
          <p:txBody>
            <a:bodyPr lIns="68330" tIns="34164" rIns="68330" bIns="34164">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1600" b="1" kern="0"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FFABA</a:t>
              </a:r>
            </a:p>
          </p:txBody>
        </p:sp>
      </p:grpSp>
      <p:pic>
        <p:nvPicPr>
          <p:cNvPr id="4" name="图片 3"/>
          <p:cNvPicPr>
            <a:picLocks noChangeAspect="1"/>
          </p:cNvPicPr>
          <p:nvPr>
            <p:custDataLst>
              <p:tags r:id="rId1"/>
            </p:custDataLst>
          </p:nvPr>
        </p:nvPicPr>
        <p:blipFill>
          <a:blip r:embed="rId4"/>
          <a:stretch>
            <a:fillRect/>
          </a:stretch>
        </p:blipFill>
        <p:spPr>
          <a:xfrm>
            <a:off x="3670935" y="1429385"/>
            <a:ext cx="2646680" cy="257746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arn(inVertical)">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1048613"/>
          <p:cNvSpPr txBox="1"/>
          <p:nvPr/>
        </p:nvSpPr>
        <p:spPr>
          <a:xfrm>
            <a:off x="257648" y="281691"/>
            <a:ext cx="2639060" cy="313055"/>
          </a:xfrm>
          <a:prstGeom prst="rect">
            <a:avLst/>
          </a:prstGeom>
          <a:noFill/>
          <a:ln>
            <a:noFill/>
          </a:ln>
        </p:spPr>
        <p:txBody>
          <a:bodyPr vert="horz" wrap="non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lvl="0" algn="l">
              <a:spcBef>
                <a:spcPct val="20000"/>
              </a:spcBef>
            </a:pPr>
            <a:r>
              <a:rPr lang="en-US" altLang="zh-CN"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sym typeface="+mn-ea"/>
              </a:rPr>
              <a:t>4.4</a:t>
            </a:r>
            <a:r>
              <a:rPr lang="en-US" altLang="zh-CN" sz="1600" b="1" dirty="0">
                <a:solidFill>
                  <a:srgbClr val="004289"/>
                </a:solidFill>
                <a:ea typeface="黑体" panose="02010609060101010101" pitchFamily="49" charset="-122"/>
                <a:cs typeface="Arial" panose="020B0604020202020204" pitchFamily="34" charset="0"/>
                <a:sym typeface="+mn-ea"/>
              </a:rPr>
              <a:t>远期运费协议的交易过程</a:t>
            </a:r>
            <a:endParaRPr lang="zh-CN" altLang="en-US" sz="1600" b="1" dirty="0">
              <a:solidFill>
                <a:srgbClr val="004289"/>
              </a:solidFill>
              <a:ea typeface="黑体" panose="02010609060101010101" pitchFamily="49" charset="-122"/>
              <a:cs typeface="Arial" panose="020B0604020202020204" pitchFamily="34" charset="0"/>
            </a:endParaRPr>
          </a:p>
        </p:txBody>
      </p:sp>
      <p:sp>
        <p:nvSpPr>
          <p:cNvPr id="2" name="流程图: 可选过程 1"/>
          <p:cNvSpPr/>
          <p:nvPr/>
        </p:nvSpPr>
        <p:spPr>
          <a:xfrm>
            <a:off x="631825" y="1124585"/>
            <a:ext cx="5515610" cy="2860040"/>
          </a:xfrm>
          <a:prstGeom prst="flowChartAlternateProcess">
            <a:avLst/>
          </a:prstGeom>
          <a:noFill/>
          <a:ln w="28575"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744855" y="1572895"/>
            <a:ext cx="5290185" cy="1845310"/>
          </a:xfrm>
          <a:prstGeom prst="rect">
            <a:avLst/>
          </a:prstGeom>
          <a:noFill/>
        </p:spPr>
        <p:txBody>
          <a:bodyPr wrap="square" rtlCol="0">
            <a:spAutoFit/>
          </a:bodyPr>
          <a:lstStyle/>
          <a:p>
            <a:pPr algn="just"/>
            <a:r>
              <a:rPr lang="en-US" altLang="zh-CN" sz="1600" dirty="0">
                <a:solidFill>
                  <a:schemeClr val="accent1">
                    <a:lumMod val="50000"/>
                  </a:schemeClr>
                </a:solidFill>
                <a:ea typeface="黑体" panose="02010609060101010101" pitchFamily="49" charset="-122"/>
                <a:cs typeface="Arial" panose="020B0604020202020204" pitchFamily="34" charset="0"/>
              </a:rPr>
              <a:t>      </a:t>
            </a:r>
            <a:r>
              <a:rPr lang="en-US" altLang="zh-CN" dirty="0">
                <a:solidFill>
                  <a:schemeClr val="accent1">
                    <a:lumMod val="50000"/>
                  </a:schemeClr>
                </a:solidFill>
                <a:ea typeface="黑体" panose="02010609060101010101" pitchFamily="49" charset="-122"/>
                <a:cs typeface="Arial" panose="020B0604020202020204" pitchFamily="34" charset="0"/>
              </a:rPr>
              <a:t> </a:t>
            </a:r>
            <a:r>
              <a:rPr lang="en-US" altLang="zh-CN" sz="1600"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ISDA®</a:t>
            </a:r>
            <a:r>
              <a:rPr lang="zh-CN" altLang="en-US" sz="1600" dirty="0">
                <a:solidFill>
                  <a:schemeClr val="accent1">
                    <a:lumMod val="50000"/>
                  </a:schemeClr>
                </a:solidFill>
                <a:ea typeface="黑体" panose="02010609060101010101" pitchFamily="49" charset="-122"/>
                <a:cs typeface="Arial" panose="020B0604020202020204" pitchFamily="34" charset="0"/>
              </a:rPr>
              <a:t>规定互换交易合约中应该包含</a:t>
            </a:r>
            <a:r>
              <a:rPr lang="zh-CN" altLang="en-US" sz="1600" dirty="0">
                <a:solidFill>
                  <a:srgbClr val="C00000"/>
                </a:solidFill>
                <a:ea typeface="黑体" panose="02010609060101010101" pitchFamily="49" charset="-122"/>
                <a:cs typeface="Arial" panose="020B0604020202020204" pitchFamily="34" charset="0"/>
              </a:rPr>
              <a:t>法律条款</a:t>
            </a:r>
            <a:r>
              <a:rPr lang="zh-CN" altLang="en-US" sz="1600" dirty="0">
                <a:solidFill>
                  <a:schemeClr val="accent1">
                    <a:lumMod val="50000"/>
                  </a:schemeClr>
                </a:solidFill>
                <a:ea typeface="黑体" panose="02010609060101010101" pitchFamily="49" charset="-122"/>
                <a:cs typeface="Arial" panose="020B0604020202020204" pitchFamily="34" charset="0"/>
              </a:rPr>
              <a:t>以及买卖双方的</a:t>
            </a:r>
            <a:r>
              <a:rPr lang="zh-CN" altLang="en-US" sz="1600" dirty="0">
                <a:solidFill>
                  <a:srgbClr val="C00000"/>
                </a:solidFill>
                <a:ea typeface="黑体" panose="02010609060101010101" pitchFamily="49" charset="-122"/>
                <a:cs typeface="Arial" panose="020B0604020202020204" pitchFamily="34" charset="0"/>
              </a:rPr>
              <a:t>信用关系条款</a:t>
            </a:r>
            <a:r>
              <a:rPr lang="zh-CN" altLang="en-US" sz="1600" dirty="0">
                <a:solidFill>
                  <a:schemeClr val="accent1">
                    <a:lumMod val="50000"/>
                  </a:schemeClr>
                </a:solidFill>
                <a:ea typeface="黑体" panose="02010609060101010101" pitchFamily="49" charset="-122"/>
                <a:cs typeface="Arial" panose="020B0604020202020204" pitchFamily="34" charset="0"/>
              </a:rPr>
              <a:t>，并且</a:t>
            </a:r>
            <a:r>
              <a:rPr lang="en-US" altLang="zh-CN" sz="1600"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ISDA®</a:t>
            </a:r>
            <a:r>
              <a:rPr lang="zh-CN" altLang="en-US" sz="1600" dirty="0">
                <a:solidFill>
                  <a:schemeClr val="accent1">
                    <a:lumMod val="50000"/>
                  </a:schemeClr>
                </a:solidFill>
                <a:ea typeface="黑体" panose="02010609060101010101" pitchFamily="49" charset="-122"/>
                <a:cs typeface="Arial" panose="020B0604020202020204" pitchFamily="34" charset="0"/>
              </a:rPr>
              <a:t>主协议的任何</a:t>
            </a:r>
            <a:r>
              <a:rPr lang="zh-CN" altLang="en-US" sz="1600" dirty="0">
                <a:solidFill>
                  <a:srgbClr val="C00000"/>
                </a:solidFill>
                <a:ea typeface="黑体" panose="02010609060101010101" pitchFamily="49" charset="-122"/>
                <a:cs typeface="Arial" panose="020B0604020202020204" pitchFamily="34" charset="0"/>
              </a:rPr>
              <a:t>修订</a:t>
            </a:r>
            <a:r>
              <a:rPr lang="zh-CN" altLang="en-US" sz="1600" dirty="0">
                <a:solidFill>
                  <a:schemeClr val="accent1">
                    <a:lumMod val="50000"/>
                  </a:schemeClr>
                </a:solidFill>
                <a:ea typeface="黑体" panose="02010609060101010101" pitchFamily="49" charset="-122"/>
                <a:cs typeface="Arial" panose="020B0604020202020204" pitchFamily="34" charset="0"/>
              </a:rPr>
              <a:t>都应该在</a:t>
            </a:r>
            <a:r>
              <a:rPr lang="zh-CN" altLang="en-US" sz="1600" dirty="0">
                <a:solidFill>
                  <a:srgbClr val="C00000"/>
                </a:solidFill>
                <a:ea typeface="黑体" panose="02010609060101010101" pitchFamily="49" charset="-122"/>
                <a:cs typeface="Arial" panose="020B0604020202020204" pitchFamily="34" charset="0"/>
              </a:rPr>
              <a:t>附加条款</a:t>
            </a:r>
            <a:r>
              <a:rPr lang="zh-CN" altLang="en-US" sz="1600" dirty="0">
                <a:solidFill>
                  <a:schemeClr val="accent1">
                    <a:lumMod val="50000"/>
                  </a:schemeClr>
                </a:solidFill>
                <a:ea typeface="黑体" panose="02010609060101010101" pitchFamily="49" charset="-122"/>
                <a:cs typeface="Arial" panose="020B0604020202020204" pitchFamily="34" charset="0"/>
              </a:rPr>
              <a:t>中详细说明。从法律角度而言，</a:t>
            </a:r>
            <a:r>
              <a:rPr lang="en-US" altLang="zh-CN" sz="1600"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ISDA®</a:t>
            </a:r>
            <a:r>
              <a:rPr lang="zh-CN" altLang="en-US" sz="1600" dirty="0">
                <a:solidFill>
                  <a:schemeClr val="accent1">
                    <a:lumMod val="50000"/>
                  </a:schemeClr>
                </a:solidFill>
                <a:ea typeface="黑体" panose="02010609060101010101" pitchFamily="49" charset="-122"/>
                <a:cs typeface="Arial" panose="020B0604020202020204" pitchFamily="34" charset="0"/>
              </a:rPr>
              <a:t>已经成为众多大宗商品衍生合约的标准协议，并且在众多国际管辖权范围内通过司法审查以后该合约是可实施的，这些都是</a:t>
            </a:r>
            <a:r>
              <a:rPr lang="en-US" altLang="zh-CN" sz="1600"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ISDA®</a:t>
            </a:r>
            <a:r>
              <a:rPr lang="zh-CN" altLang="en-US" sz="1600" dirty="0">
                <a:solidFill>
                  <a:schemeClr val="accent1">
                    <a:lumMod val="50000"/>
                  </a:schemeClr>
                </a:solidFill>
                <a:ea typeface="黑体" panose="02010609060101010101" pitchFamily="49" charset="-122"/>
                <a:cs typeface="Arial" panose="020B0604020202020204" pitchFamily="34" charset="0"/>
              </a:rPr>
              <a:t>的优点。但是，这些优点大大降低了 </a:t>
            </a:r>
            <a:r>
              <a:rPr lang="en-US" altLang="zh-CN" sz="1600"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ISDA®</a:t>
            </a:r>
            <a:r>
              <a:rPr lang="zh-CN" altLang="en-US" sz="1600" dirty="0">
                <a:solidFill>
                  <a:schemeClr val="accent1">
                    <a:lumMod val="50000"/>
                  </a:schemeClr>
                </a:solidFill>
                <a:ea typeface="黑体" panose="02010609060101010101" pitchFamily="49" charset="-122"/>
                <a:cs typeface="Arial" panose="020B0604020202020204" pitchFamily="34" charset="0"/>
              </a:rPr>
              <a:t>主协议的不确定性法律风险。</a:t>
            </a:r>
          </a:p>
        </p:txBody>
      </p:sp>
      <p:grpSp>
        <p:nvGrpSpPr>
          <p:cNvPr id="11" name="组合 10"/>
          <p:cNvGrpSpPr/>
          <p:nvPr/>
        </p:nvGrpSpPr>
        <p:grpSpPr>
          <a:xfrm>
            <a:off x="1305560" y="898525"/>
            <a:ext cx="986155" cy="416560"/>
            <a:chOff x="947324" y="607654"/>
            <a:chExt cx="2400540" cy="557194"/>
          </a:xfrm>
          <a:solidFill>
            <a:srgbClr val="004288"/>
          </a:solidFill>
        </p:grpSpPr>
        <p:sp>
          <p:nvSpPr>
            <p:cNvPr id="4" name="圆角矩形 3"/>
            <p:cNvSpPr/>
            <p:nvPr/>
          </p:nvSpPr>
          <p:spPr>
            <a:xfrm>
              <a:off x="947324" y="607654"/>
              <a:ext cx="2400540" cy="557194"/>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45" b="0" i="0" u="none" strike="noStrike" kern="1200" cap="none" spc="0" normalizeH="0" baseline="0" noProof="0">
                <a:ln>
                  <a:noFill/>
                </a:ln>
                <a:solidFill>
                  <a:schemeClr val="lt1"/>
                </a:solidFill>
                <a:effectLst/>
                <a:uLnTx/>
                <a:uFillTx/>
                <a:latin typeface="+mn-lt"/>
                <a:ea typeface="+mn-ea"/>
                <a:cs typeface="+mn-cs"/>
              </a:endParaRPr>
            </a:p>
          </p:txBody>
        </p:sp>
        <p:sp>
          <p:nvSpPr>
            <p:cNvPr id="18438" name="TextBox 12"/>
            <p:cNvSpPr txBox="1"/>
            <p:nvPr/>
          </p:nvSpPr>
          <p:spPr>
            <a:xfrm>
              <a:off x="1115616" y="625527"/>
              <a:ext cx="2088232" cy="460365"/>
            </a:xfrm>
            <a:prstGeom prst="rect">
              <a:avLst/>
            </a:prstGeom>
            <a:grpFill/>
            <a:ln w="9525">
              <a:noFill/>
            </a:ln>
          </p:spPr>
          <p:txBody>
            <a:bodyPr lIns="68330" tIns="34164" rIns="68330" bIns="34164">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1800" b="1" kern="0"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ISDA</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arn(inVertical)">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1048613"/>
          <p:cNvSpPr txBox="1"/>
          <p:nvPr/>
        </p:nvSpPr>
        <p:spPr>
          <a:xfrm>
            <a:off x="257648" y="281691"/>
            <a:ext cx="1412240" cy="313055"/>
          </a:xfrm>
          <a:prstGeom prst="rect">
            <a:avLst/>
          </a:prstGeom>
          <a:noFill/>
          <a:ln>
            <a:noFill/>
          </a:ln>
        </p:spPr>
        <p:txBody>
          <a:bodyPr vert="horz" wrap="non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lvl="0" algn="l">
              <a:spcBef>
                <a:spcPct val="20000"/>
              </a:spcBef>
            </a:pPr>
            <a:r>
              <a:rPr lang="en-US" altLang="zh-CN"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sym typeface="+mn-ea"/>
              </a:rPr>
              <a:t>4.5</a:t>
            </a:r>
            <a:r>
              <a:rPr lang="en-US" altLang="zh-CN" sz="1600" b="1" dirty="0">
                <a:solidFill>
                  <a:srgbClr val="004289"/>
                </a:solidFill>
                <a:ea typeface="黑体" panose="02010609060101010101" pitchFamily="49" charset="-122"/>
                <a:cs typeface="Arial" panose="020B0604020202020204" pitchFamily="34" charset="0"/>
                <a:sym typeface="+mn-ea"/>
              </a:rPr>
              <a:t>混合式交易</a:t>
            </a:r>
            <a:r>
              <a:rPr lang="en-US" altLang="zh-CN" sz="1600" b="1" dirty="0">
                <a:solidFill>
                  <a:srgbClr val="004289"/>
                </a:solidFill>
                <a:ea typeface="黑体" panose="02010609060101010101" pitchFamily="49" charset="-122"/>
                <a:cs typeface="Arial" panose="020B0604020202020204" pitchFamily="34" charset="0"/>
              </a:rPr>
              <a:t> </a:t>
            </a:r>
            <a:endParaRPr lang="zh-CN" altLang="en-US" sz="1600" b="1" dirty="0">
              <a:solidFill>
                <a:srgbClr val="004289"/>
              </a:solidFill>
              <a:ea typeface="黑体" panose="02010609060101010101" pitchFamily="49" charset="-122"/>
              <a:cs typeface="Arial" panose="020B0604020202020204" pitchFamily="34" charset="0"/>
            </a:endParaRPr>
          </a:p>
        </p:txBody>
      </p:sp>
      <p:sp>
        <p:nvSpPr>
          <p:cNvPr id="2" name="文本框 1"/>
          <p:cNvSpPr txBox="1"/>
          <p:nvPr/>
        </p:nvSpPr>
        <p:spPr>
          <a:xfrm>
            <a:off x="827187" y="1330642"/>
            <a:ext cx="5475605" cy="2799715"/>
          </a:xfrm>
          <a:prstGeom prst="rect">
            <a:avLst/>
          </a:prstGeom>
          <a:noFill/>
        </p:spPr>
        <p:txBody>
          <a:bodyPr wrap="square" rtlCol="0">
            <a:spAutoFit/>
          </a:bodyPr>
          <a:lstStyle/>
          <a:p>
            <a:pPr algn="just"/>
            <a:r>
              <a:rPr lang="en-US" altLang="zh-CN" sz="1600" dirty="0">
                <a:solidFill>
                  <a:schemeClr val="accent1">
                    <a:lumMod val="50000"/>
                  </a:schemeClr>
                </a:solidFill>
                <a:ea typeface="黑体" panose="02010609060101010101" pitchFamily="49" charset="-122"/>
                <a:cs typeface="Arial" panose="020B0604020202020204" pitchFamily="34" charset="0"/>
              </a:rPr>
              <a:t>      </a:t>
            </a:r>
            <a:r>
              <a:rPr lang="zh-CN" altLang="en-US" sz="1600" dirty="0">
                <a:solidFill>
                  <a:schemeClr val="accent1">
                    <a:lumMod val="50000"/>
                  </a:schemeClr>
                </a:solidFill>
                <a:ea typeface="黑体" panose="02010609060101010101" pitchFamily="49" charset="-122"/>
                <a:cs typeface="Arial" panose="020B0604020202020204" pitchFamily="34" charset="0"/>
              </a:rPr>
              <a:t>奥斯陆国际航运交易所（</a:t>
            </a:r>
            <a:r>
              <a:rPr lang="en-US" altLang="zh-CN" sz="1600"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IMAREX</a:t>
            </a:r>
            <a:r>
              <a:rPr lang="zh-CN" altLang="en-US" sz="1600" dirty="0">
                <a:solidFill>
                  <a:schemeClr val="accent1">
                    <a:lumMod val="50000"/>
                  </a:schemeClr>
                </a:solidFill>
                <a:ea typeface="黑体" panose="02010609060101010101" pitchFamily="49" charset="-122"/>
                <a:cs typeface="Arial" panose="020B0604020202020204" pitchFamily="34" charset="0"/>
              </a:rPr>
              <a:t>）公司成立于</a:t>
            </a:r>
            <a:r>
              <a:rPr lang="en-US" altLang="zh-CN" sz="1600"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2000</a:t>
            </a:r>
            <a:r>
              <a:rPr lang="zh-CN" altLang="en-US" sz="1600" dirty="0">
                <a:solidFill>
                  <a:schemeClr val="accent1">
                    <a:lumMod val="50000"/>
                  </a:schemeClr>
                </a:solidFill>
                <a:ea typeface="黑体" panose="02010609060101010101" pitchFamily="49" charset="-122"/>
                <a:cs typeface="Arial" panose="020B0604020202020204" pitchFamily="34" charset="0"/>
              </a:rPr>
              <a:t>年，</a:t>
            </a:r>
            <a:r>
              <a:rPr lang="en-US" altLang="zh-CN" sz="1600"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2001</a:t>
            </a:r>
            <a:r>
              <a:rPr lang="zh-CN" altLang="en-US" sz="1600" dirty="0">
                <a:solidFill>
                  <a:schemeClr val="accent1">
                    <a:lumMod val="50000"/>
                  </a:schemeClr>
                </a:solidFill>
                <a:ea typeface="黑体" panose="02010609060101010101" pitchFamily="49" charset="-122"/>
                <a:cs typeface="Arial" panose="020B0604020202020204" pitchFamily="34" charset="0"/>
              </a:rPr>
              <a:t>年该公司成为全球第一个为</a:t>
            </a:r>
            <a:r>
              <a:rPr lang="en-US" altLang="zh-CN" sz="1600"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FFA</a:t>
            </a:r>
            <a:r>
              <a:rPr lang="zh-CN" altLang="en-US" sz="1600" dirty="0">
                <a:solidFill>
                  <a:schemeClr val="accent1">
                    <a:lumMod val="50000"/>
                  </a:schemeClr>
                </a:solidFill>
                <a:ea typeface="黑体" panose="02010609060101010101" pitchFamily="49" charset="-122"/>
                <a:cs typeface="Arial" panose="020B0604020202020204" pitchFamily="34" charset="0"/>
              </a:rPr>
              <a:t>提供基于屏幕交易系统的公司，而</a:t>
            </a:r>
            <a:r>
              <a:rPr lang="zh-CN" altLang="en-US" sz="1600" dirty="0">
                <a:solidFill>
                  <a:srgbClr val="C00000"/>
                </a:solidFill>
                <a:ea typeface="黑体" panose="02010609060101010101" pitchFamily="49" charset="-122"/>
                <a:cs typeface="Arial" panose="020B0604020202020204" pitchFamily="34" charset="0"/>
              </a:rPr>
              <a:t>混合式交易</a:t>
            </a:r>
            <a:r>
              <a:rPr lang="zh-CN" altLang="en-US" sz="1600" dirty="0">
                <a:solidFill>
                  <a:schemeClr val="accent1">
                    <a:lumMod val="50000"/>
                  </a:schemeClr>
                </a:solidFill>
                <a:ea typeface="黑体" panose="02010609060101010101" pitchFamily="49" charset="-122"/>
                <a:cs typeface="Arial" panose="020B0604020202020204" pitchFamily="34" charset="0"/>
              </a:rPr>
              <a:t>就是通过</a:t>
            </a:r>
            <a:r>
              <a:rPr lang="zh-CN" altLang="en-US" sz="1600" dirty="0">
                <a:solidFill>
                  <a:srgbClr val="C00000"/>
                </a:solidFill>
                <a:ea typeface="黑体" panose="02010609060101010101" pitchFamily="49" charset="-122"/>
                <a:cs typeface="Arial" panose="020B0604020202020204" pitchFamily="34" charset="0"/>
              </a:rPr>
              <a:t>电子屏幕</a:t>
            </a:r>
            <a:r>
              <a:rPr lang="zh-CN" altLang="en-US" sz="1600" dirty="0">
                <a:solidFill>
                  <a:schemeClr val="accent1">
                    <a:lumMod val="50000"/>
                  </a:schemeClr>
                </a:solidFill>
                <a:ea typeface="黑体" panose="02010609060101010101" pitchFamily="49" charset="-122"/>
                <a:cs typeface="Arial" panose="020B0604020202020204" pitchFamily="34" charset="0"/>
              </a:rPr>
              <a:t>实现的。</a:t>
            </a:r>
            <a:r>
              <a:rPr lang="en-US" altLang="zh-CN" sz="1600"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IMAREX</a:t>
            </a:r>
            <a:r>
              <a:rPr lang="zh-CN" altLang="en-US" sz="1600" dirty="0">
                <a:solidFill>
                  <a:schemeClr val="accent1">
                    <a:lumMod val="50000"/>
                  </a:schemeClr>
                </a:solidFill>
                <a:ea typeface="黑体" panose="02010609060101010101" pitchFamily="49" charset="-122"/>
                <a:cs typeface="Arial" panose="020B0604020202020204" pitchFamily="34" charset="0"/>
              </a:rPr>
              <a:t>公司提供了一个基于屏幕的交易系统，交易者(通过直接使用其账户)可以在该系统中随时通过电子屏幕交易运费衍生品，或者通过</a:t>
            </a:r>
            <a:r>
              <a:rPr lang="en-US" altLang="zh-CN" sz="1600"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 IMAREX</a:t>
            </a:r>
            <a:r>
              <a:rPr lang="zh-CN" altLang="en-US" sz="1600" dirty="0">
                <a:solidFill>
                  <a:schemeClr val="accent1">
                    <a:lumMod val="50000"/>
                  </a:schemeClr>
                </a:solidFill>
                <a:ea typeface="黑体" panose="02010609060101010101" pitchFamily="49" charset="-122"/>
                <a:cs typeface="Arial" panose="020B0604020202020204" pitchFamily="34" charset="0"/>
              </a:rPr>
              <a:t>经纪商实现。所有的参与者匿名交易，并且所有的交易通过</a:t>
            </a:r>
            <a:r>
              <a:rPr lang="en-US" altLang="zh-CN" sz="1600"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NOS</a:t>
            </a:r>
            <a:r>
              <a:rPr lang="zh-CN" altLang="en-US" sz="1600" dirty="0">
                <a:solidFill>
                  <a:schemeClr val="accent1">
                    <a:lumMod val="50000"/>
                  </a:schemeClr>
                </a:solidFill>
                <a:ea typeface="黑体" panose="02010609060101010101" pitchFamily="49" charset="-122"/>
                <a:cs typeface="Arial" panose="020B0604020202020204" pitchFamily="34" charset="0"/>
              </a:rPr>
              <a:t>直接结算，被称为“</a:t>
            </a:r>
            <a:r>
              <a:rPr lang="zh-CN" altLang="en-US" sz="1600" dirty="0">
                <a:solidFill>
                  <a:srgbClr val="C00000"/>
                </a:solidFill>
                <a:ea typeface="黑体" panose="02010609060101010101" pitchFamily="49" charset="-122"/>
                <a:cs typeface="Arial" panose="020B0604020202020204" pitchFamily="34" charset="0"/>
              </a:rPr>
              <a:t>直通式结算</a:t>
            </a:r>
            <a:r>
              <a:rPr lang="zh-CN" altLang="en-US" sz="1600" dirty="0">
                <a:solidFill>
                  <a:schemeClr val="accent1">
                    <a:lumMod val="50000"/>
                  </a:schemeClr>
                </a:solidFill>
                <a:ea typeface="黑体" panose="02010609060101010101" pitchFamily="49" charset="-122"/>
                <a:cs typeface="Arial" panose="020B0604020202020204" pitchFamily="34" charset="0"/>
              </a:rPr>
              <a:t>”。</a:t>
            </a:r>
          </a:p>
          <a:p>
            <a:pPr algn="just"/>
            <a:r>
              <a:rPr lang="zh-CN" altLang="en-US" sz="1600" dirty="0">
                <a:solidFill>
                  <a:schemeClr val="accent1">
                    <a:lumMod val="50000"/>
                  </a:schemeClr>
                </a:solidFill>
                <a:ea typeface="黑体" panose="02010609060101010101" pitchFamily="49" charset="-122"/>
                <a:cs typeface="Arial" panose="020B0604020202020204" pitchFamily="34" charset="0"/>
              </a:rPr>
              <a:t>     </a:t>
            </a:r>
            <a:r>
              <a:rPr lang="en-US" altLang="zh-CN" sz="160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  NOS</a:t>
            </a:r>
            <a:r>
              <a:rPr lang="en-US" altLang="zh-CN" sz="1600"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 </a:t>
            </a:r>
            <a:r>
              <a:rPr lang="zh-CN" altLang="en-US" sz="1600" dirty="0">
                <a:solidFill>
                  <a:schemeClr val="accent1">
                    <a:lumMod val="50000"/>
                  </a:schemeClr>
                </a:solidFill>
                <a:ea typeface="黑体" panose="02010609060101010101" pitchFamily="49" charset="-122"/>
                <a:cs typeface="Arial" panose="020B0604020202020204" pitchFamily="34" charset="0"/>
              </a:rPr>
              <a:t>成立于</a:t>
            </a:r>
            <a:r>
              <a:rPr lang="en-US" altLang="zh-CN" sz="1600"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1987</a:t>
            </a:r>
            <a:r>
              <a:rPr lang="zh-CN" altLang="en-US" sz="1600" dirty="0">
                <a:solidFill>
                  <a:schemeClr val="accent1">
                    <a:lumMod val="50000"/>
                  </a:schemeClr>
                </a:solidFill>
                <a:ea typeface="黑体" panose="02010609060101010101" pitchFamily="49" charset="-122"/>
                <a:cs typeface="Arial" panose="020B0604020202020204" pitchFamily="34" charset="0"/>
              </a:rPr>
              <a:t>年，是挪威国内的衍生品市场的结算交易所。</a:t>
            </a:r>
            <a:r>
              <a:rPr lang="en-US" altLang="zh-CN" sz="1600"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NOS</a:t>
            </a:r>
            <a:r>
              <a:rPr lang="zh-CN" altLang="en-US" sz="1600" dirty="0">
                <a:solidFill>
                  <a:schemeClr val="accent1">
                    <a:lumMod val="50000"/>
                  </a:schemeClr>
                </a:solidFill>
                <a:ea typeface="黑体" panose="02010609060101010101" pitchFamily="49" charset="-122"/>
                <a:cs typeface="Arial" panose="020B0604020202020204" pitchFamily="34" charset="0"/>
              </a:rPr>
              <a:t>的构成类似于其他结算交易所，参与者也需要拥有</a:t>
            </a:r>
            <a:r>
              <a:rPr lang="en-US" altLang="zh-CN" sz="1600"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NOS </a:t>
            </a:r>
            <a:r>
              <a:rPr lang="zh-CN" altLang="en-US" sz="1600" dirty="0">
                <a:solidFill>
                  <a:schemeClr val="accent1">
                    <a:lumMod val="50000"/>
                  </a:schemeClr>
                </a:solidFill>
                <a:ea typeface="黑体" panose="02010609060101010101" pitchFamily="49" charset="-122"/>
                <a:cs typeface="Arial" panose="020B0604020202020204" pitchFamily="34" charset="0"/>
              </a:rPr>
              <a:t>的结算会员账户。</a:t>
            </a:r>
          </a:p>
        </p:txBody>
      </p:sp>
      <p:sp>
        <p:nvSpPr>
          <p:cNvPr id="3" name="横卷形 2"/>
          <p:cNvSpPr/>
          <p:nvPr/>
        </p:nvSpPr>
        <p:spPr>
          <a:xfrm>
            <a:off x="257175" y="739775"/>
            <a:ext cx="6236970" cy="3981450"/>
          </a:xfrm>
          <a:prstGeom prst="horizontalScroll">
            <a:avLst/>
          </a:prstGeom>
          <a:noFill/>
          <a:ln w="38100" cmpd="sng">
            <a:solidFill>
              <a:schemeClr val="accent1">
                <a:shade val="5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 name="组合 10"/>
          <p:cNvGrpSpPr/>
          <p:nvPr/>
        </p:nvGrpSpPr>
        <p:grpSpPr>
          <a:xfrm>
            <a:off x="4192905" y="268605"/>
            <a:ext cx="1405255" cy="416560"/>
            <a:chOff x="947324" y="607654"/>
            <a:chExt cx="2400540" cy="557194"/>
          </a:xfrm>
          <a:solidFill>
            <a:srgbClr val="004288"/>
          </a:solidFill>
        </p:grpSpPr>
        <p:sp>
          <p:nvSpPr>
            <p:cNvPr id="5" name="圆角矩形 4"/>
            <p:cNvSpPr/>
            <p:nvPr/>
          </p:nvSpPr>
          <p:spPr>
            <a:xfrm>
              <a:off x="947324" y="607654"/>
              <a:ext cx="2400540" cy="557194"/>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45" b="0" i="0" u="none" strike="noStrike" kern="1200" cap="none" spc="0" normalizeH="0" baseline="0" noProof="0">
                <a:ln>
                  <a:noFill/>
                </a:ln>
                <a:solidFill>
                  <a:schemeClr val="lt1"/>
                </a:solidFill>
                <a:effectLst/>
                <a:uLnTx/>
                <a:uFillTx/>
                <a:latin typeface="+mn-lt"/>
                <a:ea typeface="+mn-ea"/>
                <a:cs typeface="+mn-cs"/>
              </a:endParaRPr>
            </a:p>
          </p:txBody>
        </p:sp>
        <p:sp>
          <p:nvSpPr>
            <p:cNvPr id="18438" name="TextBox 12"/>
            <p:cNvSpPr txBox="1"/>
            <p:nvPr/>
          </p:nvSpPr>
          <p:spPr>
            <a:xfrm>
              <a:off x="1115616" y="625527"/>
              <a:ext cx="2088232" cy="460365"/>
            </a:xfrm>
            <a:prstGeom prst="rect">
              <a:avLst/>
            </a:prstGeom>
            <a:grpFill/>
            <a:ln w="9525">
              <a:noFill/>
            </a:ln>
          </p:spPr>
          <p:txBody>
            <a:bodyPr lIns="68330" tIns="34164" rIns="68330" bIns="34164">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1800" b="1" kern="0"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IMAREX</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arn(inVertical)">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1048613"/>
          <p:cNvSpPr txBox="1"/>
          <p:nvPr/>
        </p:nvSpPr>
        <p:spPr>
          <a:xfrm>
            <a:off x="257648" y="281691"/>
            <a:ext cx="1412240" cy="313055"/>
          </a:xfrm>
          <a:prstGeom prst="rect">
            <a:avLst/>
          </a:prstGeom>
          <a:noFill/>
          <a:ln>
            <a:noFill/>
          </a:ln>
        </p:spPr>
        <p:txBody>
          <a:bodyPr vert="horz" wrap="non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lvl="0" algn="l">
              <a:spcBef>
                <a:spcPct val="20000"/>
              </a:spcBef>
            </a:pPr>
            <a:r>
              <a:rPr lang="en-US" altLang="zh-CN"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sym typeface="+mn-ea"/>
              </a:rPr>
              <a:t>4.5</a:t>
            </a:r>
            <a:r>
              <a:rPr lang="en-US" altLang="zh-CN" sz="1600" b="1" dirty="0">
                <a:solidFill>
                  <a:srgbClr val="004289"/>
                </a:solidFill>
                <a:ea typeface="黑体" panose="02010609060101010101" pitchFamily="49" charset="-122"/>
                <a:cs typeface="Arial" panose="020B0604020202020204" pitchFamily="34" charset="0"/>
                <a:sym typeface="+mn-ea"/>
              </a:rPr>
              <a:t>混合式交易 </a:t>
            </a:r>
            <a:r>
              <a:rPr lang="en-US" altLang="zh-CN" sz="1600" b="1" dirty="0">
                <a:solidFill>
                  <a:srgbClr val="004289"/>
                </a:solidFill>
                <a:ea typeface="黑体" panose="02010609060101010101" pitchFamily="49" charset="-122"/>
                <a:cs typeface="Arial" panose="020B0604020202020204" pitchFamily="34" charset="0"/>
              </a:rPr>
              <a:t> </a:t>
            </a:r>
            <a:endParaRPr lang="zh-CN" altLang="en-US" sz="1600" b="1" dirty="0">
              <a:solidFill>
                <a:srgbClr val="004289"/>
              </a:solidFill>
              <a:ea typeface="黑体" panose="02010609060101010101" pitchFamily="49" charset="-122"/>
              <a:cs typeface="Arial" panose="020B0604020202020204" pitchFamily="34" charset="0"/>
            </a:endParaRPr>
          </a:p>
        </p:txBody>
      </p:sp>
      <p:sp>
        <p:nvSpPr>
          <p:cNvPr id="24" name="椭圆 23"/>
          <p:cNvSpPr/>
          <p:nvPr/>
        </p:nvSpPr>
        <p:spPr>
          <a:xfrm>
            <a:off x="617405" y="1650213"/>
            <a:ext cx="778880" cy="76700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1pPr>
            <a:lvl2pPr marL="742950" indent="-285750">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2pPr>
            <a:lvl3pPr marL="1143000" indent="-228600">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3pPr>
            <a:lvl4pPr marL="1600200" indent="-228600">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4pPr>
            <a:lvl5pPr marL="2057400" indent="-228600">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2800" b="1" i="0" u="none" strike="noStrike" cap="none" spc="0" normalizeH="0" baseline="0"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01</a:t>
            </a:r>
          </a:p>
        </p:txBody>
      </p:sp>
      <p:sp>
        <p:nvSpPr>
          <p:cNvPr id="25" name="矩形 24"/>
          <p:cNvSpPr/>
          <p:nvPr/>
        </p:nvSpPr>
        <p:spPr>
          <a:xfrm>
            <a:off x="1188" y="2417220"/>
            <a:ext cx="1049589" cy="147227"/>
          </a:xfrm>
          <a:prstGeom prst="rect">
            <a:avLst/>
          </a:prstGeom>
          <a:solidFill>
            <a:srgbClr val="1F4EA1"/>
          </a:solidFill>
          <a:ln>
            <a:solidFill>
              <a:srgbClr val="004288"/>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45" b="0" i="0" u="none" strike="noStrike" kern="1200" cap="none" spc="0" normalizeH="0" baseline="0" noProof="0">
              <a:ln>
                <a:noFill/>
              </a:ln>
              <a:solidFill>
                <a:schemeClr val="lt1"/>
              </a:solidFill>
              <a:effectLst/>
              <a:uLnTx/>
              <a:uFillTx/>
              <a:latin typeface="+mn-ea"/>
              <a:ea typeface="+mn-ea"/>
              <a:cs typeface="+mn-cs"/>
            </a:endParaRPr>
          </a:p>
        </p:txBody>
      </p:sp>
      <p:sp>
        <p:nvSpPr>
          <p:cNvPr id="26" name="同心圆 25"/>
          <p:cNvSpPr/>
          <p:nvPr/>
        </p:nvSpPr>
        <p:spPr>
          <a:xfrm>
            <a:off x="470178" y="1513672"/>
            <a:ext cx="1065024" cy="1050777"/>
          </a:xfrm>
          <a:prstGeom prst="donut">
            <a:avLst>
              <a:gd name="adj" fmla="val 13848"/>
            </a:avLst>
          </a:prstGeom>
          <a:solidFill>
            <a:srgbClr val="1F4EA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45" b="0" i="0" u="none" strike="noStrike" kern="1200" cap="none" spc="0" normalizeH="0" baseline="0" noProof="0">
              <a:ln>
                <a:noFill/>
              </a:ln>
              <a:solidFill>
                <a:schemeClr val="tx1"/>
              </a:solidFill>
              <a:effectLst/>
              <a:uLnTx/>
              <a:uFillTx/>
              <a:latin typeface="+mn-ea"/>
              <a:ea typeface="+mn-ea"/>
              <a:cs typeface="+mn-cs"/>
            </a:endParaRPr>
          </a:p>
        </p:txBody>
      </p:sp>
      <p:sp>
        <p:nvSpPr>
          <p:cNvPr id="27" name="TextBox 26"/>
          <p:cNvSpPr txBox="1"/>
          <p:nvPr/>
        </p:nvSpPr>
        <p:spPr>
          <a:xfrm>
            <a:off x="1508125" y="1600200"/>
            <a:ext cx="1994535" cy="1124585"/>
          </a:xfrm>
          <a:prstGeom prst="rect">
            <a:avLst/>
          </a:prstGeom>
          <a:noFill/>
        </p:spPr>
        <p:txBody>
          <a:bodyPr wrap="square">
            <a:spAutoFit/>
          </a:bodyPr>
          <a:lstStyle/>
          <a:p>
            <a:pPr marR="0" algn="just" defTabSz="914400" eaLnBrk="1" fontAlgn="auto" hangingPunct="1">
              <a:lnSpc>
                <a:spcPct val="120000"/>
              </a:lnSpc>
              <a:spcBef>
                <a:spcPts val="0"/>
              </a:spcBef>
              <a:spcAft>
                <a:spcPts val="0"/>
              </a:spcAft>
              <a:buClrTx/>
              <a:buSzTx/>
              <a:buFontTx/>
              <a:defRPr/>
            </a:pPr>
            <a:r>
              <a:rPr kumimoji="0" lang="zh-CN" altLang="en-US" sz="1400" cap="none" spc="0" normalizeH="0" baseline="0" dirty="0">
                <a:solidFill>
                  <a:srgbClr val="C00000"/>
                </a:solidFill>
                <a:ea typeface="黑体" panose="02010609060101010101" pitchFamily="49" charset="-122"/>
                <a:cs typeface="Arial" panose="020B0604020202020204" pitchFamily="34" charset="0"/>
              </a:rPr>
              <a:t>价格透明</a:t>
            </a:r>
            <a:r>
              <a:rPr kumimoji="0" lang="zh-CN" altLang="en-US" sz="1400" cap="none" spc="0" normalizeH="0" baseline="0" dirty="0">
                <a:solidFill>
                  <a:schemeClr val="accent1">
                    <a:lumMod val="50000"/>
                  </a:schemeClr>
                </a:solidFill>
                <a:ea typeface="黑体" panose="02010609060101010101" pitchFamily="49" charset="-122"/>
                <a:cs typeface="Arial" panose="020B0604020202020204" pitchFamily="34" charset="0"/>
              </a:rPr>
              <a:t>，因为交易者可以随时观察到市场上的实际价格一一公司的买卖报价。</a:t>
            </a:r>
          </a:p>
        </p:txBody>
      </p:sp>
      <p:sp>
        <p:nvSpPr>
          <p:cNvPr id="2" name="椭圆 1"/>
          <p:cNvSpPr/>
          <p:nvPr/>
        </p:nvSpPr>
        <p:spPr>
          <a:xfrm>
            <a:off x="3671186" y="2031342"/>
            <a:ext cx="778880" cy="76700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1pPr>
            <a:lvl2pPr marL="742950" indent="-285750">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2pPr>
            <a:lvl3pPr marL="1143000" indent="-228600">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3pPr>
            <a:lvl4pPr marL="1600200" indent="-228600">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4pPr>
            <a:lvl5pPr marL="2057400" indent="-228600">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9pPr>
          </a:lstStyle>
          <a:p>
            <a:pPr marL="0" marR="0" lvl="0" algn="ctr" defTabSz="914400" rtl="0" eaLnBrk="1" fontAlgn="base" latinLnBrk="0" hangingPunct="1">
              <a:lnSpc>
                <a:spcPct val="100000"/>
              </a:lnSpc>
              <a:buClrTx/>
              <a:buSzTx/>
              <a:buFontTx/>
              <a:buNone/>
              <a:defRPr/>
            </a:pPr>
            <a:r>
              <a:rPr kumimoji="0" lang="en-US" altLang="zh-CN" sz="2800" b="1" i="0" u="none" strike="noStrike" cap="none" spc="0" normalizeH="0" baseline="0" dirty="0">
                <a:solidFill>
                  <a:srgbClr val="1F4EA1"/>
                </a:solidFill>
                <a:latin typeface="Times New Roman" panose="02020603050405020304" pitchFamily="18" charset="0"/>
                <a:ea typeface="黑体" panose="02010609060101010101" pitchFamily="49" charset="-122"/>
                <a:cs typeface="Times New Roman" panose="02020603050405020304" pitchFamily="18" charset="0"/>
              </a:rPr>
              <a:t>02</a:t>
            </a:r>
          </a:p>
        </p:txBody>
      </p:sp>
      <p:sp>
        <p:nvSpPr>
          <p:cNvPr id="29" name="矩形 28"/>
          <p:cNvSpPr/>
          <p:nvPr/>
        </p:nvSpPr>
        <p:spPr>
          <a:xfrm>
            <a:off x="1188" y="2798349"/>
            <a:ext cx="4059440" cy="146040"/>
          </a:xfrm>
          <a:prstGeom prst="rect">
            <a:avLst/>
          </a:prstGeom>
          <a:solidFill>
            <a:srgbClr val="1F4EA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45" b="0" i="0" u="none" strike="noStrike" kern="1200" cap="none" spc="0" normalizeH="0" baseline="0" noProof="0">
              <a:ln>
                <a:noFill/>
              </a:ln>
              <a:solidFill>
                <a:schemeClr val="lt1"/>
              </a:solidFill>
              <a:effectLst/>
              <a:uLnTx/>
              <a:uFillTx/>
              <a:latin typeface="+mn-ea"/>
              <a:ea typeface="+mn-ea"/>
              <a:cs typeface="+mn-cs"/>
            </a:endParaRPr>
          </a:p>
        </p:txBody>
      </p:sp>
      <p:sp>
        <p:nvSpPr>
          <p:cNvPr id="30" name="同心圆 29"/>
          <p:cNvSpPr/>
          <p:nvPr/>
        </p:nvSpPr>
        <p:spPr>
          <a:xfrm>
            <a:off x="3528708" y="1894800"/>
            <a:ext cx="1065024" cy="1049589"/>
          </a:xfrm>
          <a:prstGeom prst="donut">
            <a:avLst>
              <a:gd name="adj" fmla="val 13848"/>
            </a:avLst>
          </a:prstGeom>
          <a:solidFill>
            <a:srgbClr val="0D4B8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45" b="0" i="0" u="none" strike="noStrike" kern="1200" cap="none" spc="0" normalizeH="0" baseline="0" noProof="0">
              <a:ln>
                <a:noFill/>
              </a:ln>
              <a:solidFill>
                <a:schemeClr val="tx1"/>
              </a:solidFill>
              <a:effectLst/>
              <a:uLnTx/>
              <a:uFillTx/>
              <a:latin typeface="+mn-ea"/>
              <a:ea typeface="+mn-ea"/>
              <a:cs typeface="+mn-cs"/>
            </a:endParaRPr>
          </a:p>
        </p:txBody>
      </p:sp>
      <p:sp>
        <p:nvSpPr>
          <p:cNvPr id="31" name="椭圆 30"/>
          <p:cNvSpPr/>
          <p:nvPr/>
        </p:nvSpPr>
        <p:spPr>
          <a:xfrm>
            <a:off x="2868560" y="3319582"/>
            <a:ext cx="777693" cy="76819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1pPr>
            <a:lvl2pPr marL="742950" indent="-285750">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2pPr>
            <a:lvl3pPr marL="1143000" indent="-228600">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3pPr>
            <a:lvl4pPr marL="1600200" indent="-228600">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4pPr>
            <a:lvl5pPr marL="2057400" indent="-228600">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9pPr>
          </a:lstStyle>
          <a:p>
            <a:pPr marL="0" marR="0" lvl="0" algn="ctr" defTabSz="914400" rtl="0" eaLnBrk="1" fontAlgn="base" latinLnBrk="0" hangingPunct="1">
              <a:lnSpc>
                <a:spcPct val="100000"/>
              </a:lnSpc>
              <a:buClrTx/>
              <a:buSzTx/>
              <a:buFontTx/>
              <a:buNone/>
              <a:defRPr/>
            </a:pPr>
            <a:r>
              <a:rPr kumimoji="0" lang="en-US" altLang="zh-CN" sz="2800" b="1" i="0" u="none" strike="noStrike" cap="none" spc="0" normalizeH="0" baseline="0"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03</a:t>
            </a:r>
          </a:p>
        </p:txBody>
      </p:sp>
      <p:sp>
        <p:nvSpPr>
          <p:cNvPr id="32" name="矩形 31"/>
          <p:cNvSpPr/>
          <p:nvPr/>
        </p:nvSpPr>
        <p:spPr>
          <a:xfrm>
            <a:off x="1188" y="3184227"/>
            <a:ext cx="3258000" cy="146040"/>
          </a:xfrm>
          <a:prstGeom prst="rect">
            <a:avLst/>
          </a:prstGeom>
          <a:solidFill>
            <a:srgbClr val="1F4EA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45" b="0" i="0" u="none" strike="noStrike" kern="1200" cap="none" spc="0" normalizeH="0" baseline="0" noProof="0">
              <a:ln>
                <a:noFill/>
              </a:ln>
              <a:solidFill>
                <a:schemeClr val="lt1"/>
              </a:solidFill>
              <a:effectLst/>
              <a:uLnTx/>
              <a:uFillTx/>
              <a:latin typeface="+mn-ea"/>
              <a:ea typeface="+mn-ea"/>
              <a:cs typeface="+mn-cs"/>
            </a:endParaRPr>
          </a:p>
        </p:txBody>
      </p:sp>
      <p:sp>
        <p:nvSpPr>
          <p:cNvPr id="33" name="同心圆 32"/>
          <p:cNvSpPr/>
          <p:nvPr/>
        </p:nvSpPr>
        <p:spPr>
          <a:xfrm flipV="1">
            <a:off x="2720145" y="3184227"/>
            <a:ext cx="1065024" cy="1049589"/>
          </a:xfrm>
          <a:prstGeom prst="donut">
            <a:avLst>
              <a:gd name="adj" fmla="val 13848"/>
            </a:avLst>
          </a:prstGeom>
          <a:solidFill>
            <a:srgbClr val="1F4EA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45" b="0" i="0" u="none" strike="noStrike" kern="1200" cap="none" spc="0" normalizeH="0" baseline="0" noProof="0">
              <a:ln>
                <a:noFill/>
              </a:ln>
              <a:solidFill>
                <a:schemeClr val="tx1"/>
              </a:solidFill>
              <a:effectLst/>
              <a:uLnTx/>
              <a:uFillTx/>
              <a:latin typeface="+mn-ea"/>
              <a:ea typeface="+mn-ea"/>
              <a:cs typeface="+mn-cs"/>
            </a:endParaRPr>
          </a:p>
        </p:txBody>
      </p:sp>
      <p:sp>
        <p:nvSpPr>
          <p:cNvPr id="34" name="TextBox 33"/>
          <p:cNvSpPr txBox="1"/>
          <p:nvPr/>
        </p:nvSpPr>
        <p:spPr>
          <a:xfrm>
            <a:off x="4729603" y="1631682"/>
            <a:ext cx="1937703" cy="1124585"/>
          </a:xfrm>
          <a:prstGeom prst="rect">
            <a:avLst/>
          </a:prstGeom>
          <a:noFill/>
        </p:spPr>
        <p:txBody>
          <a:bodyPr wrap="square">
            <a:spAutoFit/>
          </a:bodyPr>
          <a:lstStyle/>
          <a:p>
            <a:pPr marR="0" algn="just" defTabSz="914400" eaLnBrk="1" fontAlgn="auto" hangingPunct="1">
              <a:lnSpc>
                <a:spcPct val="120000"/>
              </a:lnSpc>
              <a:spcBef>
                <a:spcPts val="0"/>
              </a:spcBef>
              <a:spcAft>
                <a:spcPts val="0"/>
              </a:spcAft>
              <a:buClrTx/>
              <a:buSzTx/>
              <a:buFontTx/>
              <a:defRPr/>
            </a:pPr>
            <a:r>
              <a:rPr lang="zh-CN" altLang="en-US" sz="1400" dirty="0">
                <a:solidFill>
                  <a:srgbClr val="C00000"/>
                </a:solidFill>
                <a:ea typeface="黑体" panose="02010609060101010101" pitchFamily="49" charset="-122"/>
                <a:cs typeface="Arial" panose="020B0604020202020204" pitchFamily="34" charset="0"/>
                <a:sym typeface="+mn-ea"/>
              </a:rPr>
              <a:t>方便和加速了整个交易进程</a:t>
            </a:r>
            <a:r>
              <a:rPr lang="zh-CN" altLang="en-US" sz="1400" dirty="0">
                <a:solidFill>
                  <a:schemeClr val="accent1">
                    <a:lumMod val="50000"/>
                  </a:schemeClr>
                </a:solidFill>
                <a:ea typeface="黑体" panose="02010609060101010101" pitchFamily="49" charset="-122"/>
                <a:cs typeface="Arial" panose="020B0604020202020204" pitchFamily="34" charset="0"/>
                <a:sym typeface="+mn-ea"/>
              </a:rPr>
              <a:t>，</a:t>
            </a:r>
            <a:r>
              <a:rPr kumimoji="0" lang="zh-CN" altLang="en-US" sz="1400" cap="none" spc="0" normalizeH="0" baseline="0" dirty="0">
                <a:solidFill>
                  <a:schemeClr val="accent1">
                    <a:lumMod val="50000"/>
                  </a:schemeClr>
                </a:solidFill>
                <a:ea typeface="黑体" panose="02010609060101010101" pitchFamily="49" charset="-122"/>
                <a:cs typeface="Arial" panose="020B0604020202020204" pitchFamily="34" charset="0"/>
              </a:rPr>
              <a:t>因为每笔交易都可以通过简单的点击屏幕操作实现。</a:t>
            </a:r>
            <a:endParaRPr kumimoji="0" sz="895" kern="1200" cap="none" spc="0" normalizeH="0" baseline="0" noProof="0" dirty="0">
              <a:solidFill>
                <a:schemeClr val="tx1">
                  <a:lumMod val="75000"/>
                  <a:lumOff val="25000"/>
                </a:schemeClr>
              </a:solidFill>
              <a:latin typeface="微软雅黑" panose="020B0503020204020204" pitchFamily="34" charset="-122"/>
              <a:ea typeface="微软雅黑" panose="020B0503020204020204" pitchFamily="34" charset="-122"/>
              <a:cs typeface="+mn-cs"/>
            </a:endParaRPr>
          </a:p>
        </p:txBody>
      </p:sp>
      <p:sp>
        <p:nvSpPr>
          <p:cNvPr id="35" name="TextBox 34"/>
          <p:cNvSpPr txBox="1"/>
          <p:nvPr/>
        </p:nvSpPr>
        <p:spPr>
          <a:xfrm>
            <a:off x="3905250" y="3184525"/>
            <a:ext cx="2762250" cy="1419860"/>
          </a:xfrm>
          <a:prstGeom prst="rect">
            <a:avLst/>
          </a:prstGeom>
          <a:noFill/>
        </p:spPr>
        <p:txBody>
          <a:bodyPr wrap="square">
            <a:spAutoFit/>
          </a:bodyPr>
          <a:lstStyle/>
          <a:p>
            <a:pPr marR="0" algn="just" defTabSz="914400" eaLnBrk="1" fontAlgn="auto" hangingPunct="1">
              <a:lnSpc>
                <a:spcPct val="120000"/>
              </a:lnSpc>
              <a:spcBef>
                <a:spcPts val="0"/>
              </a:spcBef>
              <a:spcAft>
                <a:spcPts val="0"/>
              </a:spcAft>
              <a:buClrTx/>
              <a:buSzTx/>
              <a:buFontTx/>
              <a:defRPr/>
            </a:pPr>
            <a:r>
              <a:rPr kumimoji="0" lang="zh-CN" altLang="en-US" sz="1400" cap="none" spc="0" normalizeH="0" baseline="0" dirty="0">
                <a:solidFill>
                  <a:srgbClr val="C00000"/>
                </a:solidFill>
                <a:ea typeface="黑体" panose="02010609060101010101" pitchFamily="49" charset="-122"/>
                <a:cs typeface="Arial" panose="020B0604020202020204" pitchFamily="34" charset="0"/>
              </a:rPr>
              <a:t>为小额交易提供了可能性</a:t>
            </a:r>
            <a:r>
              <a:rPr kumimoji="0" lang="zh-CN" altLang="en-US" sz="1400" cap="none" spc="0" normalizeH="0" baseline="0" dirty="0">
                <a:solidFill>
                  <a:schemeClr val="accent1">
                    <a:lumMod val="50000"/>
                  </a:schemeClr>
                </a:solidFill>
                <a:ea typeface="黑体" panose="02010609060101010101" pitchFamily="49" charset="-122"/>
                <a:cs typeface="Arial" panose="020B0604020202020204" pitchFamily="34" charset="0"/>
              </a:rPr>
              <a:t>，程租船和航次租船合同最小的交易单位分别为</a:t>
            </a:r>
            <a:r>
              <a:rPr kumimoji="0" lang="en-US" altLang="zh-CN" sz="1600" cap="none" spc="0" normalizeH="0" baseline="0"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1,000</a:t>
            </a:r>
            <a:r>
              <a:rPr kumimoji="0" lang="zh-CN" altLang="en-US" sz="1400" cap="none" spc="0" normalizeH="0" baseline="0" dirty="0">
                <a:solidFill>
                  <a:schemeClr val="accent1">
                    <a:lumMod val="50000"/>
                  </a:schemeClr>
                </a:solidFill>
                <a:ea typeface="黑体" panose="02010609060101010101" pitchFamily="49" charset="-122"/>
                <a:cs typeface="Arial" panose="020B0604020202020204" pitchFamily="34" charset="0"/>
              </a:rPr>
              <a:t>公吨货物或者租船期为</a:t>
            </a:r>
            <a:r>
              <a:rPr kumimoji="0" lang="en-US" altLang="zh-CN" sz="1600" cap="none" spc="0" normalizeH="0" baseline="0"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1</a:t>
            </a:r>
            <a:r>
              <a:rPr kumimoji="0" lang="zh-CN" altLang="en-US" sz="1400" cap="none" spc="0" normalizeH="0" baseline="0" dirty="0">
                <a:solidFill>
                  <a:schemeClr val="accent1">
                    <a:lumMod val="50000"/>
                  </a:schemeClr>
                </a:solidFill>
                <a:ea typeface="黑体" panose="02010609060101010101" pitchFamily="49" charset="-122"/>
                <a:cs typeface="Arial" panose="020B0604020202020204" pitchFamily="34" charset="0"/>
              </a:rPr>
              <a:t>天，因而使得市场参与者可以进行小额交易。</a:t>
            </a:r>
          </a:p>
        </p:txBody>
      </p:sp>
      <p:grpSp>
        <p:nvGrpSpPr>
          <p:cNvPr id="11" name="组合 10"/>
          <p:cNvGrpSpPr/>
          <p:nvPr/>
        </p:nvGrpSpPr>
        <p:grpSpPr>
          <a:xfrm>
            <a:off x="4192905" y="268605"/>
            <a:ext cx="1405255" cy="416560"/>
            <a:chOff x="947324" y="607654"/>
            <a:chExt cx="2400540" cy="557194"/>
          </a:xfrm>
          <a:solidFill>
            <a:srgbClr val="004288"/>
          </a:solidFill>
        </p:grpSpPr>
        <p:sp>
          <p:nvSpPr>
            <p:cNvPr id="5" name="圆角矩形 4"/>
            <p:cNvSpPr/>
            <p:nvPr/>
          </p:nvSpPr>
          <p:spPr>
            <a:xfrm>
              <a:off x="947324" y="607654"/>
              <a:ext cx="2400540" cy="557194"/>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45" b="0" i="0" u="none" strike="noStrike" kern="1200" cap="none" spc="0" normalizeH="0" baseline="0" noProof="0">
                <a:ln>
                  <a:noFill/>
                </a:ln>
                <a:solidFill>
                  <a:schemeClr val="lt1"/>
                </a:solidFill>
                <a:effectLst/>
                <a:uLnTx/>
                <a:uFillTx/>
                <a:latin typeface="+mn-lt"/>
                <a:ea typeface="+mn-ea"/>
                <a:cs typeface="+mn-cs"/>
              </a:endParaRPr>
            </a:p>
          </p:txBody>
        </p:sp>
        <p:sp>
          <p:nvSpPr>
            <p:cNvPr id="18438" name="TextBox 12"/>
            <p:cNvSpPr txBox="1"/>
            <p:nvPr/>
          </p:nvSpPr>
          <p:spPr>
            <a:xfrm>
              <a:off x="1115616" y="625527"/>
              <a:ext cx="2088232" cy="460365"/>
            </a:xfrm>
            <a:prstGeom prst="rect">
              <a:avLst/>
            </a:prstGeom>
            <a:grpFill/>
            <a:ln w="9525">
              <a:noFill/>
            </a:ln>
          </p:spPr>
          <p:txBody>
            <a:bodyPr lIns="68330" tIns="34164" rIns="68330" bIns="34164">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spcBef>
                  <a:spcPct val="0"/>
                </a:spcBef>
                <a:buNone/>
              </a:pPr>
              <a:r>
                <a:rPr lang="zh-CN" altLang="en-US" sz="1800" b="1" dirty="0">
                  <a:solidFill>
                    <a:schemeClr val="bg1"/>
                  </a:solidFill>
                </a:rPr>
                <a:t>优点</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left)">
                                      <p:cBhvr>
                                        <p:cTn id="7" dur="500"/>
                                        <p:tgtEl>
                                          <p:spTgt spid="25"/>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wipe(down)">
                                      <p:cBhvr>
                                        <p:cTn id="11" dur="500"/>
                                        <p:tgtEl>
                                          <p:spTgt spid="26"/>
                                        </p:tgtEl>
                                      </p:cBhvr>
                                    </p:animEffect>
                                  </p:childTnLst>
                                </p:cTn>
                              </p:par>
                              <p:par>
                                <p:cTn id="12" presetID="10" presetClass="entr" presetSubtype="0" fill="hold" grpId="0" nodeType="withEffect">
                                  <p:stCondLst>
                                    <p:cond delay="300"/>
                                  </p:stCondLst>
                                  <p:childTnLst>
                                    <p:set>
                                      <p:cBhvr>
                                        <p:cTn id="13" dur="1" fill="hold">
                                          <p:stCondLst>
                                            <p:cond delay="0"/>
                                          </p:stCondLst>
                                        </p:cTn>
                                        <p:tgtEl>
                                          <p:spTgt spid="24"/>
                                        </p:tgtEl>
                                        <p:attrNameLst>
                                          <p:attrName>style.visibility</p:attrName>
                                        </p:attrNameLst>
                                      </p:cBhvr>
                                      <p:to>
                                        <p:strVal val="visible"/>
                                      </p:to>
                                    </p:set>
                                    <p:animEffect transition="in" filter="fade">
                                      <p:cBhvr>
                                        <p:cTn id="14" dur="500"/>
                                        <p:tgtEl>
                                          <p:spTgt spid="24"/>
                                        </p:tgtEl>
                                      </p:cBhvr>
                                    </p:animEffect>
                                  </p:childTnLst>
                                </p:cTn>
                              </p:par>
                            </p:childTnLst>
                          </p:cTn>
                        </p:par>
                        <p:par>
                          <p:cTn id="15" fill="hold">
                            <p:stCondLst>
                              <p:cond delay="1000"/>
                            </p:stCondLst>
                            <p:childTnLst>
                              <p:par>
                                <p:cTn id="16" presetID="22" presetClass="entr" presetSubtype="1" fill="hold" grpId="0" nodeType="afterEffect">
                                  <p:stCondLst>
                                    <p:cond delay="0"/>
                                  </p:stCondLst>
                                  <p:childTnLst>
                                    <p:set>
                                      <p:cBhvr>
                                        <p:cTn id="17" dur="1" fill="hold">
                                          <p:stCondLst>
                                            <p:cond delay="0"/>
                                          </p:stCondLst>
                                        </p:cTn>
                                        <p:tgtEl>
                                          <p:spTgt spid="27"/>
                                        </p:tgtEl>
                                        <p:attrNameLst>
                                          <p:attrName>style.visibility</p:attrName>
                                        </p:attrNameLst>
                                      </p:cBhvr>
                                      <p:to>
                                        <p:strVal val="visible"/>
                                      </p:to>
                                    </p:set>
                                    <p:animEffect transition="in" filter="wipe(up)">
                                      <p:cBhvr>
                                        <p:cTn id="18" dur="500"/>
                                        <p:tgtEl>
                                          <p:spTgt spid="27"/>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29"/>
                                        </p:tgtEl>
                                        <p:attrNameLst>
                                          <p:attrName>style.visibility</p:attrName>
                                        </p:attrNameLst>
                                      </p:cBhvr>
                                      <p:to>
                                        <p:strVal val="visible"/>
                                      </p:to>
                                    </p:set>
                                    <p:animEffect transition="in" filter="wipe(left)">
                                      <p:cBhvr>
                                        <p:cTn id="21" dur="500"/>
                                        <p:tgtEl>
                                          <p:spTgt spid="29"/>
                                        </p:tgtEl>
                                      </p:cBhvr>
                                    </p:animEffect>
                                  </p:childTnLst>
                                </p:cTn>
                              </p:par>
                            </p:childTnLst>
                          </p:cTn>
                        </p:par>
                        <p:par>
                          <p:cTn id="22" fill="hold">
                            <p:stCondLst>
                              <p:cond delay="1500"/>
                            </p:stCondLst>
                            <p:childTnLst>
                              <p:par>
                                <p:cTn id="23" presetID="22" presetClass="entr" presetSubtype="4" fill="hold" nodeType="afterEffect">
                                  <p:stCondLst>
                                    <p:cond delay="0"/>
                                  </p:stCondLst>
                                  <p:childTnLst>
                                    <p:set>
                                      <p:cBhvr>
                                        <p:cTn id="24" dur="1" fill="hold">
                                          <p:stCondLst>
                                            <p:cond delay="0"/>
                                          </p:stCondLst>
                                        </p:cTn>
                                        <p:tgtEl>
                                          <p:spTgt spid="30"/>
                                        </p:tgtEl>
                                        <p:attrNameLst>
                                          <p:attrName>style.visibility</p:attrName>
                                        </p:attrNameLst>
                                      </p:cBhvr>
                                      <p:to>
                                        <p:strVal val="visible"/>
                                      </p:to>
                                    </p:set>
                                    <p:animEffect transition="in" filter="wipe(down)">
                                      <p:cBhvr>
                                        <p:cTn id="25" dur="500"/>
                                        <p:tgtEl>
                                          <p:spTgt spid="30"/>
                                        </p:tgtEl>
                                      </p:cBhvr>
                                    </p:animEffect>
                                  </p:childTnLst>
                                </p:cTn>
                              </p:par>
                              <p:par>
                                <p:cTn id="26" presetID="10" presetClass="entr" presetSubtype="0" fill="hold" grpId="0" nodeType="withEffect">
                                  <p:stCondLst>
                                    <p:cond delay="300"/>
                                  </p:stCondLst>
                                  <p:childTnLst>
                                    <p:set>
                                      <p:cBhvr>
                                        <p:cTn id="27" dur="1" fill="hold">
                                          <p:stCondLst>
                                            <p:cond delay="0"/>
                                          </p:stCondLst>
                                        </p:cTn>
                                        <p:tgtEl>
                                          <p:spTgt spid="2"/>
                                        </p:tgtEl>
                                        <p:attrNameLst>
                                          <p:attrName>style.visibility</p:attrName>
                                        </p:attrNameLst>
                                      </p:cBhvr>
                                      <p:to>
                                        <p:strVal val="visible"/>
                                      </p:to>
                                    </p:set>
                                    <p:animEffect transition="in" filter="fade">
                                      <p:cBhvr>
                                        <p:cTn id="28" dur="500"/>
                                        <p:tgtEl>
                                          <p:spTgt spid="2"/>
                                        </p:tgtEl>
                                      </p:cBhvr>
                                    </p:animEffect>
                                  </p:childTnLst>
                                </p:cTn>
                              </p:par>
                            </p:childTnLst>
                          </p:cTn>
                        </p:par>
                        <p:par>
                          <p:cTn id="29" fill="hold">
                            <p:stCondLst>
                              <p:cond delay="2000"/>
                            </p:stCondLst>
                            <p:childTnLst>
                              <p:par>
                                <p:cTn id="30" presetID="22" presetClass="entr" presetSubtype="1" fill="hold" grpId="0" nodeType="afterEffect">
                                  <p:stCondLst>
                                    <p:cond delay="0"/>
                                  </p:stCondLst>
                                  <p:childTnLst>
                                    <p:set>
                                      <p:cBhvr>
                                        <p:cTn id="31" dur="1" fill="hold">
                                          <p:stCondLst>
                                            <p:cond delay="0"/>
                                          </p:stCondLst>
                                        </p:cTn>
                                        <p:tgtEl>
                                          <p:spTgt spid="34"/>
                                        </p:tgtEl>
                                        <p:attrNameLst>
                                          <p:attrName>style.visibility</p:attrName>
                                        </p:attrNameLst>
                                      </p:cBhvr>
                                      <p:to>
                                        <p:strVal val="visible"/>
                                      </p:to>
                                    </p:set>
                                    <p:animEffect transition="in" filter="wipe(up)">
                                      <p:cBhvr>
                                        <p:cTn id="32" dur="500"/>
                                        <p:tgtEl>
                                          <p:spTgt spid="34"/>
                                        </p:tgtEl>
                                      </p:cBhvr>
                                    </p:animEffect>
                                  </p:childTnLst>
                                </p:cTn>
                              </p:par>
                              <p:par>
                                <p:cTn id="33" presetID="22" presetClass="entr" presetSubtype="8" fill="hold" grpId="0" nodeType="withEffect">
                                  <p:stCondLst>
                                    <p:cond delay="0"/>
                                  </p:stCondLst>
                                  <p:childTnLst>
                                    <p:set>
                                      <p:cBhvr>
                                        <p:cTn id="34" dur="1" fill="hold">
                                          <p:stCondLst>
                                            <p:cond delay="0"/>
                                          </p:stCondLst>
                                        </p:cTn>
                                        <p:tgtEl>
                                          <p:spTgt spid="32"/>
                                        </p:tgtEl>
                                        <p:attrNameLst>
                                          <p:attrName>style.visibility</p:attrName>
                                        </p:attrNameLst>
                                      </p:cBhvr>
                                      <p:to>
                                        <p:strVal val="visible"/>
                                      </p:to>
                                    </p:set>
                                    <p:animEffect transition="in" filter="wipe(left)">
                                      <p:cBhvr>
                                        <p:cTn id="35" dur="500"/>
                                        <p:tgtEl>
                                          <p:spTgt spid="32"/>
                                        </p:tgtEl>
                                      </p:cBhvr>
                                    </p:animEffect>
                                  </p:childTnLst>
                                </p:cTn>
                              </p:par>
                            </p:childTnLst>
                          </p:cTn>
                        </p:par>
                        <p:par>
                          <p:cTn id="36" fill="hold">
                            <p:stCondLst>
                              <p:cond delay="2500"/>
                            </p:stCondLst>
                            <p:childTnLst>
                              <p:par>
                                <p:cTn id="37" presetID="22" presetClass="entr" presetSubtype="1" fill="hold" nodeType="afterEffect">
                                  <p:stCondLst>
                                    <p:cond delay="0"/>
                                  </p:stCondLst>
                                  <p:childTnLst>
                                    <p:set>
                                      <p:cBhvr>
                                        <p:cTn id="38" dur="1" fill="hold">
                                          <p:stCondLst>
                                            <p:cond delay="0"/>
                                          </p:stCondLst>
                                        </p:cTn>
                                        <p:tgtEl>
                                          <p:spTgt spid="33"/>
                                        </p:tgtEl>
                                        <p:attrNameLst>
                                          <p:attrName>style.visibility</p:attrName>
                                        </p:attrNameLst>
                                      </p:cBhvr>
                                      <p:to>
                                        <p:strVal val="visible"/>
                                      </p:to>
                                    </p:set>
                                    <p:animEffect transition="in" filter="wipe(up)">
                                      <p:cBhvr>
                                        <p:cTn id="39" dur="500"/>
                                        <p:tgtEl>
                                          <p:spTgt spid="33"/>
                                        </p:tgtEl>
                                      </p:cBhvr>
                                    </p:animEffect>
                                  </p:childTnLst>
                                </p:cTn>
                              </p:par>
                              <p:par>
                                <p:cTn id="40" presetID="10" presetClass="entr" presetSubtype="0" fill="hold" grpId="0" nodeType="withEffect">
                                  <p:stCondLst>
                                    <p:cond delay="300"/>
                                  </p:stCondLst>
                                  <p:childTnLst>
                                    <p:set>
                                      <p:cBhvr>
                                        <p:cTn id="41" dur="1" fill="hold">
                                          <p:stCondLst>
                                            <p:cond delay="0"/>
                                          </p:stCondLst>
                                        </p:cTn>
                                        <p:tgtEl>
                                          <p:spTgt spid="31"/>
                                        </p:tgtEl>
                                        <p:attrNameLst>
                                          <p:attrName>style.visibility</p:attrName>
                                        </p:attrNameLst>
                                      </p:cBhvr>
                                      <p:to>
                                        <p:strVal val="visible"/>
                                      </p:to>
                                    </p:set>
                                    <p:animEffect transition="in" filter="fade">
                                      <p:cBhvr>
                                        <p:cTn id="42" dur="500"/>
                                        <p:tgtEl>
                                          <p:spTgt spid="31"/>
                                        </p:tgtEl>
                                      </p:cBhvr>
                                    </p:animEffect>
                                  </p:childTnLst>
                                </p:cTn>
                              </p:par>
                            </p:childTnLst>
                          </p:cTn>
                        </p:par>
                        <p:par>
                          <p:cTn id="43" fill="hold">
                            <p:stCondLst>
                              <p:cond delay="3000"/>
                            </p:stCondLst>
                            <p:childTnLst>
                              <p:par>
                                <p:cTn id="44" presetID="22" presetClass="entr" presetSubtype="1" fill="hold" grpId="0" nodeType="afterEffect">
                                  <p:stCondLst>
                                    <p:cond delay="0"/>
                                  </p:stCondLst>
                                  <p:childTnLst>
                                    <p:set>
                                      <p:cBhvr>
                                        <p:cTn id="45" dur="1" fill="hold">
                                          <p:stCondLst>
                                            <p:cond delay="0"/>
                                          </p:stCondLst>
                                        </p:cTn>
                                        <p:tgtEl>
                                          <p:spTgt spid="35"/>
                                        </p:tgtEl>
                                        <p:attrNameLst>
                                          <p:attrName>style.visibility</p:attrName>
                                        </p:attrNameLst>
                                      </p:cBhvr>
                                      <p:to>
                                        <p:strVal val="visible"/>
                                      </p:to>
                                    </p:set>
                                    <p:animEffect transition="in" filter="wipe(up)">
                                      <p:cBhvr>
                                        <p:cTn id="46" dur="500"/>
                                        <p:tgtEl>
                                          <p:spTgt spid="35"/>
                                        </p:tgtEl>
                                      </p:cBhvr>
                                    </p:animEffect>
                                  </p:childTnLst>
                                </p:cTn>
                              </p:par>
                            </p:childTnLst>
                          </p:cTn>
                        </p:par>
                        <p:par>
                          <p:cTn id="47" fill="hold">
                            <p:stCondLst>
                              <p:cond delay="3500"/>
                            </p:stCondLst>
                            <p:childTnLst>
                              <p:par>
                                <p:cTn id="48" presetID="16" presetClass="entr" presetSubtype="21" fill="hold" nodeType="afterEffect">
                                  <p:stCondLst>
                                    <p:cond delay="0"/>
                                  </p:stCondLst>
                                  <p:childTnLst>
                                    <p:set>
                                      <p:cBhvr>
                                        <p:cTn id="49" dur="1" fill="hold">
                                          <p:stCondLst>
                                            <p:cond delay="0"/>
                                          </p:stCondLst>
                                        </p:cTn>
                                        <p:tgtEl>
                                          <p:spTgt spid="11"/>
                                        </p:tgtEl>
                                        <p:attrNameLst>
                                          <p:attrName>style.visibility</p:attrName>
                                        </p:attrNameLst>
                                      </p:cBhvr>
                                      <p:to>
                                        <p:strVal val="visible"/>
                                      </p:to>
                                    </p:set>
                                    <p:animEffect transition="in" filter="barn(inVertical)">
                                      <p:cBhvr>
                                        <p:cTn id="5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bldLvl="0" animBg="1"/>
      <p:bldP spid="25" grpId="0" bldLvl="0" animBg="1"/>
      <p:bldP spid="27" grpId="0"/>
      <p:bldP spid="2" grpId="0" bldLvl="0" animBg="1"/>
      <p:bldP spid="29" grpId="0" bldLvl="0" animBg="1"/>
      <p:bldP spid="31" grpId="0" bldLvl="0" animBg="1"/>
      <p:bldP spid="32" grpId="0" bldLvl="0" animBg="1"/>
      <p:bldP spid="34" grpId="0"/>
      <p:bldP spid="35"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1048613"/>
          <p:cNvSpPr txBox="1"/>
          <p:nvPr/>
        </p:nvSpPr>
        <p:spPr>
          <a:xfrm>
            <a:off x="257648" y="281691"/>
            <a:ext cx="1397635" cy="313055"/>
          </a:xfrm>
          <a:prstGeom prst="rect">
            <a:avLst/>
          </a:prstGeom>
          <a:noFill/>
          <a:ln>
            <a:noFill/>
          </a:ln>
        </p:spPr>
        <p:txBody>
          <a:bodyPr vert="horz" wrap="non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lvl="0" algn="l">
              <a:spcBef>
                <a:spcPct val="20000"/>
              </a:spcBef>
            </a:pPr>
            <a:r>
              <a:rPr lang="en-US" altLang="zh-CN"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sym typeface="+mn-ea"/>
              </a:rPr>
              <a:t>4.6</a:t>
            </a:r>
            <a:r>
              <a:rPr lang="zh-CN" altLang="en-US" sz="1600" b="1" dirty="0">
                <a:solidFill>
                  <a:srgbClr val="004289"/>
                </a:solidFill>
                <a:ea typeface="黑体" panose="02010609060101010101" pitchFamily="49" charset="-122"/>
                <a:cs typeface="Arial" panose="020B0604020202020204" pitchFamily="34" charset="0"/>
                <a:sym typeface="+mn-ea"/>
              </a:rPr>
              <a:t>人民币</a:t>
            </a:r>
            <a:r>
              <a:rPr lang="en-US" altLang="zh-CN"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sym typeface="+mn-ea"/>
              </a:rPr>
              <a:t>FFA</a:t>
            </a:r>
          </a:p>
        </p:txBody>
      </p:sp>
      <p:sp>
        <p:nvSpPr>
          <p:cNvPr id="2" name="TextBox 6"/>
          <p:cNvSpPr txBox="1"/>
          <p:nvPr/>
        </p:nvSpPr>
        <p:spPr>
          <a:xfrm>
            <a:off x="490855" y="887730"/>
            <a:ext cx="5857875" cy="3374390"/>
          </a:xfrm>
          <a:prstGeom prst="rect">
            <a:avLst/>
          </a:prstGeom>
          <a:noFill/>
        </p:spPr>
        <p:txBody>
          <a:bodyPr wrap="square" lIns="51295" tIns="25646" rIns="51295" bIns="25646">
            <a:spAutoFit/>
          </a:bodyPr>
          <a:lstStyle/>
          <a:p>
            <a:pPr marR="0" algn="just" defTabSz="914400" fontAlgn="auto">
              <a:lnSpc>
                <a:spcPct val="150000"/>
              </a:lnSpc>
              <a:spcBef>
                <a:spcPts val="0"/>
              </a:spcBef>
              <a:spcAft>
                <a:spcPts val="0"/>
              </a:spcAft>
              <a:buClrTx/>
              <a:buSzTx/>
              <a:buFontTx/>
              <a:defRPr/>
            </a:pPr>
            <a:r>
              <a:rPr kumimoji="0" lang="en-US" altLang="zh-CN" sz="1600" cap="none" spc="0" normalizeH="0" baseline="0" dirty="0">
                <a:solidFill>
                  <a:schemeClr val="accent1">
                    <a:lumMod val="50000"/>
                  </a:schemeClr>
                </a:solidFill>
                <a:ea typeface="黑体" panose="02010609060101010101" pitchFamily="49" charset="-122"/>
                <a:cs typeface="Arial" panose="020B0604020202020204" pitchFamily="34" charset="0"/>
                <a:sym typeface="微软雅黑" panose="020B0503020204020204" pitchFamily="34" charset="-122"/>
              </a:rPr>
              <a:t>     </a:t>
            </a:r>
            <a:r>
              <a:rPr kumimoji="0" lang="en-US" altLang="zh-CN" cap="none" spc="0" normalizeH="0" baseline="0" dirty="0">
                <a:solidFill>
                  <a:schemeClr val="accent1">
                    <a:lumMod val="50000"/>
                  </a:schemeClr>
                </a:solidFill>
                <a:ea typeface="黑体" panose="02010609060101010101" pitchFamily="49" charset="-122"/>
                <a:cs typeface="Arial" panose="020B0604020202020204" pitchFamily="34" charset="0"/>
                <a:sym typeface="微软雅黑" panose="020B0503020204020204" pitchFamily="34" charset="-122"/>
              </a:rPr>
              <a:t> </a:t>
            </a:r>
            <a:r>
              <a:rPr kumimoji="0" lang="en-US" altLang="zh-CN" sz="1600" cap="none" spc="0" normalizeH="0" baseline="0" dirty="0">
                <a:solidFill>
                  <a:schemeClr val="accent1">
                    <a:lumMod val="50000"/>
                  </a:schemeClr>
                </a:solidFill>
                <a:ea typeface="黑体" panose="02010609060101010101" pitchFamily="49" charset="-122"/>
                <a:cs typeface="Arial" panose="020B0604020202020204" pitchFamily="34" charset="0"/>
                <a:sym typeface="微软雅黑" panose="020B0503020204020204" pitchFamily="34" charset="-122"/>
              </a:rPr>
              <a:t> </a:t>
            </a:r>
            <a:r>
              <a:rPr kumimoji="0" lang="zh-CN" altLang="en-US" sz="1600" cap="none" spc="0" normalizeH="0" baseline="0" dirty="0">
                <a:solidFill>
                  <a:schemeClr val="accent1">
                    <a:lumMod val="50000"/>
                  </a:schemeClr>
                </a:solidFill>
                <a:ea typeface="黑体" panose="02010609060101010101" pitchFamily="49" charset="-122"/>
                <a:cs typeface="Arial" panose="020B0604020202020204" pitchFamily="34" charset="0"/>
                <a:sym typeface="微软雅黑" panose="020B0503020204020204" pitchFamily="34" charset="-122"/>
              </a:rPr>
              <a:t>面对国际航运市场的阴晴不定，伴随中国航运及贸易量在全球占比的不断提高，</a:t>
            </a:r>
            <a:r>
              <a:rPr kumimoji="0" lang="zh-CN" altLang="en-US" sz="1600" cap="none" spc="0" normalizeH="0" baseline="0" dirty="0">
                <a:solidFill>
                  <a:srgbClr val="C00000"/>
                </a:solidFill>
                <a:ea typeface="黑体" panose="02010609060101010101" pitchFamily="49" charset="-122"/>
                <a:cs typeface="Arial" panose="020B0604020202020204" pitchFamily="34" charset="0"/>
                <a:sym typeface="微软雅黑" panose="020B0503020204020204" pitchFamily="34" charset="-122"/>
              </a:rPr>
              <a:t>波罗的海交易所</a:t>
            </a:r>
            <a:r>
              <a:rPr kumimoji="0" lang="zh-CN" altLang="en-US" sz="1600" cap="none" spc="0" normalizeH="0" baseline="0" dirty="0">
                <a:solidFill>
                  <a:schemeClr val="accent1">
                    <a:lumMod val="50000"/>
                  </a:schemeClr>
                </a:solidFill>
                <a:ea typeface="黑体" panose="02010609060101010101" pitchFamily="49" charset="-122"/>
                <a:cs typeface="Arial" panose="020B0604020202020204" pitchFamily="34" charset="0"/>
                <a:sym typeface="微软雅黑" panose="020B0503020204020204" pitchFamily="34" charset="-122"/>
              </a:rPr>
              <a:t>、</a:t>
            </a:r>
            <a:r>
              <a:rPr kumimoji="0" lang="zh-CN" altLang="en-US" sz="1600" cap="none" spc="0" normalizeH="0" baseline="0" dirty="0">
                <a:solidFill>
                  <a:srgbClr val="C00000"/>
                </a:solidFill>
                <a:ea typeface="黑体" panose="02010609060101010101" pitchFamily="49" charset="-122"/>
                <a:cs typeface="Arial" panose="020B0604020202020204" pitchFamily="34" charset="0"/>
                <a:sym typeface="微软雅黑" panose="020B0503020204020204" pitchFamily="34" charset="-122"/>
              </a:rPr>
              <a:t>上海清算所</a:t>
            </a:r>
            <a:r>
              <a:rPr kumimoji="0" lang="zh-CN" altLang="en-US" sz="1600" cap="none" spc="0" normalizeH="0" baseline="0" dirty="0">
                <a:solidFill>
                  <a:schemeClr val="accent1">
                    <a:lumMod val="50000"/>
                  </a:schemeClr>
                </a:solidFill>
                <a:ea typeface="黑体" panose="02010609060101010101" pitchFamily="49" charset="-122"/>
                <a:cs typeface="Arial" panose="020B0604020202020204" pitchFamily="34" charset="0"/>
                <a:sym typeface="微软雅黑" panose="020B0503020204020204" pitchFamily="34" charset="-122"/>
              </a:rPr>
              <a:t>、 </a:t>
            </a:r>
            <a:r>
              <a:rPr kumimoji="0" lang="zh-CN" altLang="en-US" sz="1600" cap="none" spc="0" normalizeH="0" baseline="0" dirty="0">
                <a:solidFill>
                  <a:srgbClr val="C00000"/>
                </a:solidFill>
                <a:ea typeface="黑体" panose="02010609060101010101" pitchFamily="49" charset="-122"/>
                <a:cs typeface="Arial" panose="020B0604020202020204" pitchFamily="34" charset="0"/>
                <a:sym typeface="微软雅黑" panose="020B0503020204020204" pitchFamily="34" charset="-122"/>
              </a:rPr>
              <a:t>浦发银行</a:t>
            </a:r>
            <a:r>
              <a:rPr kumimoji="0" lang="zh-CN" altLang="en-US" sz="1600" cap="none" spc="0" normalizeH="0" baseline="0" dirty="0">
                <a:solidFill>
                  <a:schemeClr val="accent1">
                    <a:lumMod val="50000"/>
                  </a:schemeClr>
                </a:solidFill>
                <a:ea typeface="黑体" panose="02010609060101010101" pitchFamily="49" charset="-122"/>
                <a:cs typeface="Arial" panose="020B0604020202020204" pitchFamily="34" charset="0"/>
                <a:sym typeface="微软雅黑" panose="020B0503020204020204" pitchFamily="34" charset="-122"/>
              </a:rPr>
              <a:t>成立联合项目组，将</a:t>
            </a:r>
            <a:r>
              <a:rPr kumimoji="0" lang="zh-CN" altLang="en-US" sz="1600" cap="none" spc="0" normalizeH="0" baseline="0"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sym typeface="微软雅黑" panose="020B0503020204020204" pitchFamily="34" charset="-122"/>
              </a:rPr>
              <a:t>FFA</a:t>
            </a:r>
            <a:r>
              <a:rPr kumimoji="0" lang="zh-CN" altLang="en-US" sz="1600" cap="none" spc="0" normalizeH="0" baseline="0" dirty="0">
                <a:solidFill>
                  <a:schemeClr val="accent1">
                    <a:lumMod val="50000"/>
                  </a:schemeClr>
                </a:solidFill>
                <a:ea typeface="黑体" panose="02010609060101010101" pitchFamily="49" charset="-122"/>
                <a:cs typeface="Arial" panose="020B0604020202020204" pitchFamily="34" charset="0"/>
                <a:sym typeface="微软雅黑" panose="020B0503020204020204" pitchFamily="34" charset="-122"/>
              </a:rPr>
              <a:t>引入国内形成了</a:t>
            </a:r>
            <a:r>
              <a:rPr kumimoji="0" lang="zh-CN" altLang="en-US" sz="1600" cap="none" spc="0" normalizeH="0" baseline="0" dirty="0">
                <a:solidFill>
                  <a:srgbClr val="C00000"/>
                </a:solidFill>
                <a:ea typeface="黑体" panose="02010609060101010101" pitchFamily="49" charset="-122"/>
                <a:cs typeface="Arial" panose="020B0604020202020204" pitchFamily="34" charset="0"/>
                <a:sym typeface="微软雅黑" panose="020B0503020204020204" pitchFamily="34" charset="-122"/>
              </a:rPr>
              <a:t>人民币</a:t>
            </a:r>
            <a:r>
              <a:rPr kumimoji="0" lang="zh-CN" altLang="en-US" sz="1600" cap="none" spc="0" normalizeH="0" baseline="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sym typeface="微软雅黑" panose="020B0503020204020204" pitchFamily="34" charset="-122"/>
              </a:rPr>
              <a:t>FFA</a:t>
            </a:r>
            <a:r>
              <a:rPr kumimoji="0" lang="zh-CN" altLang="en-US" sz="1600" cap="none" spc="0" normalizeH="0" baseline="0" dirty="0">
                <a:solidFill>
                  <a:schemeClr val="accent1">
                    <a:lumMod val="50000"/>
                  </a:schemeClr>
                </a:solidFill>
                <a:ea typeface="黑体" panose="02010609060101010101" pitchFamily="49" charset="-122"/>
                <a:cs typeface="Arial" panose="020B0604020202020204" pitchFamily="34" charset="0"/>
                <a:sym typeface="微软雅黑" panose="020B0503020204020204" pitchFamily="34" charset="-122"/>
              </a:rPr>
              <a:t>产品，为广大国内的航运、贸易及相关企业管理和规避运费波动的风险提供了行之有效的手段和简单便捷的工具。</a:t>
            </a:r>
          </a:p>
          <a:p>
            <a:pPr marR="0" algn="just" defTabSz="914400" fontAlgn="auto">
              <a:lnSpc>
                <a:spcPct val="150000"/>
              </a:lnSpc>
              <a:spcBef>
                <a:spcPts val="0"/>
              </a:spcBef>
              <a:spcAft>
                <a:spcPts val="0"/>
              </a:spcAft>
              <a:buClrTx/>
              <a:buSzTx/>
              <a:buFontTx/>
              <a:defRPr/>
            </a:pPr>
            <a:r>
              <a:rPr kumimoji="0" lang="zh-CN" altLang="en-US" sz="1600" cap="none" spc="0" normalizeH="0" baseline="0" dirty="0">
                <a:solidFill>
                  <a:schemeClr val="accent1">
                    <a:lumMod val="50000"/>
                  </a:schemeClr>
                </a:solidFill>
                <a:ea typeface="黑体" panose="02010609060101010101" pitchFamily="49" charset="-122"/>
                <a:cs typeface="Arial" panose="020B0604020202020204" pitchFamily="34" charset="0"/>
                <a:sym typeface="微软雅黑" panose="020B0503020204020204" pitchFamily="34" charset="-122"/>
              </a:rPr>
              <a:t>       人民币FFA以波罗的海交易所发布的</a:t>
            </a:r>
            <a:r>
              <a:rPr kumimoji="0" lang="zh-CN" altLang="en-US" sz="1600" cap="none" spc="0" normalizeH="0" baseline="0" dirty="0">
                <a:solidFill>
                  <a:srgbClr val="C00000"/>
                </a:solidFill>
                <a:ea typeface="黑体" panose="02010609060101010101" pitchFamily="49" charset="-122"/>
                <a:cs typeface="Arial" panose="020B0604020202020204" pitchFamily="34" charset="0"/>
                <a:sym typeface="微软雅黑" panose="020B0503020204020204" pitchFamily="34" charset="-122"/>
              </a:rPr>
              <a:t>干散货系列指数</a:t>
            </a:r>
            <a:r>
              <a:rPr kumimoji="0" lang="zh-CN" altLang="en-US" sz="1600" cap="none" spc="0" normalizeH="0" baseline="0" dirty="0">
                <a:solidFill>
                  <a:schemeClr val="accent1">
                    <a:lumMod val="50000"/>
                  </a:schemeClr>
                </a:solidFill>
                <a:ea typeface="黑体" panose="02010609060101010101" pitchFamily="49" charset="-122"/>
                <a:cs typeface="Arial" panose="020B0604020202020204" pitchFamily="34" charset="0"/>
                <a:sym typeface="微软雅黑" panose="020B0503020204020204" pitchFamily="34" charset="-122"/>
              </a:rPr>
              <a:t>为结算依据，交易双方通过</a:t>
            </a:r>
            <a:r>
              <a:rPr kumimoji="0" lang="zh-CN" altLang="en-US" sz="1600" cap="none" spc="0" normalizeH="0" baseline="0" dirty="0">
                <a:solidFill>
                  <a:srgbClr val="C00000"/>
                </a:solidFill>
                <a:ea typeface="黑体" panose="02010609060101010101" pitchFamily="49" charset="-122"/>
                <a:cs typeface="Arial" panose="020B0604020202020204" pitchFamily="34" charset="0"/>
                <a:sym typeface="微软雅黑" panose="020B0503020204020204" pitchFamily="34" charset="-122"/>
              </a:rPr>
              <a:t>人民币</a:t>
            </a:r>
            <a:r>
              <a:rPr kumimoji="0" lang="zh-CN" altLang="en-US" sz="1600" cap="none" spc="0" normalizeH="0" baseline="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sym typeface="微软雅黑" panose="020B0503020204020204" pitchFamily="34" charset="-122"/>
              </a:rPr>
              <a:t>FFA</a:t>
            </a:r>
            <a:r>
              <a:rPr kumimoji="0" lang="zh-CN" altLang="en-US" sz="1600" cap="none" spc="0" normalizeH="0" baseline="0" dirty="0">
                <a:solidFill>
                  <a:srgbClr val="C00000"/>
                </a:solidFill>
                <a:ea typeface="黑体" panose="02010609060101010101" pitchFamily="49" charset="-122"/>
                <a:cs typeface="Arial" panose="020B0604020202020204" pitchFamily="34" charset="0"/>
                <a:sym typeface="微软雅黑" panose="020B0503020204020204" pitchFamily="34" charset="-122"/>
              </a:rPr>
              <a:t>经纪公司</a:t>
            </a:r>
            <a:r>
              <a:rPr kumimoji="0" lang="zh-CN" altLang="en-US" sz="1600" cap="none" spc="0" normalizeH="0" baseline="0" dirty="0">
                <a:solidFill>
                  <a:schemeClr val="accent1">
                    <a:lumMod val="50000"/>
                  </a:schemeClr>
                </a:solidFill>
                <a:ea typeface="黑体" panose="02010609060101010101" pitchFamily="49" charset="-122"/>
                <a:cs typeface="Arial" panose="020B0604020202020204" pitchFamily="34" charset="0"/>
                <a:sym typeface="微软雅黑" panose="020B0503020204020204" pitchFamily="34" charset="-122"/>
              </a:rPr>
              <a:t>达成交易，采用</a:t>
            </a:r>
            <a:r>
              <a:rPr kumimoji="0" lang="zh-CN" altLang="en-US" sz="1600" cap="none" spc="0" normalizeH="0" baseline="0" dirty="0">
                <a:solidFill>
                  <a:srgbClr val="C00000"/>
                </a:solidFill>
                <a:ea typeface="黑体" panose="02010609060101010101" pitchFamily="49" charset="-122"/>
                <a:cs typeface="Arial" panose="020B0604020202020204" pitchFamily="34" charset="0"/>
                <a:sym typeface="微软雅黑" panose="020B0503020204020204" pitchFamily="34" charset="-122"/>
              </a:rPr>
              <a:t>人民币</a:t>
            </a:r>
            <a:r>
              <a:rPr kumimoji="0" lang="zh-CN" altLang="en-US" sz="1600" cap="none" spc="0" normalizeH="0" baseline="0" dirty="0">
                <a:solidFill>
                  <a:schemeClr val="accent1">
                    <a:lumMod val="50000"/>
                  </a:schemeClr>
                </a:solidFill>
                <a:ea typeface="黑体" panose="02010609060101010101" pitchFamily="49" charset="-122"/>
                <a:cs typeface="Arial" panose="020B0604020202020204" pitchFamily="34" charset="0"/>
                <a:sym typeface="微软雅黑" panose="020B0503020204020204" pitchFamily="34" charset="-122"/>
              </a:rPr>
              <a:t>计价和结算，由</a:t>
            </a:r>
            <a:r>
              <a:rPr kumimoji="0" lang="zh-CN" altLang="en-US" sz="1600" cap="none" spc="0" normalizeH="0" baseline="0" dirty="0">
                <a:solidFill>
                  <a:srgbClr val="C00000"/>
                </a:solidFill>
                <a:ea typeface="黑体" panose="02010609060101010101" pitchFamily="49" charset="-122"/>
                <a:cs typeface="Arial" panose="020B0604020202020204" pitchFamily="34" charset="0"/>
                <a:sym typeface="微软雅黑" panose="020B0503020204020204" pitchFamily="34" charset="-122"/>
              </a:rPr>
              <a:t>上海清算所</a:t>
            </a:r>
            <a:r>
              <a:rPr kumimoji="0" lang="zh-CN" altLang="en-US" sz="1600" cap="none" spc="0" normalizeH="0" baseline="0" dirty="0">
                <a:solidFill>
                  <a:schemeClr val="accent1">
                    <a:lumMod val="50000"/>
                  </a:schemeClr>
                </a:solidFill>
                <a:ea typeface="黑体" panose="02010609060101010101" pitchFamily="49" charset="-122"/>
                <a:cs typeface="Arial" panose="020B0604020202020204" pitchFamily="34" charset="0"/>
                <a:sym typeface="微软雅黑" panose="020B0503020204020204" pitchFamily="34" charset="-122"/>
              </a:rPr>
              <a:t>提供中央对手清算。</a:t>
            </a:r>
          </a:p>
          <a:p>
            <a:pPr marR="0" algn="just" defTabSz="914400" fontAlgn="auto">
              <a:lnSpc>
                <a:spcPct val="150000"/>
              </a:lnSpc>
              <a:spcBef>
                <a:spcPts val="0"/>
              </a:spcBef>
              <a:spcAft>
                <a:spcPts val="0"/>
              </a:spcAft>
              <a:buClrTx/>
              <a:buSzTx/>
              <a:buFontTx/>
              <a:defRPr/>
            </a:pPr>
            <a:r>
              <a:rPr kumimoji="0" lang="zh-CN" altLang="en-US" sz="1400" cap="none" spc="0" normalizeH="0" baseline="0" dirty="0">
                <a:solidFill>
                  <a:schemeClr val="accent1">
                    <a:lumMod val="50000"/>
                  </a:schemeClr>
                </a:solidFill>
                <a:ea typeface="黑体" panose="02010609060101010101" pitchFamily="49" charset="-122"/>
                <a:cs typeface="Arial" panose="020B0604020202020204" pitchFamily="34" charset="0"/>
                <a:sym typeface="微软雅黑" panose="020B0503020204020204" pitchFamily="34" charset="-122"/>
              </a:rPr>
              <a:t>  </a:t>
            </a:r>
          </a:p>
        </p:txBody>
      </p:sp>
      <p:sp>
        <p:nvSpPr>
          <p:cNvPr id="9" name="圆角矩形 8"/>
          <p:cNvSpPr/>
          <p:nvPr/>
        </p:nvSpPr>
        <p:spPr>
          <a:xfrm>
            <a:off x="380365" y="855345"/>
            <a:ext cx="6067425" cy="3421380"/>
          </a:xfrm>
          <a:prstGeom prst="roundRect">
            <a:avLst>
              <a:gd name="adj" fmla="val 4384"/>
            </a:avLst>
          </a:prstGeom>
          <a:noFill/>
          <a:ln>
            <a:solidFill>
              <a:srgbClr val="004288"/>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45" b="0" i="0" u="none" strike="noStrike" kern="1200" cap="none" spc="0" normalizeH="0" baseline="0" noProof="0">
              <a:ln>
                <a:noFill/>
              </a:ln>
              <a:solidFill>
                <a:schemeClr val="lt1"/>
              </a:solidFill>
              <a:effectLst/>
              <a:uLnTx/>
              <a:uFillTx/>
              <a:latin typeface="+mn-lt"/>
              <a:ea typeface="+mn-ea"/>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childTnLst>
                          </p:cTn>
                        </p:par>
                        <p:par>
                          <p:cTn id="8" fill="hold">
                            <p:stCondLst>
                              <p:cond delay="500"/>
                            </p:stCondLst>
                            <p:childTnLst>
                              <p:par>
                                <p:cTn id="9" presetID="22" presetClass="entr" presetSubtype="8" fill="hold" grpId="0" nodeType="afterEffect">
                                  <p:stCondLst>
                                    <p:cond delay="0"/>
                                  </p:stCondLst>
                                  <p:iterate type="lt">
                                    <p:tmPct val="30000"/>
                                  </p:iterate>
                                  <p:childTnLst>
                                    <p:set>
                                      <p:cBhvr>
                                        <p:cTn id="10" dur="1" fill="hold">
                                          <p:stCondLst>
                                            <p:cond delay="0"/>
                                          </p:stCondLst>
                                        </p:cTn>
                                        <p:tgtEl>
                                          <p:spTgt spid="2"/>
                                        </p:tgtEl>
                                        <p:attrNameLst>
                                          <p:attrName>style.visibility</p:attrName>
                                        </p:attrNameLst>
                                      </p:cBhvr>
                                      <p:to>
                                        <p:strVal val="visible"/>
                                      </p:to>
                                    </p:set>
                                    <p:animEffect transition="in" filter="wipe(left)">
                                      <p:cBhvr>
                                        <p:cTn id="11" dur="100"/>
                                        <p:tgtEl>
                                          <p:spTgt spid="2"/>
                                        </p:tgtEl>
                                      </p:cBhvr>
                                    </p:animEffect>
                                  </p:childTnLst>
                                </p:cTn>
                              </p:par>
                              <p:par>
                                <p:cTn id="12" presetID="36" presetClass="emph" presetSubtype="0" fill="hold" grpId="1" nodeType="withEffect">
                                  <p:stCondLst>
                                    <p:cond delay="0"/>
                                  </p:stCondLst>
                                  <p:iterate type="lt">
                                    <p:tmPct val="30000"/>
                                  </p:iterate>
                                  <p:childTnLst>
                                    <p:animScale>
                                      <p:cBhvr>
                                        <p:cTn id="13" dur="50" autoRev="1" fill="hold">
                                          <p:stCondLst>
                                            <p:cond delay="0"/>
                                          </p:stCondLst>
                                        </p:cTn>
                                        <p:tgtEl>
                                          <p:spTgt spid="2"/>
                                        </p:tgtEl>
                                      </p:cBhvr>
                                      <p:to x="80000" y="100000"/>
                                    </p:animScale>
                                    <p:anim by="(#ppt_w*0.10)" calcmode="lin" valueType="num">
                                      <p:cBhvr>
                                        <p:cTn id="14" dur="50" autoRev="1" fill="hold">
                                          <p:stCondLst>
                                            <p:cond delay="0"/>
                                          </p:stCondLst>
                                        </p:cTn>
                                        <p:tgtEl>
                                          <p:spTgt spid="2"/>
                                        </p:tgtEl>
                                        <p:attrNameLst>
                                          <p:attrName>ppt_x</p:attrName>
                                        </p:attrNameLst>
                                      </p:cBhvr>
                                    </p:anim>
                                    <p:anim by="(-#ppt_w*0.10)" calcmode="lin" valueType="num">
                                      <p:cBhvr>
                                        <p:cTn id="15" dur="50" autoRev="1" fill="hold">
                                          <p:stCondLst>
                                            <p:cond delay="0"/>
                                          </p:stCondLst>
                                        </p:cTn>
                                        <p:tgtEl>
                                          <p:spTgt spid="2"/>
                                        </p:tgtEl>
                                        <p:attrNameLst>
                                          <p:attrName>ppt_y</p:attrName>
                                        </p:attrNameLst>
                                      </p:cBhvr>
                                    </p:anim>
                                    <p:animRot by="-480000">
                                      <p:cBhvr>
                                        <p:cTn id="16" dur="50" autoRev="1" fill="hold">
                                          <p:stCondLst>
                                            <p:cond delay="0"/>
                                          </p:stCondLst>
                                        </p:cTn>
                                        <p:tgtEl>
                                          <p:spTgt spid="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9" grpId="0" bldLvl="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1048613"/>
          <p:cNvSpPr txBox="1"/>
          <p:nvPr/>
        </p:nvSpPr>
        <p:spPr>
          <a:xfrm>
            <a:off x="257648" y="281691"/>
            <a:ext cx="1397635" cy="313055"/>
          </a:xfrm>
          <a:prstGeom prst="rect">
            <a:avLst/>
          </a:prstGeom>
          <a:noFill/>
          <a:ln>
            <a:noFill/>
          </a:ln>
        </p:spPr>
        <p:txBody>
          <a:bodyPr vert="horz" wrap="non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lvl="0" algn="l">
              <a:spcBef>
                <a:spcPct val="20000"/>
              </a:spcBef>
            </a:pPr>
            <a:r>
              <a:rPr lang="en-US" altLang="zh-CN"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sym typeface="+mn-ea"/>
              </a:rPr>
              <a:t>4.6</a:t>
            </a:r>
            <a:r>
              <a:rPr lang="zh-CN" altLang="en-US" sz="1600" b="1" dirty="0">
                <a:solidFill>
                  <a:srgbClr val="004289"/>
                </a:solidFill>
                <a:ea typeface="黑体" panose="02010609060101010101" pitchFamily="49" charset="-122"/>
                <a:cs typeface="Arial" panose="020B0604020202020204" pitchFamily="34" charset="0"/>
                <a:sym typeface="+mn-ea"/>
              </a:rPr>
              <a:t>人民币</a:t>
            </a:r>
            <a:r>
              <a:rPr lang="en-US" altLang="zh-CN"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sym typeface="+mn-ea"/>
              </a:rPr>
              <a:t>FFA</a:t>
            </a:r>
            <a:endParaRPr lang="zh-CN" altLang="en-US" sz="1600" b="1" dirty="0">
              <a:solidFill>
                <a:srgbClr val="004289"/>
              </a:solidFill>
              <a:ea typeface="黑体" panose="02010609060101010101" pitchFamily="49" charset="-122"/>
              <a:cs typeface="Arial" panose="020B0604020202020204" pitchFamily="34" charset="0"/>
            </a:endParaRPr>
          </a:p>
        </p:txBody>
      </p:sp>
      <p:sp>
        <p:nvSpPr>
          <p:cNvPr id="9" name="文本框 8"/>
          <p:cNvSpPr txBox="1"/>
          <p:nvPr/>
        </p:nvSpPr>
        <p:spPr>
          <a:xfrm>
            <a:off x="385445" y="1281430"/>
            <a:ext cx="5882640" cy="2306955"/>
          </a:xfrm>
          <a:prstGeom prst="rect">
            <a:avLst/>
          </a:prstGeom>
          <a:noFill/>
        </p:spPr>
        <p:txBody>
          <a:bodyPr wrap="square" rtlCol="0">
            <a:spAutoFit/>
          </a:bodyPr>
          <a:lstStyle/>
          <a:p>
            <a:pPr algn="just">
              <a:lnSpc>
                <a:spcPct val="100000"/>
              </a:lnSpc>
            </a:pPr>
            <a:r>
              <a:rPr lang="en-US" altLang="zh-CN" sz="1600" dirty="0">
                <a:solidFill>
                  <a:schemeClr val="accent1">
                    <a:lumMod val="50000"/>
                  </a:schemeClr>
                </a:solidFill>
                <a:ea typeface="黑体" panose="02010609060101010101" pitchFamily="49" charset="-122"/>
                <a:cs typeface="Arial" panose="020B0604020202020204" pitchFamily="34" charset="0"/>
              </a:rPr>
              <a:t>      人民币</a:t>
            </a:r>
            <a:r>
              <a:rPr lang="en-US" altLang="zh-CN" sz="1600"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FFA</a:t>
            </a:r>
            <a:r>
              <a:rPr lang="en-US" altLang="zh-CN" sz="1600" dirty="0">
                <a:solidFill>
                  <a:schemeClr val="accent1">
                    <a:lumMod val="50000"/>
                  </a:schemeClr>
                </a:solidFill>
                <a:ea typeface="黑体" panose="02010609060101010101" pitchFamily="49" charset="-122"/>
                <a:cs typeface="Arial" panose="020B0604020202020204" pitchFamily="34" charset="0"/>
              </a:rPr>
              <a:t>从本质上来说是一种远期运费风险管理工具，具备</a:t>
            </a:r>
            <a:r>
              <a:rPr lang="en-US" altLang="zh-CN" sz="1600" dirty="0">
                <a:solidFill>
                  <a:srgbClr val="C00000"/>
                </a:solidFill>
                <a:ea typeface="黑体" panose="02010609060101010101" pitchFamily="49" charset="-122"/>
                <a:cs typeface="Arial" panose="020B0604020202020204" pitchFamily="34" charset="0"/>
              </a:rPr>
              <a:t>套期保值</a:t>
            </a:r>
            <a:r>
              <a:rPr lang="en-US" altLang="zh-CN" sz="1600" dirty="0">
                <a:solidFill>
                  <a:schemeClr val="accent1">
                    <a:lumMod val="50000"/>
                  </a:schemeClr>
                </a:solidFill>
                <a:ea typeface="黑体" panose="02010609060101010101" pitchFamily="49" charset="-122"/>
                <a:cs typeface="Arial" panose="020B0604020202020204" pitchFamily="34" charset="0"/>
              </a:rPr>
              <a:t>和</a:t>
            </a:r>
            <a:r>
              <a:rPr lang="en-US" altLang="zh-CN" sz="1600" dirty="0">
                <a:solidFill>
                  <a:srgbClr val="C00000"/>
                </a:solidFill>
                <a:ea typeface="黑体" panose="02010609060101010101" pitchFamily="49" charset="-122"/>
                <a:cs typeface="Arial" panose="020B0604020202020204" pitchFamily="34" charset="0"/>
              </a:rPr>
              <a:t>价格发现</a:t>
            </a:r>
            <a:r>
              <a:rPr lang="en-US" altLang="zh-CN" sz="1600" dirty="0">
                <a:solidFill>
                  <a:schemeClr val="accent1">
                    <a:lumMod val="50000"/>
                  </a:schemeClr>
                </a:solidFill>
                <a:ea typeface="黑体" panose="02010609060101010101" pitchFamily="49" charset="-122"/>
                <a:cs typeface="Arial" panose="020B0604020202020204" pitchFamily="34" charset="0"/>
              </a:rPr>
              <a:t>的功能，能够帮助企业规避和管理面临的远期运费风险。具体来说，船东或货主在现货市场进行船舶租赁交易的同时，可在人民币</a:t>
            </a:r>
            <a:r>
              <a:rPr lang="en-US" altLang="zh-CN" sz="1600"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FFA</a:t>
            </a:r>
            <a:r>
              <a:rPr lang="en-US" altLang="zh-CN" sz="1600" dirty="0">
                <a:solidFill>
                  <a:schemeClr val="accent1">
                    <a:lumMod val="50000"/>
                  </a:schemeClr>
                </a:solidFill>
                <a:ea typeface="黑体" panose="02010609060101010101" pitchFamily="49" charset="-122"/>
                <a:cs typeface="Arial" panose="020B0604020202020204" pitchFamily="34" charset="0"/>
              </a:rPr>
              <a:t>市场买入</a:t>
            </a:r>
            <a:r>
              <a:rPr lang="en-US" altLang="zh-CN" sz="1600" dirty="0">
                <a:solidFill>
                  <a:srgbClr val="C00000"/>
                </a:solidFill>
                <a:ea typeface="黑体" panose="02010609060101010101" pitchFamily="49" charset="-122"/>
                <a:cs typeface="Arial" panose="020B0604020202020204" pitchFamily="34" charset="0"/>
              </a:rPr>
              <a:t>反向协议</a:t>
            </a:r>
            <a:r>
              <a:rPr lang="en-US" altLang="zh-CN" sz="1600" dirty="0">
                <a:solidFill>
                  <a:schemeClr val="accent1">
                    <a:lumMod val="50000"/>
                  </a:schemeClr>
                </a:solidFill>
                <a:ea typeface="黑体" panose="02010609060101010101" pitchFamily="49" charset="-122"/>
                <a:cs typeface="Arial" panose="020B0604020202020204" pitchFamily="34" charset="0"/>
              </a:rPr>
              <a:t>，以此来锁定收益或成本。</a:t>
            </a:r>
          </a:p>
          <a:p>
            <a:pPr algn="just">
              <a:lnSpc>
                <a:spcPct val="100000"/>
              </a:lnSpc>
            </a:pPr>
            <a:r>
              <a:rPr lang="zh-CN" altLang="en-US" sz="1600" dirty="0">
                <a:solidFill>
                  <a:schemeClr val="accent1">
                    <a:lumMod val="50000"/>
                  </a:schemeClr>
                </a:solidFill>
                <a:ea typeface="黑体" panose="02010609060101010101" pitchFamily="49" charset="-122"/>
              </a:rPr>
              <a:t>       经过为期四个月的试运行，人民币</a:t>
            </a:r>
            <a:r>
              <a:rPr lang="zh-CN" altLang="en-US" sz="1600"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FFA</a:t>
            </a:r>
            <a:r>
              <a:rPr lang="zh-CN" altLang="en-US" sz="1600" dirty="0">
                <a:solidFill>
                  <a:schemeClr val="accent1">
                    <a:lumMod val="50000"/>
                  </a:schemeClr>
                </a:solidFill>
                <a:ea typeface="黑体" panose="02010609060101010101" pitchFamily="49" charset="-122"/>
              </a:rPr>
              <a:t>产品于</a:t>
            </a:r>
            <a:r>
              <a:rPr lang="zh-CN" altLang="en-US" sz="160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2013</a:t>
            </a:r>
            <a:r>
              <a:rPr lang="zh-CN" altLang="en-US" sz="1600" dirty="0">
                <a:solidFill>
                  <a:srgbClr val="C00000"/>
                </a:solidFill>
                <a:ea typeface="黑体" panose="02010609060101010101" pitchFamily="49" charset="-122"/>
              </a:rPr>
              <a:t>年</a:t>
            </a:r>
            <a:r>
              <a:rPr lang="zh-CN" altLang="en-US" sz="160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4</a:t>
            </a:r>
            <a:r>
              <a:rPr lang="zh-CN" altLang="en-US" sz="1600" dirty="0">
                <a:solidFill>
                  <a:srgbClr val="C00000"/>
                </a:solidFill>
                <a:ea typeface="黑体" panose="02010609060101010101" pitchFamily="49" charset="-122"/>
              </a:rPr>
              <a:t>月</a:t>
            </a:r>
            <a:r>
              <a:rPr lang="zh-CN" altLang="en-US" sz="160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16</a:t>
            </a:r>
            <a:r>
              <a:rPr lang="zh-CN" altLang="en-US" sz="1600" dirty="0">
                <a:solidFill>
                  <a:srgbClr val="C00000"/>
                </a:solidFill>
                <a:ea typeface="黑体" panose="02010609060101010101" pitchFamily="49" charset="-122"/>
              </a:rPr>
              <a:t>日</a:t>
            </a:r>
            <a:r>
              <a:rPr lang="zh-CN" altLang="en-US" sz="1600" dirty="0">
                <a:solidFill>
                  <a:schemeClr val="accent1">
                    <a:lumMod val="50000"/>
                  </a:schemeClr>
                </a:solidFill>
                <a:ea typeface="黑体" panose="02010609060101010101" pitchFamily="49" charset="-122"/>
              </a:rPr>
              <a:t>正式发布。产品上线以来，已经吸引了越来越多的航运企业、贸易商、大宗商品采购商(例如钢厂、电厂、水泥厂)以及各类专业投资机构的关注。</a:t>
            </a:r>
          </a:p>
        </p:txBody>
      </p:sp>
      <p:sp>
        <p:nvSpPr>
          <p:cNvPr id="2" name="矩形: 圆角 7"/>
          <p:cNvSpPr/>
          <p:nvPr/>
        </p:nvSpPr>
        <p:spPr>
          <a:xfrm>
            <a:off x="207645" y="835660"/>
            <a:ext cx="6264910" cy="3535045"/>
          </a:xfrm>
          <a:prstGeom prst="roundRect">
            <a:avLst/>
          </a:prstGeom>
          <a:noFill/>
          <a:ln w="19050">
            <a:prstDash val="dashDot"/>
          </a:ln>
        </p:spPr>
        <p:style>
          <a:lnRef idx="2">
            <a:schemeClr val="accent1">
              <a:shade val="50000"/>
            </a:schemeClr>
          </a:lnRef>
          <a:fillRef idx="1">
            <a:schemeClr val="accent1"/>
          </a:fillRef>
          <a:effectRef idx="0">
            <a:schemeClr val="accent1"/>
          </a:effectRef>
          <a:fontRef idx="minor">
            <a:schemeClr val="lt1"/>
          </a:fontRef>
        </p:style>
        <p:txBody>
          <a:bodyPr lIns="57443" tIns="28721" rIns="57443" bIns="28721" anchor="ctr"/>
          <a:lstStyle/>
          <a:p>
            <a:pPr algn="ctr">
              <a:defRPr/>
            </a:pPr>
            <a:endParaRPr lang="zh-CN" altLang="en-US"/>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1048613"/>
          <p:cNvSpPr txBox="1"/>
          <p:nvPr/>
        </p:nvSpPr>
        <p:spPr>
          <a:xfrm>
            <a:off x="257648" y="281691"/>
            <a:ext cx="1397635" cy="313055"/>
          </a:xfrm>
          <a:prstGeom prst="rect">
            <a:avLst/>
          </a:prstGeom>
          <a:noFill/>
          <a:ln>
            <a:noFill/>
          </a:ln>
        </p:spPr>
        <p:txBody>
          <a:bodyPr vert="horz" wrap="non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lvl="0" algn="l">
              <a:spcBef>
                <a:spcPct val="20000"/>
              </a:spcBef>
            </a:pPr>
            <a:r>
              <a:rPr lang="en-US" altLang="zh-CN"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sym typeface="+mn-ea"/>
              </a:rPr>
              <a:t>4.6</a:t>
            </a:r>
            <a:r>
              <a:rPr lang="zh-CN" sz="1600" b="1" dirty="0">
                <a:solidFill>
                  <a:srgbClr val="004289"/>
                </a:solidFill>
                <a:ea typeface="黑体" panose="02010609060101010101" pitchFamily="49" charset="-122"/>
                <a:cs typeface="Arial" panose="020B0604020202020204" pitchFamily="34" charset="0"/>
                <a:sym typeface="+mn-ea"/>
              </a:rPr>
              <a:t>人民币</a:t>
            </a:r>
            <a:r>
              <a:rPr lang="zh-CN"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sym typeface="+mn-ea"/>
              </a:rPr>
              <a:t>FFA</a:t>
            </a:r>
            <a:endParaRPr lang="zh-CN" altLang="en-US"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sym typeface="+mn-ea"/>
            </a:endParaRPr>
          </a:p>
        </p:txBody>
      </p:sp>
      <p:graphicFrame>
        <p:nvGraphicFramePr>
          <p:cNvPr id="5" name="表格 4"/>
          <p:cNvGraphicFramePr/>
          <p:nvPr>
            <p:custDataLst>
              <p:tags r:id="rId1"/>
            </p:custDataLst>
          </p:nvPr>
        </p:nvGraphicFramePr>
        <p:xfrm>
          <a:off x="277495" y="838200"/>
          <a:ext cx="6360795" cy="3766820"/>
        </p:xfrm>
        <a:graphic>
          <a:graphicData uri="http://schemas.openxmlformats.org/drawingml/2006/table">
            <a:tbl>
              <a:tblPr firstRow="1" bandRow="1">
                <a:tableStyleId>{5C22544A-7EE6-4342-B048-85BDC9FD1C3A}</a:tableStyleId>
              </a:tblPr>
              <a:tblGrid>
                <a:gridCol w="2041525">
                  <a:extLst>
                    <a:ext uri="{9D8B030D-6E8A-4147-A177-3AD203B41FA5}">
                      <a16:colId xmlns:a16="http://schemas.microsoft.com/office/drawing/2014/main" val="20000"/>
                    </a:ext>
                  </a:extLst>
                </a:gridCol>
                <a:gridCol w="4319270">
                  <a:extLst>
                    <a:ext uri="{9D8B030D-6E8A-4147-A177-3AD203B41FA5}">
                      <a16:colId xmlns:a16="http://schemas.microsoft.com/office/drawing/2014/main" val="20001"/>
                    </a:ext>
                  </a:extLst>
                </a:gridCol>
              </a:tblGrid>
              <a:tr h="321310">
                <a:tc>
                  <a:txBody>
                    <a:bodyPr/>
                    <a:lstStyle/>
                    <a:p>
                      <a:pPr algn="ctr">
                        <a:buNone/>
                      </a:pPr>
                      <a:r>
                        <a:rPr lang="zh-CN" altLang="en-US"/>
                        <a:t>协议名称</a:t>
                      </a:r>
                    </a:p>
                  </a:txBody>
                  <a:tcPr anchor="ctr"/>
                </a:tc>
                <a:tc>
                  <a:txBody>
                    <a:bodyPr/>
                    <a:lstStyle/>
                    <a:p>
                      <a:pPr algn="ctr">
                        <a:buNone/>
                      </a:pPr>
                      <a:r>
                        <a:rPr lang="zh-CN" altLang="en-US"/>
                        <a:t>各船型期租平均日租金(全天)</a:t>
                      </a:r>
                    </a:p>
                  </a:txBody>
                  <a:tcPr anchor="ctr"/>
                </a:tc>
                <a:extLst>
                  <a:ext uri="{0D108BD9-81ED-4DB2-BD59-A6C34878D82A}">
                    <a16:rowId xmlns:a16="http://schemas.microsoft.com/office/drawing/2014/main" val="10000"/>
                  </a:ext>
                </a:extLst>
              </a:tr>
              <a:tr h="321310">
                <a:tc>
                  <a:txBody>
                    <a:bodyPr/>
                    <a:lstStyle/>
                    <a:p>
                      <a:pPr algn="ctr">
                        <a:buNone/>
                      </a:pPr>
                      <a:r>
                        <a:rPr lang="zh-CN" altLang="en-US"/>
                        <a:t>产品代码</a:t>
                      </a:r>
                    </a:p>
                  </a:txBody>
                  <a:tcPr anchor="ctr"/>
                </a:tc>
                <a:tc>
                  <a:txBody>
                    <a:bodyPr/>
                    <a:lstStyle/>
                    <a:p>
                      <a:pPr algn="ctr">
                        <a:buNone/>
                      </a:pPr>
                      <a:r>
                        <a:rPr lang="zh-CN" altLang="en-US"/>
                        <a:t> CTC； PTC； STC</a:t>
                      </a:r>
                    </a:p>
                  </a:txBody>
                  <a:tcPr anchor="ctr"/>
                </a:tc>
                <a:extLst>
                  <a:ext uri="{0D108BD9-81ED-4DB2-BD59-A6C34878D82A}">
                    <a16:rowId xmlns:a16="http://schemas.microsoft.com/office/drawing/2014/main" val="10001"/>
                  </a:ext>
                </a:extLst>
              </a:tr>
              <a:tr h="321310">
                <a:tc>
                  <a:txBody>
                    <a:bodyPr/>
                    <a:lstStyle/>
                    <a:p>
                      <a:pPr algn="ctr">
                        <a:buNone/>
                      </a:pPr>
                      <a:r>
                        <a:rPr lang="zh-CN" altLang="en-US"/>
                        <a:t>协议规模</a:t>
                      </a:r>
                    </a:p>
                  </a:txBody>
                  <a:tcPr anchor="ctr"/>
                </a:tc>
                <a:tc>
                  <a:txBody>
                    <a:bodyPr/>
                    <a:lstStyle/>
                    <a:p>
                      <a:pPr algn="ctr">
                        <a:buNone/>
                      </a:pPr>
                      <a:r>
                        <a:rPr lang="zh-CN" altLang="en-US"/>
                        <a:t>1天</a:t>
                      </a:r>
                    </a:p>
                  </a:txBody>
                  <a:tcPr anchor="ctr"/>
                </a:tc>
                <a:extLst>
                  <a:ext uri="{0D108BD9-81ED-4DB2-BD59-A6C34878D82A}">
                    <a16:rowId xmlns:a16="http://schemas.microsoft.com/office/drawing/2014/main" val="10002"/>
                  </a:ext>
                </a:extLst>
              </a:tr>
              <a:tr h="321310">
                <a:tc>
                  <a:txBody>
                    <a:bodyPr/>
                    <a:lstStyle/>
                    <a:p>
                      <a:pPr algn="ctr">
                        <a:buNone/>
                      </a:pPr>
                      <a:r>
                        <a:rPr lang="zh-CN" altLang="en-US"/>
                        <a:t>协议价格</a:t>
                      </a:r>
                    </a:p>
                  </a:txBody>
                  <a:tcPr anchor="ctr"/>
                </a:tc>
                <a:tc>
                  <a:txBody>
                    <a:bodyPr/>
                    <a:lstStyle/>
                    <a:p>
                      <a:pPr algn="ctr">
                        <a:buNone/>
                      </a:pPr>
                      <a:r>
                        <a:rPr lang="zh-CN" altLang="en-US"/>
                        <a:t>X元人民币/天</a:t>
                      </a:r>
                    </a:p>
                  </a:txBody>
                  <a:tcPr anchor="ctr"/>
                </a:tc>
                <a:extLst>
                  <a:ext uri="{0D108BD9-81ED-4DB2-BD59-A6C34878D82A}">
                    <a16:rowId xmlns:a16="http://schemas.microsoft.com/office/drawing/2014/main" val="10003"/>
                  </a:ext>
                </a:extLst>
              </a:tr>
              <a:tr h="321310">
                <a:tc>
                  <a:txBody>
                    <a:bodyPr/>
                    <a:lstStyle/>
                    <a:p>
                      <a:pPr algn="ctr">
                        <a:buNone/>
                      </a:pPr>
                      <a:r>
                        <a:rPr lang="zh-CN" altLang="en-US"/>
                        <a:t>协议数量</a:t>
                      </a:r>
                    </a:p>
                  </a:txBody>
                  <a:tcPr anchor="ctr"/>
                </a:tc>
                <a:tc>
                  <a:txBody>
                    <a:bodyPr/>
                    <a:lstStyle/>
                    <a:p>
                      <a:pPr algn="ctr">
                        <a:buNone/>
                      </a:pPr>
                      <a:r>
                        <a:rPr lang="zh-CN" altLang="en-US"/>
                        <a:t>Y个</a:t>
                      </a:r>
                    </a:p>
                  </a:txBody>
                  <a:tcPr anchor="ctr"/>
                </a:tc>
                <a:extLst>
                  <a:ext uri="{0D108BD9-81ED-4DB2-BD59-A6C34878D82A}">
                    <a16:rowId xmlns:a16="http://schemas.microsoft.com/office/drawing/2014/main" val="10004"/>
                  </a:ext>
                </a:extLst>
              </a:tr>
              <a:tr h="321310">
                <a:tc>
                  <a:txBody>
                    <a:bodyPr/>
                    <a:lstStyle/>
                    <a:p>
                      <a:pPr algn="ctr">
                        <a:buNone/>
                      </a:pPr>
                      <a:r>
                        <a:rPr lang="zh-CN" altLang="en-US"/>
                        <a:t>协议期限</a:t>
                      </a:r>
                    </a:p>
                  </a:txBody>
                  <a:tcPr anchor="ctr"/>
                </a:tc>
                <a:tc>
                  <a:txBody>
                    <a:bodyPr/>
                    <a:lstStyle/>
                    <a:p>
                      <a:pPr algn="just">
                        <a:buNone/>
                      </a:pPr>
                      <a:r>
                        <a:rPr lang="zh-CN" altLang="en-US"/>
                        <a:t>当月起连续五个月的月度协议；下季度起连续四个季度的季度协议；下年起连续两年的年度协议</a:t>
                      </a:r>
                    </a:p>
                  </a:txBody>
                  <a:tcPr anchor="ctr"/>
                </a:tc>
                <a:extLst>
                  <a:ext uri="{0D108BD9-81ED-4DB2-BD59-A6C34878D82A}">
                    <a16:rowId xmlns:a16="http://schemas.microsoft.com/office/drawing/2014/main" val="10005"/>
                  </a:ext>
                </a:extLst>
              </a:tr>
              <a:tr h="321310">
                <a:tc>
                  <a:txBody>
                    <a:bodyPr/>
                    <a:lstStyle/>
                    <a:p>
                      <a:pPr algn="ctr">
                        <a:buNone/>
                      </a:pPr>
                      <a:r>
                        <a:rPr lang="zh-CN" altLang="en-US"/>
                        <a:t>最低价格波幅</a:t>
                      </a:r>
                    </a:p>
                  </a:txBody>
                  <a:tcPr anchor="ctr"/>
                </a:tc>
                <a:tc>
                  <a:txBody>
                    <a:bodyPr/>
                    <a:lstStyle/>
                    <a:p>
                      <a:pPr algn="ctr">
                        <a:buNone/>
                      </a:pPr>
                      <a:r>
                        <a:rPr lang="zh-CN" altLang="en-US"/>
                        <a:t>0.01元人民币/天</a:t>
                      </a:r>
                    </a:p>
                  </a:txBody>
                  <a:tcPr anchor="ctr"/>
                </a:tc>
                <a:extLst>
                  <a:ext uri="{0D108BD9-81ED-4DB2-BD59-A6C34878D82A}">
                    <a16:rowId xmlns:a16="http://schemas.microsoft.com/office/drawing/2014/main" val="10006"/>
                  </a:ext>
                </a:extLst>
              </a:tr>
              <a:tr h="321310">
                <a:tc>
                  <a:txBody>
                    <a:bodyPr/>
                    <a:lstStyle/>
                    <a:p>
                      <a:pPr algn="ctr">
                        <a:buNone/>
                      </a:pPr>
                      <a:r>
                        <a:rPr lang="zh-CN" altLang="en-US"/>
                        <a:t>成交数据接收时间(中国时间)</a:t>
                      </a:r>
                    </a:p>
                  </a:txBody>
                  <a:tcPr anchor="ctr"/>
                </a:tc>
                <a:tc>
                  <a:txBody>
                    <a:bodyPr/>
                    <a:lstStyle/>
                    <a:p>
                      <a:pPr algn="ctr">
                        <a:buNone/>
                      </a:pPr>
                      <a:r>
                        <a:rPr lang="zh-CN" altLang="en-US"/>
                        <a:t>中国且英国工作日：10:30-20:00 最后交易日：10:30-18:00</a:t>
                      </a:r>
                    </a:p>
                  </a:txBody>
                  <a:tcPr anchor="ctr"/>
                </a:tc>
                <a:extLst>
                  <a:ext uri="{0D108BD9-81ED-4DB2-BD59-A6C34878D82A}">
                    <a16:rowId xmlns:a16="http://schemas.microsoft.com/office/drawing/2014/main" val="10007"/>
                  </a:ext>
                </a:extLst>
              </a:tr>
              <a:tr h="321310">
                <a:tc>
                  <a:txBody>
                    <a:bodyPr/>
                    <a:lstStyle/>
                    <a:p>
                      <a:pPr algn="ctr">
                        <a:buNone/>
                      </a:pPr>
                      <a:r>
                        <a:rPr lang="zh-CN" altLang="en-US"/>
                        <a:t>最后交易日</a:t>
                      </a:r>
                    </a:p>
                  </a:txBody>
                  <a:tcPr anchor="ctr"/>
                </a:tc>
                <a:tc>
                  <a:txBody>
                    <a:bodyPr/>
                    <a:lstStyle/>
                    <a:p>
                      <a:pPr algn="just">
                        <a:buNone/>
                      </a:pPr>
                      <a:r>
                        <a:rPr lang="zh-CN" altLang="en-US"/>
                        <a:t>月度协议最后交易日为当月最后一个工作日；季度协议最后交易日为上一季度最后一个工作日；年度协议最后交易日为上一年度最后一个工作日</a:t>
                      </a:r>
                    </a:p>
                  </a:txBody>
                  <a:tcPr anchor="ctr"/>
                </a:tc>
                <a:extLst>
                  <a:ext uri="{0D108BD9-81ED-4DB2-BD59-A6C34878D82A}">
                    <a16:rowId xmlns:a16="http://schemas.microsoft.com/office/drawing/2014/main" val="10008"/>
                  </a:ext>
                </a:extLst>
              </a:tr>
              <a:tr h="321310">
                <a:tc>
                  <a:txBody>
                    <a:bodyPr/>
                    <a:lstStyle/>
                    <a:p>
                      <a:pPr algn="ctr">
                        <a:buNone/>
                      </a:pPr>
                      <a:r>
                        <a:rPr lang="zh-CN" altLang="en-US"/>
                        <a:t>资金交割日</a:t>
                      </a:r>
                    </a:p>
                  </a:txBody>
                  <a:tcPr anchor="ctr"/>
                </a:tc>
                <a:tc>
                  <a:txBody>
                    <a:bodyPr/>
                    <a:lstStyle/>
                    <a:p>
                      <a:pPr algn="ctr">
                        <a:buNone/>
                      </a:pPr>
                      <a:r>
                        <a:rPr lang="zh-CN" altLang="en-US"/>
                        <a:t>协议存续期内每月最后交易日的下一个中国工作日上午9:30至10:30</a:t>
                      </a:r>
                    </a:p>
                  </a:txBody>
                  <a:tcPr anchor="ctr"/>
                </a:tc>
                <a:extLst>
                  <a:ext uri="{0D108BD9-81ED-4DB2-BD59-A6C34878D82A}">
                    <a16:rowId xmlns:a16="http://schemas.microsoft.com/office/drawing/2014/main" val="10009"/>
                  </a:ext>
                </a:extLst>
              </a:tr>
              <a:tr h="321310">
                <a:tc>
                  <a:txBody>
                    <a:bodyPr/>
                    <a:lstStyle/>
                    <a:p>
                      <a:pPr algn="ctr">
                        <a:buNone/>
                      </a:pPr>
                      <a:r>
                        <a:rPr lang="zh-CN" altLang="en-US"/>
                        <a:t>最终结算价格</a:t>
                      </a:r>
                    </a:p>
                  </a:txBody>
                  <a:tcPr anchor="ctr"/>
                </a:tc>
                <a:tc>
                  <a:txBody>
                    <a:bodyPr/>
                    <a:lstStyle/>
                    <a:p>
                      <a:pPr algn="just">
                        <a:buNone/>
                      </a:pPr>
                      <a:r>
                        <a:rPr lang="zh-CN" altLang="en-US"/>
                        <a:t>当月波交所每日现货价格与当日人民币对美元中间价乘积的算术平均值，精确至小数点后2位</a:t>
                      </a:r>
                    </a:p>
                  </a:txBody>
                  <a:tcPr anchor="ctr"/>
                </a:tc>
                <a:extLst>
                  <a:ext uri="{0D108BD9-81ED-4DB2-BD59-A6C34878D82A}">
                    <a16:rowId xmlns:a16="http://schemas.microsoft.com/office/drawing/2014/main" val="10010"/>
                  </a:ext>
                </a:extLst>
              </a:tr>
            </a:tbl>
          </a:graphicData>
        </a:graphic>
      </p:graphicFrame>
      <p:grpSp>
        <p:nvGrpSpPr>
          <p:cNvPr id="11" name="组合 10"/>
          <p:cNvGrpSpPr/>
          <p:nvPr/>
        </p:nvGrpSpPr>
        <p:grpSpPr>
          <a:xfrm>
            <a:off x="2686685" y="340360"/>
            <a:ext cx="3054985" cy="416530"/>
            <a:chOff x="947324" y="607654"/>
            <a:chExt cx="2400540" cy="557194"/>
          </a:xfrm>
          <a:solidFill>
            <a:srgbClr val="004288"/>
          </a:solidFill>
        </p:grpSpPr>
        <p:sp>
          <p:nvSpPr>
            <p:cNvPr id="6" name="圆角矩形 5"/>
            <p:cNvSpPr/>
            <p:nvPr/>
          </p:nvSpPr>
          <p:spPr>
            <a:xfrm>
              <a:off x="947324" y="607654"/>
              <a:ext cx="2400540" cy="557194"/>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45" b="0" i="0" u="none" strike="noStrike" kern="1200" cap="none" spc="0" normalizeH="0" baseline="0" noProof="0">
                <a:ln>
                  <a:noFill/>
                </a:ln>
                <a:solidFill>
                  <a:schemeClr val="lt1"/>
                </a:solidFill>
                <a:effectLst/>
                <a:uLnTx/>
                <a:uFillTx/>
                <a:latin typeface="+mn-lt"/>
                <a:ea typeface="+mn-ea"/>
                <a:cs typeface="+mn-cs"/>
              </a:endParaRPr>
            </a:p>
          </p:txBody>
        </p:sp>
        <p:sp>
          <p:nvSpPr>
            <p:cNvPr id="18438" name="TextBox 12"/>
            <p:cNvSpPr txBox="1"/>
            <p:nvPr/>
          </p:nvSpPr>
          <p:spPr>
            <a:xfrm>
              <a:off x="1115616" y="625527"/>
              <a:ext cx="2088232" cy="460397"/>
            </a:xfrm>
            <a:prstGeom prst="rect">
              <a:avLst/>
            </a:prstGeom>
            <a:grpFill/>
            <a:ln w="9525">
              <a:noFill/>
            </a:ln>
          </p:spPr>
          <p:txBody>
            <a:bodyPr lIns="68330" tIns="34164" rIns="68330" bIns="34164">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spcBef>
                  <a:spcPct val="0"/>
                </a:spcBef>
                <a:buNone/>
              </a:pPr>
              <a:r>
                <a:rPr lang="zh-CN" altLang="en-US" sz="1800" b="1" dirty="0">
                  <a:solidFill>
                    <a:schemeClr val="bg1"/>
                  </a:solidFill>
                </a:rPr>
                <a:t>人民币</a:t>
              </a:r>
              <a:r>
                <a:rPr lang="en-US" altLang="zh-CN" sz="1800" b="1" dirty="0">
                  <a:solidFill>
                    <a:schemeClr val="bg1"/>
                  </a:solidFill>
                </a:rPr>
                <a:t>FFA</a:t>
              </a:r>
              <a:r>
                <a:rPr lang="zh-CN" altLang="en-US" sz="1800" b="1" dirty="0">
                  <a:solidFill>
                    <a:schemeClr val="bg1"/>
                  </a:solidFill>
                </a:rPr>
                <a:t>产品具体情况</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arn(inVertical)">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1048613"/>
          <p:cNvSpPr txBox="1"/>
          <p:nvPr/>
        </p:nvSpPr>
        <p:spPr>
          <a:xfrm>
            <a:off x="257648" y="281691"/>
            <a:ext cx="1821180" cy="313055"/>
          </a:xfrm>
          <a:prstGeom prst="rect">
            <a:avLst/>
          </a:prstGeom>
          <a:noFill/>
          <a:ln>
            <a:noFill/>
          </a:ln>
        </p:spPr>
        <p:txBody>
          <a:bodyPr vert="horz" wrap="non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lvl="0" algn="l">
              <a:spcBef>
                <a:spcPct val="20000"/>
              </a:spcBef>
            </a:pPr>
            <a:r>
              <a:rPr lang="en-US" altLang="zh-CN"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sym typeface="+mn-ea"/>
              </a:rPr>
              <a:t>4.7</a:t>
            </a:r>
            <a:r>
              <a:rPr lang="zh-CN" altLang="en-US" sz="1600" b="1" dirty="0">
                <a:solidFill>
                  <a:srgbClr val="004289"/>
                </a:solidFill>
                <a:ea typeface="黑体" panose="02010609060101010101" pitchFamily="49" charset="-122"/>
                <a:cs typeface="Arial" panose="020B0604020202020204" pitchFamily="34" charset="0"/>
                <a:sym typeface="+mn-ea"/>
              </a:rPr>
              <a:t>信用风险和结算</a:t>
            </a:r>
          </a:p>
        </p:txBody>
      </p:sp>
      <p:sp>
        <p:nvSpPr>
          <p:cNvPr id="2" name="文本框 1"/>
          <p:cNvSpPr txBox="1"/>
          <p:nvPr/>
        </p:nvSpPr>
        <p:spPr>
          <a:xfrm>
            <a:off x="147955" y="648335"/>
            <a:ext cx="6513830" cy="1076325"/>
          </a:xfrm>
          <a:prstGeom prst="rect">
            <a:avLst/>
          </a:prstGeom>
          <a:noFill/>
        </p:spPr>
        <p:txBody>
          <a:bodyPr wrap="square" rtlCol="0">
            <a:spAutoFit/>
          </a:bodyPr>
          <a:lstStyle/>
          <a:p>
            <a:r>
              <a:rPr lang="en-US" altLang="zh-CN" sz="1600" dirty="0">
                <a:solidFill>
                  <a:schemeClr val="accent1">
                    <a:lumMod val="50000"/>
                  </a:schemeClr>
                </a:solidFill>
                <a:ea typeface="黑体" panose="02010609060101010101" pitchFamily="49" charset="-122"/>
                <a:cs typeface="Arial" panose="020B0604020202020204" pitchFamily="34" charset="0"/>
              </a:rPr>
              <a:t>       </a:t>
            </a:r>
            <a:r>
              <a:rPr lang="zh-CN" altLang="en-US" sz="1600" dirty="0">
                <a:solidFill>
                  <a:schemeClr val="accent1">
                    <a:lumMod val="50000"/>
                  </a:schemeClr>
                </a:solidFill>
                <a:ea typeface="黑体" panose="02010609060101010101" pitchFamily="49" charset="-122"/>
                <a:cs typeface="Arial" panose="020B0604020202020204" pitchFamily="34" charset="0"/>
              </a:rPr>
              <a:t>信用风险是</a:t>
            </a:r>
            <a:r>
              <a:rPr lang="en-US" altLang="zh-CN" sz="1600"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FFA</a:t>
            </a:r>
            <a:r>
              <a:rPr lang="zh-CN" altLang="en-US" sz="1600" dirty="0">
                <a:solidFill>
                  <a:schemeClr val="accent1">
                    <a:lumMod val="50000"/>
                  </a:schemeClr>
                </a:solidFill>
                <a:ea typeface="黑体" panose="02010609060101010101" pitchFamily="49" charset="-122"/>
                <a:cs typeface="Arial" panose="020B0604020202020204" pitchFamily="34" charset="0"/>
              </a:rPr>
              <a:t>交易的主要风险之一，信用风险是指</a:t>
            </a:r>
            <a:r>
              <a:rPr lang="en-US" altLang="zh-CN" sz="1600"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FFA</a:t>
            </a:r>
            <a:r>
              <a:rPr lang="zh-CN" altLang="en-US" sz="1600" dirty="0">
                <a:solidFill>
                  <a:schemeClr val="accent1">
                    <a:lumMod val="50000"/>
                  </a:schemeClr>
                </a:solidFill>
                <a:ea typeface="黑体" panose="02010609060101010101" pitchFamily="49" charset="-122"/>
                <a:cs typeface="Arial" panose="020B0604020202020204" pitchFamily="34" charset="0"/>
              </a:rPr>
              <a:t>场外交易中当合约一方因另一方</a:t>
            </a:r>
            <a:r>
              <a:rPr lang="zh-CN" altLang="en-US" sz="1600" dirty="0">
                <a:solidFill>
                  <a:srgbClr val="C00000"/>
                </a:solidFill>
                <a:ea typeface="黑体" panose="02010609060101010101" pitchFamily="49" charset="-122"/>
                <a:cs typeface="Arial" panose="020B0604020202020204" pitchFamily="34" charset="0"/>
              </a:rPr>
              <a:t>破产或者违约</a:t>
            </a:r>
            <a:r>
              <a:rPr lang="zh-CN" altLang="en-US" sz="1600" dirty="0">
                <a:solidFill>
                  <a:schemeClr val="accent1">
                    <a:lumMod val="50000"/>
                  </a:schemeClr>
                </a:solidFill>
                <a:ea typeface="黑体" panose="02010609060101010101" pitchFamily="49" charset="-122"/>
                <a:cs typeface="Arial" panose="020B0604020202020204" pitchFamily="34" charset="0"/>
              </a:rPr>
              <a:t>而造成损失的风险。</a:t>
            </a:r>
            <a:r>
              <a:rPr lang="en-US" altLang="zh-CN" sz="1600"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FFA</a:t>
            </a:r>
            <a:r>
              <a:rPr lang="zh-CN" altLang="en-US" sz="1600" dirty="0">
                <a:solidFill>
                  <a:schemeClr val="accent1">
                    <a:lumMod val="50000"/>
                  </a:schemeClr>
                </a:solidFill>
                <a:ea typeface="黑体" panose="02010609060101010101" pitchFamily="49" charset="-122"/>
                <a:cs typeface="Arial" panose="020B0604020202020204" pitchFamily="34" charset="0"/>
              </a:rPr>
              <a:t>市场交易中降低信用风险最有效的方式是</a:t>
            </a:r>
            <a:r>
              <a:rPr lang="zh-CN" altLang="en-US" sz="1600" dirty="0">
                <a:solidFill>
                  <a:srgbClr val="C00000"/>
                </a:solidFill>
                <a:ea typeface="黑体" panose="02010609060101010101" pitchFamily="49" charset="-122"/>
                <a:cs typeface="Arial" panose="020B0604020202020204" pitchFamily="34" charset="0"/>
              </a:rPr>
              <a:t>结算</a:t>
            </a:r>
            <a:r>
              <a:rPr lang="zh-CN" altLang="en-US" sz="1600" dirty="0">
                <a:solidFill>
                  <a:schemeClr val="accent1">
                    <a:lumMod val="50000"/>
                  </a:schemeClr>
                </a:solidFill>
                <a:ea typeface="黑体" panose="02010609060101010101" pitchFamily="49" charset="-122"/>
                <a:cs typeface="Arial" panose="020B0604020202020204" pitchFamily="34" charset="0"/>
              </a:rPr>
              <a:t>。特定航线合约对应的结算所信息如下。</a:t>
            </a:r>
          </a:p>
        </p:txBody>
      </p:sp>
      <p:pic>
        <p:nvPicPr>
          <p:cNvPr id="3" name="图片 2"/>
          <p:cNvPicPr>
            <a:picLocks noChangeAspect="1"/>
          </p:cNvPicPr>
          <p:nvPr/>
        </p:nvPicPr>
        <p:blipFill>
          <a:blip r:embed="rId3"/>
          <a:srcRect r="4470"/>
          <a:stretch>
            <a:fillRect/>
          </a:stretch>
        </p:blipFill>
        <p:spPr>
          <a:xfrm>
            <a:off x="147955" y="1724660"/>
            <a:ext cx="3264535" cy="2944495"/>
          </a:xfrm>
          <a:prstGeom prst="rect">
            <a:avLst/>
          </a:prstGeom>
        </p:spPr>
      </p:pic>
      <p:pic>
        <p:nvPicPr>
          <p:cNvPr id="4" name="图片 3"/>
          <p:cNvPicPr>
            <a:picLocks noChangeAspect="1"/>
          </p:cNvPicPr>
          <p:nvPr/>
        </p:nvPicPr>
        <p:blipFill>
          <a:blip r:embed="rId4"/>
          <a:stretch>
            <a:fillRect/>
          </a:stretch>
        </p:blipFill>
        <p:spPr>
          <a:xfrm>
            <a:off x="3484245" y="1724660"/>
            <a:ext cx="3177540" cy="2943860"/>
          </a:xfrm>
          <a:prstGeom prst="rect">
            <a:avLst/>
          </a:prstGeom>
        </p:spPr>
      </p:pic>
      <p:grpSp>
        <p:nvGrpSpPr>
          <p:cNvPr id="11" name="组合 10"/>
          <p:cNvGrpSpPr/>
          <p:nvPr/>
        </p:nvGrpSpPr>
        <p:grpSpPr>
          <a:xfrm>
            <a:off x="4192905" y="268605"/>
            <a:ext cx="1405255" cy="416560"/>
            <a:chOff x="947324" y="607654"/>
            <a:chExt cx="2400540" cy="557194"/>
          </a:xfrm>
          <a:solidFill>
            <a:srgbClr val="004288"/>
          </a:solidFill>
        </p:grpSpPr>
        <p:sp>
          <p:nvSpPr>
            <p:cNvPr id="5" name="圆角矩形 4"/>
            <p:cNvSpPr/>
            <p:nvPr/>
          </p:nvSpPr>
          <p:spPr>
            <a:xfrm>
              <a:off x="947324" y="607654"/>
              <a:ext cx="2400540" cy="557194"/>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45" b="0" i="0" u="none" strike="noStrike" kern="1200" cap="none" spc="0" normalizeH="0" baseline="0" noProof="0">
                <a:ln>
                  <a:noFill/>
                </a:ln>
                <a:solidFill>
                  <a:schemeClr val="lt1"/>
                </a:solidFill>
                <a:effectLst/>
                <a:uLnTx/>
                <a:uFillTx/>
                <a:latin typeface="+mn-lt"/>
                <a:ea typeface="+mn-ea"/>
                <a:cs typeface="+mn-cs"/>
              </a:endParaRPr>
            </a:p>
          </p:txBody>
        </p:sp>
        <p:sp>
          <p:nvSpPr>
            <p:cNvPr id="18438" name="TextBox 12"/>
            <p:cNvSpPr txBox="1"/>
            <p:nvPr/>
          </p:nvSpPr>
          <p:spPr>
            <a:xfrm>
              <a:off x="1115616" y="625527"/>
              <a:ext cx="2088232" cy="460365"/>
            </a:xfrm>
            <a:prstGeom prst="rect">
              <a:avLst/>
            </a:prstGeom>
            <a:grpFill/>
            <a:ln w="9525">
              <a:noFill/>
            </a:ln>
          </p:spPr>
          <p:txBody>
            <a:bodyPr lIns="68330" tIns="34164" rIns="68330" bIns="34164">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spcBef>
                  <a:spcPct val="0"/>
                </a:spcBef>
                <a:buNone/>
              </a:pPr>
              <a:r>
                <a:rPr lang="zh-CN" altLang="en-US" sz="1800" b="1" dirty="0">
                  <a:solidFill>
                    <a:schemeClr val="bg1"/>
                  </a:solidFill>
                </a:rPr>
                <a:t>信用风险</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arn(inVertical)">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0">
          <a:blip r:embed="rId3" cstate="print"/>
          <a:srcRect/>
          <a:stretch>
            <a:fillRect/>
          </a:stretch>
        </a:blipFill>
        <a:effectLst/>
      </p:bgPr>
    </p:bg>
    <p:spTree>
      <p:nvGrpSpPr>
        <p:cNvPr id="1" name=""/>
        <p:cNvGrpSpPr/>
        <p:nvPr/>
      </p:nvGrpSpPr>
      <p:grpSpPr>
        <a:xfrm>
          <a:off x="0" y="0"/>
          <a:ext cx="0" cy="0"/>
          <a:chOff x="0" y="0"/>
          <a:chExt cx="0" cy="0"/>
        </a:xfrm>
      </p:grpSpPr>
      <p:sp>
        <p:nvSpPr>
          <p:cNvPr id="1048590" name="文本框 1048589"/>
          <p:cNvSpPr txBox="1"/>
          <p:nvPr/>
        </p:nvSpPr>
        <p:spPr>
          <a:xfrm>
            <a:off x="2875280" y="1250315"/>
            <a:ext cx="3743960" cy="2826223"/>
          </a:xfrm>
          <a:prstGeom prst="rect">
            <a:avLst/>
          </a:prstGeom>
          <a:noFill/>
          <a:ln>
            <a:noFill/>
          </a:ln>
        </p:spPr>
        <p:txBody>
          <a:bodyPr vert="horz" wrap="squar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a:lnSpc>
                <a:spcPts val="4255"/>
              </a:lnSpc>
            </a:pPr>
            <a:r>
              <a:rPr lang="zh-CN" altLang="en-US" b="1" dirty="0">
                <a:solidFill>
                  <a:schemeClr val="lt1"/>
                </a:solidFill>
                <a:latin typeface="微软雅黑" panose="020B0503020204020204" pitchFamily="34" charset="-122"/>
                <a:ea typeface="微软雅黑" panose="020B0503020204020204" pitchFamily="34" charset="-122"/>
                <a:cs typeface="+mn-ea"/>
              </a:rPr>
              <a:t>一. 航运衍生品发展历程</a:t>
            </a:r>
            <a:r>
              <a:rPr lang="en-US" altLang="zh-CN" b="1" dirty="0">
                <a:solidFill>
                  <a:schemeClr val="lt1"/>
                </a:solidFill>
                <a:latin typeface="微软雅黑" panose="020B0503020204020204" pitchFamily="34" charset="-122"/>
                <a:ea typeface="微软雅黑" panose="020B0503020204020204" pitchFamily="34" charset="-122"/>
              </a:rPr>
              <a:t> </a:t>
            </a:r>
            <a:endParaRPr lang="zh-CN" altLang="en-US" b="1" dirty="0">
              <a:solidFill>
                <a:schemeClr val="lt1"/>
              </a:solidFill>
              <a:latin typeface="微软雅黑" panose="020B0503020204020204" pitchFamily="34" charset="-122"/>
              <a:ea typeface="微软雅黑" panose="020B0503020204020204" pitchFamily="34" charset="-122"/>
            </a:endParaRPr>
          </a:p>
          <a:p>
            <a:pPr>
              <a:lnSpc>
                <a:spcPts val="4255"/>
              </a:lnSpc>
            </a:pPr>
            <a:r>
              <a:rPr lang="zh-CN" altLang="en-US" b="1" dirty="0">
                <a:solidFill>
                  <a:schemeClr val="lt1"/>
                </a:solidFill>
                <a:latin typeface="微软雅黑" panose="020B0503020204020204" pitchFamily="34" charset="-122"/>
                <a:ea typeface="微软雅黑" panose="020B0503020204020204" pitchFamily="34" charset="-122"/>
                <a:cs typeface="+mn-ea"/>
              </a:rPr>
              <a:t>二. 航运运费市场</a:t>
            </a:r>
            <a:endParaRPr lang="en-US" altLang="zh-CN" b="1" dirty="0">
              <a:solidFill>
                <a:schemeClr val="lt1"/>
              </a:solidFill>
              <a:latin typeface="微软雅黑" panose="020B0503020204020204" pitchFamily="34" charset="-122"/>
              <a:ea typeface="微软雅黑" panose="020B0503020204020204" pitchFamily="34" charset="-122"/>
              <a:cs typeface="+mn-ea"/>
            </a:endParaRPr>
          </a:p>
          <a:p>
            <a:pPr>
              <a:lnSpc>
                <a:spcPts val="4255"/>
              </a:lnSpc>
            </a:pPr>
            <a:r>
              <a:rPr lang="zh-CN" altLang="en-US" b="1" dirty="0">
                <a:solidFill>
                  <a:schemeClr val="lt1"/>
                </a:solidFill>
                <a:latin typeface="微软雅黑" panose="020B0503020204020204" pitchFamily="34" charset="-122"/>
                <a:ea typeface="微软雅黑" panose="020B0503020204020204" pitchFamily="34" charset="-122"/>
                <a:cs typeface="+mn-ea"/>
              </a:rPr>
              <a:t>三. 航运衍生品</a:t>
            </a:r>
            <a:endParaRPr lang="en-US" altLang="zh-CN" b="1" dirty="0">
              <a:solidFill>
                <a:schemeClr val="lt1"/>
              </a:solidFill>
              <a:latin typeface="微软雅黑" panose="020B0503020204020204" pitchFamily="34" charset="-122"/>
              <a:ea typeface="微软雅黑" panose="020B0503020204020204" pitchFamily="34" charset="-122"/>
              <a:cs typeface="+mn-ea"/>
            </a:endParaRPr>
          </a:p>
          <a:p>
            <a:pPr>
              <a:lnSpc>
                <a:spcPts val="4255"/>
              </a:lnSpc>
            </a:pPr>
            <a:r>
              <a:rPr lang="zh-CN" altLang="en-US" b="1" dirty="0">
                <a:solidFill>
                  <a:schemeClr val="lt1"/>
                </a:solidFill>
                <a:latin typeface="微软雅黑" panose="020B0503020204020204" pitchFamily="34" charset="-122"/>
                <a:ea typeface="微软雅黑" panose="020B0503020204020204" pitchFamily="34" charset="-122"/>
                <a:cs typeface="+mn-ea"/>
              </a:rPr>
              <a:t>四. 远期运费协议</a:t>
            </a:r>
          </a:p>
          <a:p>
            <a:pPr>
              <a:lnSpc>
                <a:spcPts val="4255"/>
              </a:lnSpc>
            </a:pPr>
            <a:r>
              <a:rPr lang="zh-CN" altLang="en-US" b="1" dirty="0">
                <a:solidFill>
                  <a:schemeClr val="lt1"/>
                </a:solidFill>
                <a:latin typeface="微软雅黑" panose="020B0503020204020204" pitchFamily="34" charset="-122"/>
                <a:ea typeface="微软雅黑" panose="020B0503020204020204" pitchFamily="34" charset="-122"/>
                <a:cs typeface="+mn-ea"/>
                <a:sym typeface="+mn-ea"/>
              </a:rPr>
              <a:t>五. </a:t>
            </a:r>
            <a:r>
              <a:rPr lang="zh-CN" altLang="en-US" b="1" dirty="0">
                <a:solidFill>
                  <a:schemeClr val="lt1"/>
                </a:solidFill>
                <a:latin typeface="微软雅黑" panose="020B0503020204020204" pitchFamily="34" charset="-122"/>
                <a:ea typeface="微软雅黑" panose="020B0503020204020204" pitchFamily="34" charset="-122"/>
                <a:cs typeface="+mn-ea"/>
              </a:rPr>
              <a:t>风险分析与建模的统计工具</a:t>
            </a:r>
            <a:endParaRPr lang="en-US" altLang="zh-CN" b="1" dirty="0">
              <a:solidFill>
                <a:schemeClr val="lt1"/>
              </a:solidFill>
              <a:latin typeface="微软雅黑" panose="020B0503020204020204" pitchFamily="34" charset="-122"/>
              <a:ea typeface="微软雅黑" panose="020B0503020204020204" pitchFamily="34" charset="-122"/>
              <a:cs typeface="+mn-ea"/>
            </a:endParaRPr>
          </a:p>
        </p:txBody>
      </p:sp>
      <p:sp>
        <p:nvSpPr>
          <p:cNvPr id="1048591" name="文本框 1048590"/>
          <p:cNvSpPr txBox="1"/>
          <p:nvPr/>
        </p:nvSpPr>
        <p:spPr>
          <a:xfrm>
            <a:off x="318202" y="993191"/>
            <a:ext cx="1056637" cy="437300"/>
          </a:xfrm>
          <a:prstGeom prst="rect">
            <a:avLst/>
          </a:prstGeom>
          <a:noFill/>
          <a:ln>
            <a:noFill/>
          </a:ln>
        </p:spPr>
        <p:txBody>
          <a:bodyPr vert="horz" wrap="non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lvl="0" eaLnBrk="1" latinLnBrk="1" hangingPunct="1">
              <a:spcBef>
                <a:spcPct val="20000"/>
              </a:spcBef>
            </a:pPr>
            <a:r>
              <a:rPr lang="zh-CN" altLang="en-US" sz="2395" b="1" dirty="0">
                <a:solidFill>
                  <a:srgbClr val="FFFFFF"/>
                </a:solidFill>
                <a:latin typeface="微软雅黑" panose="020B0503020204020204" pitchFamily="34" charset="-122"/>
                <a:ea typeface="微软雅黑" panose="020B0503020204020204" pitchFamily="34" charset="-122"/>
              </a:rPr>
              <a:t>目　录</a:t>
            </a:r>
          </a:p>
        </p:txBody>
      </p:sp>
      <p:pic>
        <p:nvPicPr>
          <p:cNvPr id="2097154" name="图片 2097153"/>
          <p:cNvPicPr/>
          <p:nvPr/>
        </p:nvPicPr>
        <p:blipFill>
          <a:blip r:embed="rId4" cstate="print"/>
          <a:srcRect/>
          <a:stretch>
            <a:fillRect/>
          </a:stretch>
        </p:blipFill>
        <p:spPr>
          <a:xfrm>
            <a:off x="5360602" y="4264198"/>
            <a:ext cx="1258557" cy="263585"/>
          </a:xfrm>
          <a:prstGeom prst="rect">
            <a:avLst/>
          </a:prstGeom>
          <a:noFill/>
          <a:ln>
            <a:noFill/>
          </a:ln>
        </p:spPr>
      </p:pic>
      <p:sp>
        <p:nvSpPr>
          <p:cNvPr id="1048592" name="文本框 1048591"/>
          <p:cNvSpPr txBox="1"/>
          <p:nvPr/>
        </p:nvSpPr>
        <p:spPr>
          <a:xfrm>
            <a:off x="1348797" y="1155858"/>
            <a:ext cx="885739" cy="230192"/>
          </a:xfrm>
          <a:prstGeom prst="rect">
            <a:avLst/>
          </a:prstGeom>
          <a:noFill/>
          <a:ln>
            <a:noFill/>
          </a:ln>
        </p:spPr>
        <p:txBody>
          <a:bodyPr vert="horz" wrap="squar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lvl="0"/>
            <a:r>
              <a:rPr lang="en-US" altLang="zh-CN" sz="1045" b="1" dirty="0">
                <a:solidFill>
                  <a:srgbClr val="A6A6A6"/>
                </a:solidFill>
                <a:latin typeface="微软雅黑" panose="020B0503020204020204" pitchFamily="34" charset="-122"/>
                <a:ea typeface="微软雅黑" panose="020B0503020204020204" pitchFamily="34" charset="-122"/>
              </a:rPr>
              <a:t>CONTENTS</a:t>
            </a:r>
          </a:p>
        </p:txBody>
      </p:sp>
      <p:pic>
        <p:nvPicPr>
          <p:cNvPr id="7" name="Picture 2" descr="https://mmbiz.qpic.cn/mmbiz_jpg/jWt0jpD6KkYTsY37fFz11LOPHTKxEm53SDA7NwtdriccfKFiakicKo6X47CQ4t3fZGfsjlcrCIViblAML3qcZuiaRvQ/640?wx_fmt=jpeg&amp;wxfrom=5&amp;wx_lazy=1&amp;wx_co=1"/>
          <p:cNvPicPr>
            <a:picLocks noChangeAspect="1" noChangeArrowheads="1"/>
          </p:cNvPicPr>
          <p:nvPr/>
        </p:nvPicPr>
        <p:blipFill>
          <a:blip r:embed="rId5" cstate="print"/>
          <a:srcRect/>
          <a:stretch>
            <a:fillRect/>
          </a:stretch>
        </p:blipFill>
        <p:spPr bwMode="auto">
          <a:xfrm>
            <a:off x="241935" y="1841500"/>
            <a:ext cx="2491105" cy="1868805"/>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1048613"/>
          <p:cNvSpPr txBox="1"/>
          <p:nvPr/>
        </p:nvSpPr>
        <p:spPr>
          <a:xfrm>
            <a:off x="257648" y="281691"/>
            <a:ext cx="1849755" cy="313055"/>
          </a:xfrm>
          <a:prstGeom prst="rect">
            <a:avLst/>
          </a:prstGeom>
          <a:noFill/>
          <a:ln>
            <a:noFill/>
          </a:ln>
        </p:spPr>
        <p:txBody>
          <a:bodyPr vert="horz" wrap="non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lvl="0" algn="l">
              <a:spcBef>
                <a:spcPct val="20000"/>
              </a:spcBef>
            </a:pPr>
            <a:r>
              <a:rPr lang="en-US" altLang="zh-CN" sz="1600" b="1" dirty="0">
                <a:solidFill>
                  <a:srgbClr val="004289"/>
                </a:solidFill>
                <a:ea typeface="黑体" panose="02010609060101010101" pitchFamily="49" charset="-122"/>
                <a:cs typeface="Arial" panose="020B0604020202020204" pitchFamily="34" charset="0"/>
                <a:sym typeface="+mn-ea"/>
              </a:rPr>
              <a:t>4.7</a:t>
            </a:r>
            <a:r>
              <a:rPr lang="zh-CN" sz="1600" b="1" dirty="0">
                <a:solidFill>
                  <a:srgbClr val="004289"/>
                </a:solidFill>
                <a:ea typeface="黑体" panose="02010609060101010101" pitchFamily="49" charset="-122"/>
                <a:cs typeface="Arial" panose="020B0604020202020204" pitchFamily="34" charset="0"/>
                <a:sym typeface="+mn-ea"/>
              </a:rPr>
              <a:t>信用风险和结算</a:t>
            </a:r>
            <a:endParaRPr lang="zh-CN" sz="1600" b="1" dirty="0">
              <a:solidFill>
                <a:srgbClr val="004289"/>
              </a:solidFill>
              <a:ea typeface="黑体" panose="02010609060101010101" pitchFamily="49" charset="-122"/>
              <a:cs typeface="Arial" panose="020B0604020202020204" pitchFamily="34" charset="0"/>
            </a:endParaRPr>
          </a:p>
        </p:txBody>
      </p:sp>
      <p:sp>
        <p:nvSpPr>
          <p:cNvPr id="2" name="同侧圆角矩形 1"/>
          <p:cNvSpPr/>
          <p:nvPr/>
        </p:nvSpPr>
        <p:spPr>
          <a:xfrm>
            <a:off x="258445" y="813435"/>
            <a:ext cx="6270625" cy="3842385"/>
          </a:xfrm>
          <a:prstGeom prst="round2SameRect">
            <a:avLst/>
          </a:prstGeom>
          <a:noFill/>
          <a:ln w="28575" cmpd="thickThin">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421640" y="1042670"/>
            <a:ext cx="5944235" cy="3538220"/>
          </a:xfrm>
          <a:prstGeom prst="rect">
            <a:avLst/>
          </a:prstGeom>
          <a:noFill/>
        </p:spPr>
        <p:txBody>
          <a:bodyPr wrap="square" rtlCol="0">
            <a:spAutoFit/>
          </a:bodyPr>
          <a:lstStyle/>
          <a:p>
            <a:pPr algn="just">
              <a:lnSpc>
                <a:spcPct val="100000"/>
              </a:lnSpc>
            </a:pPr>
            <a:r>
              <a:rPr lang="en-US" altLang="zh-CN" sz="1600" dirty="0">
                <a:solidFill>
                  <a:schemeClr val="accent1">
                    <a:lumMod val="50000"/>
                  </a:schemeClr>
                </a:solidFill>
                <a:ea typeface="黑体" panose="02010609060101010101" pitchFamily="49" charset="-122"/>
                <a:cs typeface="Arial" panose="020B0604020202020204" pitchFamily="34" charset="0"/>
              </a:rPr>
              <a:t>       </a:t>
            </a:r>
            <a:r>
              <a:rPr lang="zh-CN" altLang="en-US" sz="1600" dirty="0">
                <a:solidFill>
                  <a:schemeClr val="accent1">
                    <a:lumMod val="50000"/>
                  </a:schemeClr>
                </a:solidFill>
                <a:ea typeface="黑体" panose="02010609060101010101" pitchFamily="49" charset="-122"/>
                <a:cs typeface="Arial" panose="020B0604020202020204" pitchFamily="34" charset="0"/>
              </a:rPr>
              <a:t>由于结算交易所多头和空头头寸相等，因而潜在的违约损失非常大。因此，结算交易所采用保证金系统，即每次交易者买卖合约时，需要缴纳保证金到结算会员账户，缴纳方式可以是现金、信用证、银行担保、存款证明或者结算交易所允许的其他证券。这笔保证金被称为</a:t>
            </a:r>
            <a:r>
              <a:rPr lang="zh-CN" altLang="en-US" sz="1600" dirty="0">
                <a:solidFill>
                  <a:srgbClr val="C00000"/>
                </a:solidFill>
                <a:ea typeface="黑体" panose="02010609060101010101" pitchFamily="49" charset="-122"/>
                <a:cs typeface="Arial" panose="020B0604020202020204" pitchFamily="34" charset="0"/>
              </a:rPr>
              <a:t>初始保证金</a:t>
            </a:r>
            <a:r>
              <a:rPr lang="zh-CN" altLang="en-US" sz="1600" dirty="0">
                <a:solidFill>
                  <a:schemeClr val="accent1">
                    <a:lumMod val="50000"/>
                  </a:schemeClr>
                </a:solidFill>
                <a:ea typeface="黑体" panose="02010609060101010101" pitchFamily="49" charset="-122"/>
                <a:cs typeface="Arial" panose="020B0604020202020204" pitchFamily="34" charset="0"/>
              </a:rPr>
              <a:t>，它衡量了逐日盯市价值和违约发生时平仓价值之间的潜在损失。</a:t>
            </a:r>
          </a:p>
          <a:p>
            <a:pPr algn="just">
              <a:lnSpc>
                <a:spcPct val="100000"/>
              </a:lnSpc>
            </a:pPr>
            <a:r>
              <a:rPr lang="zh-CN" altLang="en-US" sz="1600" dirty="0">
                <a:solidFill>
                  <a:schemeClr val="accent1">
                    <a:lumMod val="50000"/>
                  </a:schemeClr>
                </a:solidFill>
                <a:ea typeface="黑体" panose="02010609060101010101" pitchFamily="49" charset="-122"/>
                <a:cs typeface="Arial" panose="020B0604020202020204" pitchFamily="34" charset="0"/>
              </a:rPr>
              <a:t>       当初始保证金存到结算会员账户之后，在每个交易日结束时，委托人的保证金账户会根据头寸的实际收益和损失相应</a:t>
            </a:r>
            <a:r>
              <a:rPr lang="zh-CN" altLang="en-US" sz="1600" dirty="0">
                <a:solidFill>
                  <a:srgbClr val="C00000"/>
                </a:solidFill>
                <a:ea typeface="黑体" panose="02010609060101010101" pitchFamily="49" charset="-122"/>
                <a:cs typeface="Arial" panose="020B0604020202020204" pitchFamily="34" charset="0"/>
              </a:rPr>
              <a:t>调整</a:t>
            </a:r>
            <a:r>
              <a:rPr lang="zh-CN" altLang="en-US" sz="1600" dirty="0">
                <a:solidFill>
                  <a:schemeClr val="accent1">
                    <a:lumMod val="50000"/>
                  </a:schemeClr>
                </a:solidFill>
                <a:ea typeface="黑体" panose="02010609060101010101" pitchFamily="49" charset="-122"/>
                <a:cs typeface="Arial" panose="020B0604020202020204" pitchFamily="34" charset="0"/>
              </a:rPr>
              <a:t>，这种方法被称为“</a:t>
            </a:r>
            <a:r>
              <a:rPr lang="zh-CN" altLang="en-US" sz="1600" dirty="0">
                <a:solidFill>
                  <a:srgbClr val="C00000"/>
                </a:solidFill>
                <a:ea typeface="黑体" panose="02010609060101010101" pitchFamily="49" charset="-122"/>
                <a:cs typeface="Arial" panose="020B0604020202020204" pitchFamily="34" charset="0"/>
              </a:rPr>
              <a:t>逐日盯市制度</a:t>
            </a:r>
            <a:r>
              <a:rPr lang="zh-CN" altLang="en-US" sz="1600" dirty="0">
                <a:solidFill>
                  <a:schemeClr val="accent1">
                    <a:lumMod val="50000"/>
                  </a:schemeClr>
                </a:solidFill>
                <a:ea typeface="黑体" panose="02010609060101010101" pitchFamily="49" charset="-122"/>
                <a:cs typeface="Arial" panose="020B0604020202020204" pitchFamily="34" charset="0"/>
              </a:rPr>
              <a:t>”。 </a:t>
            </a:r>
          </a:p>
          <a:p>
            <a:pPr algn="just">
              <a:lnSpc>
                <a:spcPct val="100000"/>
              </a:lnSpc>
            </a:pPr>
            <a:r>
              <a:rPr lang="zh-CN" altLang="en-US" sz="1600" dirty="0">
                <a:solidFill>
                  <a:schemeClr val="accent1">
                    <a:lumMod val="50000"/>
                  </a:schemeClr>
                </a:solidFill>
                <a:ea typeface="黑体" panose="02010609060101010101" pitchFamily="49" charset="-122"/>
                <a:cs typeface="Arial" panose="020B0604020202020204" pitchFamily="34" charset="0"/>
              </a:rPr>
              <a:t>        正常情况下，保证金的水平取决于</a:t>
            </a:r>
            <a:r>
              <a:rPr lang="zh-CN" altLang="en-US" sz="1600" dirty="0">
                <a:solidFill>
                  <a:srgbClr val="C00000"/>
                </a:solidFill>
                <a:ea typeface="黑体" panose="02010609060101010101" pitchFamily="49" charset="-122"/>
                <a:cs typeface="Arial" panose="020B0604020202020204" pitchFamily="34" charset="0"/>
              </a:rPr>
              <a:t>头寸价值的波动性</a:t>
            </a:r>
            <a:r>
              <a:rPr lang="zh-CN" altLang="en-US" sz="1600" dirty="0">
                <a:solidFill>
                  <a:schemeClr val="accent1">
                    <a:lumMod val="50000"/>
                  </a:schemeClr>
                </a:solidFill>
                <a:ea typeface="黑体" panose="02010609060101010101" pitchFamily="49" charset="-122"/>
                <a:cs typeface="Arial" panose="020B0604020202020204" pitchFamily="34" charset="0"/>
              </a:rPr>
              <a:t>、</a:t>
            </a:r>
            <a:r>
              <a:rPr lang="zh-CN" altLang="en-US" sz="1600" dirty="0">
                <a:solidFill>
                  <a:srgbClr val="C00000"/>
                </a:solidFill>
                <a:ea typeface="黑体" panose="02010609060101010101" pitchFamily="49" charset="-122"/>
                <a:cs typeface="Arial" panose="020B0604020202020204" pitchFamily="34" charset="0"/>
              </a:rPr>
              <a:t>市场的流动性</a:t>
            </a:r>
            <a:r>
              <a:rPr lang="zh-CN" altLang="en-US" sz="1600" dirty="0">
                <a:solidFill>
                  <a:schemeClr val="accent1">
                    <a:lumMod val="50000"/>
                  </a:schemeClr>
                </a:solidFill>
                <a:ea typeface="黑体" panose="02010609060101010101" pitchFamily="49" charset="-122"/>
                <a:cs typeface="Arial" panose="020B0604020202020204" pitchFamily="34" charset="0"/>
              </a:rPr>
              <a:t>以及</a:t>
            </a:r>
            <a:r>
              <a:rPr lang="zh-CN" altLang="en-US" sz="1600" dirty="0">
                <a:solidFill>
                  <a:srgbClr val="C00000"/>
                </a:solidFill>
                <a:ea typeface="黑体" panose="02010609060101010101" pitchFamily="49" charset="-122"/>
                <a:cs typeface="Arial" panose="020B0604020202020204" pitchFamily="34" charset="0"/>
              </a:rPr>
              <a:t>由远期运费合约波动率期限结构决定的头寸期限</a:t>
            </a:r>
            <a:r>
              <a:rPr lang="zh-CN" altLang="en-US" sz="1600" dirty="0">
                <a:solidFill>
                  <a:schemeClr val="accent1">
                    <a:lumMod val="50000"/>
                  </a:schemeClr>
                </a:solidFill>
                <a:ea typeface="黑体" panose="02010609060101010101" pitchFamily="49" charset="-122"/>
                <a:cs typeface="Arial" panose="020B0604020202020204" pitchFamily="34" charset="0"/>
              </a:rPr>
              <a:t>。此外，保证金数额大小还依赖于个人交易者头寸是</a:t>
            </a:r>
            <a:r>
              <a:rPr lang="zh-CN" altLang="en-US" sz="1600" dirty="0">
                <a:solidFill>
                  <a:srgbClr val="C00000"/>
                </a:solidFill>
                <a:ea typeface="黑体" panose="02010609060101010101" pitchFamily="49" charset="-122"/>
                <a:cs typeface="Arial" panose="020B0604020202020204" pitchFamily="34" charset="0"/>
              </a:rPr>
              <a:t>合约全部头寸</a:t>
            </a:r>
            <a:r>
              <a:rPr lang="zh-CN" altLang="en-US" sz="1600" dirty="0">
                <a:solidFill>
                  <a:schemeClr val="accent1">
                    <a:lumMod val="50000"/>
                  </a:schemeClr>
                </a:solidFill>
                <a:ea typeface="黑体" panose="02010609060101010101" pitchFamily="49" charset="-122"/>
                <a:cs typeface="Arial" panose="020B0604020202020204" pitchFamily="34" charset="0"/>
              </a:rPr>
              <a:t>还是</a:t>
            </a:r>
            <a:r>
              <a:rPr lang="zh-CN" altLang="en-US" sz="1600" dirty="0">
                <a:solidFill>
                  <a:srgbClr val="C00000"/>
                </a:solidFill>
                <a:ea typeface="黑体" panose="02010609060101010101" pitchFamily="49" charset="-122"/>
                <a:cs typeface="Arial" panose="020B0604020202020204" pitchFamily="34" charset="0"/>
              </a:rPr>
              <a:t>差价头寸</a:t>
            </a:r>
            <a:r>
              <a:rPr lang="zh-CN" altLang="en-US" sz="1600" dirty="0">
                <a:solidFill>
                  <a:schemeClr val="accent1">
                    <a:lumMod val="50000"/>
                  </a:schemeClr>
                </a:solidFill>
                <a:ea typeface="黑体" panose="02010609060101010101" pitchFamily="49" charset="-122"/>
                <a:cs typeface="Arial" panose="020B0604020202020204" pitchFamily="34" charset="0"/>
              </a:rPr>
              <a:t>，即不同航线合约的多头和空头的净额，或者相同航线合约不同期限多头和空头的净额</a:t>
            </a:r>
            <a:r>
              <a:rPr lang="zh-CN" altLang="en-US" sz="1400" dirty="0">
                <a:solidFill>
                  <a:schemeClr val="accent1">
                    <a:lumMod val="50000"/>
                  </a:schemeClr>
                </a:solidFill>
                <a:ea typeface="黑体" panose="02010609060101010101" pitchFamily="49" charset="-122"/>
                <a:cs typeface="Arial" panose="020B0604020202020204" pitchFamily="34" charset="0"/>
              </a:rPr>
              <a:t>。</a:t>
            </a:r>
          </a:p>
        </p:txBody>
      </p:sp>
      <p:grpSp>
        <p:nvGrpSpPr>
          <p:cNvPr id="11" name="组合 10"/>
          <p:cNvGrpSpPr/>
          <p:nvPr/>
        </p:nvGrpSpPr>
        <p:grpSpPr>
          <a:xfrm>
            <a:off x="906780" y="581660"/>
            <a:ext cx="2048510" cy="416560"/>
            <a:chOff x="947324" y="607654"/>
            <a:chExt cx="2400540" cy="557194"/>
          </a:xfrm>
          <a:solidFill>
            <a:srgbClr val="004288"/>
          </a:solidFill>
        </p:grpSpPr>
        <p:sp>
          <p:nvSpPr>
            <p:cNvPr id="12" name="圆角矩形 11"/>
            <p:cNvSpPr/>
            <p:nvPr/>
          </p:nvSpPr>
          <p:spPr>
            <a:xfrm>
              <a:off x="947324" y="607654"/>
              <a:ext cx="2400540" cy="557194"/>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45" b="0" i="0" u="none" strike="noStrike" kern="1200" cap="none" spc="0" normalizeH="0" baseline="0" noProof="0">
                <a:ln>
                  <a:noFill/>
                </a:ln>
                <a:solidFill>
                  <a:schemeClr val="lt1"/>
                </a:solidFill>
                <a:effectLst/>
                <a:uLnTx/>
                <a:uFillTx/>
                <a:latin typeface="+mn-lt"/>
                <a:ea typeface="+mn-ea"/>
                <a:cs typeface="+mn-cs"/>
              </a:endParaRPr>
            </a:p>
          </p:txBody>
        </p:sp>
        <p:sp>
          <p:nvSpPr>
            <p:cNvPr id="18438" name="TextBox 12"/>
            <p:cNvSpPr txBox="1"/>
            <p:nvPr/>
          </p:nvSpPr>
          <p:spPr>
            <a:xfrm>
              <a:off x="1115616" y="721507"/>
              <a:ext cx="2088232" cy="367782"/>
            </a:xfrm>
            <a:prstGeom prst="rect">
              <a:avLst/>
            </a:prstGeom>
            <a:grpFill/>
            <a:ln w="9525">
              <a:noFill/>
            </a:ln>
          </p:spPr>
          <p:txBody>
            <a:bodyPr lIns="68330" tIns="34164" rIns="68330" bIns="34164">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None/>
              </a:pPr>
              <a:r>
                <a:rPr lang="zh-CN" altLang="en-US" sz="1345" b="1" dirty="0">
                  <a:solidFill>
                    <a:schemeClr val="bg1"/>
                  </a:solidFill>
                </a:rPr>
                <a:t>保证金逐日盯市制度</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arn(inVertical)">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1048613"/>
          <p:cNvSpPr txBox="1"/>
          <p:nvPr/>
        </p:nvSpPr>
        <p:spPr>
          <a:xfrm>
            <a:off x="257648" y="281691"/>
            <a:ext cx="1849755" cy="313055"/>
          </a:xfrm>
          <a:prstGeom prst="rect">
            <a:avLst/>
          </a:prstGeom>
          <a:noFill/>
          <a:ln>
            <a:noFill/>
          </a:ln>
        </p:spPr>
        <p:txBody>
          <a:bodyPr vert="horz" wrap="non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lvl="0" algn="l">
              <a:spcBef>
                <a:spcPct val="20000"/>
              </a:spcBef>
            </a:pPr>
            <a:r>
              <a:rPr lang="en-US" altLang="zh-CN" sz="1600" b="1" dirty="0">
                <a:solidFill>
                  <a:srgbClr val="004289"/>
                </a:solidFill>
                <a:ea typeface="黑体" panose="02010609060101010101" pitchFamily="49" charset="-122"/>
                <a:cs typeface="Arial" panose="020B0604020202020204" pitchFamily="34" charset="0"/>
                <a:sym typeface="+mn-ea"/>
              </a:rPr>
              <a:t>4.7</a:t>
            </a:r>
            <a:r>
              <a:rPr lang="zh-CN" sz="1600" b="1" dirty="0">
                <a:solidFill>
                  <a:srgbClr val="004289"/>
                </a:solidFill>
                <a:ea typeface="黑体" panose="02010609060101010101" pitchFamily="49" charset="-122"/>
                <a:cs typeface="Arial" panose="020B0604020202020204" pitchFamily="34" charset="0"/>
                <a:sym typeface="+mn-ea"/>
              </a:rPr>
              <a:t>信用风险和结算</a:t>
            </a:r>
            <a:endParaRPr lang="en-US" altLang="zh-CN" sz="1600" b="1" dirty="0">
              <a:solidFill>
                <a:srgbClr val="004289"/>
              </a:solidFill>
              <a:ea typeface="黑体" panose="02010609060101010101" pitchFamily="49" charset="-122"/>
              <a:cs typeface="Arial" panose="020B0604020202020204" pitchFamily="34" charset="0"/>
            </a:endParaRPr>
          </a:p>
        </p:txBody>
      </p:sp>
      <p:sp>
        <p:nvSpPr>
          <p:cNvPr id="2" name="TextBox 6"/>
          <p:cNvSpPr txBox="1"/>
          <p:nvPr/>
        </p:nvSpPr>
        <p:spPr>
          <a:xfrm>
            <a:off x="594360" y="1613535"/>
            <a:ext cx="5583555" cy="2266315"/>
          </a:xfrm>
          <a:prstGeom prst="rect">
            <a:avLst/>
          </a:prstGeom>
          <a:noFill/>
        </p:spPr>
        <p:txBody>
          <a:bodyPr wrap="square" lIns="51295" tIns="25646" rIns="51295" bIns="25646">
            <a:spAutoFit/>
          </a:bodyPr>
          <a:lstStyle/>
          <a:p>
            <a:pPr marR="0" algn="just" defTabSz="914400" fontAlgn="auto">
              <a:lnSpc>
                <a:spcPct val="150000"/>
              </a:lnSpc>
              <a:spcBef>
                <a:spcPts val="0"/>
              </a:spcBef>
              <a:spcAft>
                <a:spcPts val="0"/>
              </a:spcAft>
              <a:buClrTx/>
              <a:buSzTx/>
              <a:buFontTx/>
              <a:defRPr/>
            </a:pPr>
            <a:r>
              <a:rPr kumimoji="0" lang="en-US" altLang="zh-CN" sz="1600" cap="none" spc="0" normalizeH="0" baseline="0" dirty="0">
                <a:solidFill>
                  <a:schemeClr val="accent1">
                    <a:lumMod val="50000"/>
                  </a:schemeClr>
                </a:solidFill>
                <a:ea typeface="黑体" panose="02010609060101010101" pitchFamily="49" charset="-122"/>
                <a:cs typeface="Arial" panose="020B0604020202020204" pitchFamily="34" charset="0"/>
                <a:sym typeface="微软雅黑" panose="020B0503020204020204" pitchFamily="34" charset="-122"/>
              </a:rPr>
              <a:t>       </a:t>
            </a:r>
            <a:r>
              <a:rPr kumimoji="0" lang="zh-CN" altLang="en-US" sz="1600" cap="none" spc="0" normalizeH="0" baseline="0" dirty="0">
                <a:solidFill>
                  <a:schemeClr val="accent1">
                    <a:lumMod val="50000"/>
                  </a:schemeClr>
                </a:solidFill>
                <a:ea typeface="黑体" panose="02010609060101010101" pitchFamily="49" charset="-122"/>
                <a:cs typeface="Arial" panose="020B0604020202020204" pitchFamily="34" charset="0"/>
                <a:sym typeface="微软雅黑" panose="020B0503020204020204" pitchFamily="34" charset="-122"/>
              </a:rPr>
              <a:t>为了确保保证金账户不为负值，通常设置“</a:t>
            </a:r>
            <a:r>
              <a:rPr kumimoji="0" lang="zh-CN" altLang="en-US" sz="1600" cap="none" spc="0" normalizeH="0" baseline="0" dirty="0">
                <a:solidFill>
                  <a:srgbClr val="C00000"/>
                </a:solidFill>
                <a:ea typeface="黑体" panose="02010609060101010101" pitchFamily="49" charset="-122"/>
                <a:cs typeface="Arial" panose="020B0604020202020204" pitchFamily="34" charset="0"/>
                <a:sym typeface="微软雅黑" panose="020B0503020204020204" pitchFamily="34" charset="-122"/>
              </a:rPr>
              <a:t>维持保证金</a:t>
            </a:r>
            <a:r>
              <a:rPr kumimoji="0" lang="zh-CN" altLang="en-US" sz="1600" cap="none" spc="0" normalizeH="0" baseline="0" dirty="0">
                <a:solidFill>
                  <a:schemeClr val="accent1">
                    <a:lumMod val="50000"/>
                  </a:schemeClr>
                </a:solidFill>
                <a:ea typeface="黑体" panose="02010609060101010101" pitchFamily="49" charset="-122"/>
                <a:cs typeface="Arial" panose="020B0604020202020204" pitchFamily="34" charset="0"/>
                <a:sym typeface="微软雅黑" panose="020B0503020204020204" pitchFamily="34" charset="-122"/>
              </a:rPr>
              <a:t>”,其通常小于初始保证金。维持保证金代表了每个未交割交易或者头寸需要的</a:t>
            </a:r>
            <a:r>
              <a:rPr kumimoji="0" lang="zh-CN" altLang="en-US" sz="1600" cap="none" spc="0" normalizeH="0" baseline="0" dirty="0">
                <a:solidFill>
                  <a:srgbClr val="C00000"/>
                </a:solidFill>
                <a:ea typeface="黑体" panose="02010609060101010101" pitchFamily="49" charset="-122"/>
                <a:cs typeface="Arial" panose="020B0604020202020204" pitchFamily="34" charset="0"/>
                <a:sym typeface="微软雅黑" panose="020B0503020204020204" pitchFamily="34" charset="-122"/>
              </a:rPr>
              <a:t>最低保证金金额</a:t>
            </a:r>
            <a:r>
              <a:rPr kumimoji="0" lang="zh-CN" altLang="en-US" sz="1600" cap="none" spc="0" normalizeH="0" baseline="0" dirty="0">
                <a:solidFill>
                  <a:schemeClr val="accent1">
                    <a:lumMod val="50000"/>
                  </a:schemeClr>
                </a:solidFill>
                <a:ea typeface="黑体" panose="02010609060101010101" pitchFamily="49" charset="-122"/>
                <a:cs typeface="Arial" panose="020B0604020202020204" pitchFamily="34" charset="0"/>
                <a:sym typeface="微软雅黑" panose="020B0503020204020204" pitchFamily="34" charset="-122"/>
              </a:rPr>
              <a:t>。当账户保证金数额低于维持保证金时，交易者将接到“</a:t>
            </a:r>
            <a:r>
              <a:rPr kumimoji="0" lang="zh-CN" altLang="en-US" sz="1600" cap="none" spc="0" normalizeH="0" baseline="0" dirty="0">
                <a:solidFill>
                  <a:srgbClr val="C00000"/>
                </a:solidFill>
                <a:ea typeface="黑体" panose="02010609060101010101" pitchFamily="49" charset="-122"/>
                <a:cs typeface="Arial" panose="020B0604020202020204" pitchFamily="34" charset="0"/>
                <a:sym typeface="微软雅黑" panose="020B0503020204020204" pitchFamily="34" charset="-122"/>
              </a:rPr>
              <a:t>追加保证金</a:t>
            </a:r>
            <a:r>
              <a:rPr kumimoji="0" lang="zh-CN" altLang="en-US" sz="1600" cap="none" spc="0" normalizeH="0" baseline="0" dirty="0">
                <a:solidFill>
                  <a:schemeClr val="accent1">
                    <a:lumMod val="50000"/>
                  </a:schemeClr>
                </a:solidFill>
                <a:ea typeface="黑体" panose="02010609060101010101" pitchFamily="49" charset="-122"/>
                <a:cs typeface="Arial" panose="020B0604020202020204" pitchFamily="34" charset="0"/>
                <a:sym typeface="微软雅黑" panose="020B0503020204020204" pitchFamily="34" charset="-122"/>
              </a:rPr>
              <a:t>”的通知并且需要 在下一个交易日追加保证金到初始保证金水平。另外额外存入的资金通常被称为 “</a:t>
            </a:r>
            <a:r>
              <a:rPr kumimoji="0" lang="zh-CN" altLang="en-US" sz="1600" cap="none" spc="0" normalizeH="0" baseline="0" dirty="0">
                <a:solidFill>
                  <a:srgbClr val="C00000"/>
                </a:solidFill>
                <a:ea typeface="黑体" panose="02010609060101010101" pitchFamily="49" charset="-122"/>
                <a:cs typeface="Arial" panose="020B0604020202020204" pitchFamily="34" charset="0"/>
                <a:sym typeface="微软雅黑" panose="020B0503020204020204" pitchFamily="34" charset="-122"/>
              </a:rPr>
              <a:t>盈亏保证金</a:t>
            </a:r>
            <a:r>
              <a:rPr kumimoji="0" lang="zh-CN" altLang="en-US" sz="1600" cap="none" spc="0" normalizeH="0" baseline="0" dirty="0">
                <a:solidFill>
                  <a:schemeClr val="accent1">
                    <a:lumMod val="50000"/>
                  </a:schemeClr>
                </a:solidFill>
                <a:ea typeface="黑体" panose="02010609060101010101" pitchFamily="49" charset="-122"/>
                <a:cs typeface="Arial" panose="020B0604020202020204" pitchFamily="34" charset="0"/>
                <a:sym typeface="微软雅黑" panose="020B0503020204020204" pitchFamily="34" charset="-122"/>
              </a:rPr>
              <a:t>”。</a:t>
            </a:r>
          </a:p>
        </p:txBody>
      </p:sp>
      <p:sp>
        <p:nvSpPr>
          <p:cNvPr id="9" name="圆角矩形 8"/>
          <p:cNvSpPr/>
          <p:nvPr/>
        </p:nvSpPr>
        <p:spPr>
          <a:xfrm>
            <a:off x="380365" y="1318260"/>
            <a:ext cx="6067425" cy="2661920"/>
          </a:xfrm>
          <a:prstGeom prst="roundRect">
            <a:avLst>
              <a:gd name="adj" fmla="val 4384"/>
            </a:avLst>
          </a:prstGeom>
          <a:noFill/>
          <a:ln>
            <a:solidFill>
              <a:srgbClr val="004288"/>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45" b="0" i="0" u="none" strike="noStrike" kern="1200" cap="none" spc="0" normalizeH="0" baseline="0" noProof="0">
              <a:ln>
                <a:noFill/>
              </a:ln>
              <a:solidFill>
                <a:schemeClr val="lt1"/>
              </a:solidFill>
              <a:effectLst/>
              <a:uLnTx/>
              <a:uFillTx/>
              <a:latin typeface="+mn-lt"/>
              <a:ea typeface="+mn-ea"/>
              <a:cs typeface="+mn-cs"/>
            </a:endParaRPr>
          </a:p>
        </p:txBody>
      </p:sp>
      <p:grpSp>
        <p:nvGrpSpPr>
          <p:cNvPr id="11" name="组合 10"/>
          <p:cNvGrpSpPr/>
          <p:nvPr/>
        </p:nvGrpSpPr>
        <p:grpSpPr>
          <a:xfrm>
            <a:off x="1049655" y="1092835"/>
            <a:ext cx="2037715" cy="416721"/>
            <a:chOff x="947324" y="607654"/>
            <a:chExt cx="2400540" cy="557194"/>
          </a:xfrm>
          <a:solidFill>
            <a:srgbClr val="004288"/>
          </a:solidFill>
        </p:grpSpPr>
        <p:sp>
          <p:nvSpPr>
            <p:cNvPr id="12" name="圆角矩形 11"/>
            <p:cNvSpPr/>
            <p:nvPr/>
          </p:nvSpPr>
          <p:spPr>
            <a:xfrm>
              <a:off x="947324" y="607654"/>
              <a:ext cx="2400540" cy="557194"/>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45" b="0" i="0" u="none" strike="noStrike" kern="1200" cap="none" spc="0" normalizeH="0" baseline="0" noProof="0">
                <a:ln>
                  <a:noFill/>
                </a:ln>
                <a:solidFill>
                  <a:schemeClr val="lt1"/>
                </a:solidFill>
                <a:effectLst/>
                <a:uLnTx/>
                <a:uFillTx/>
                <a:latin typeface="+mn-lt"/>
                <a:ea typeface="+mn-ea"/>
                <a:cs typeface="+mn-cs"/>
              </a:endParaRPr>
            </a:p>
          </p:txBody>
        </p:sp>
        <p:sp>
          <p:nvSpPr>
            <p:cNvPr id="18438" name="TextBox 12"/>
            <p:cNvSpPr txBox="1"/>
            <p:nvPr/>
          </p:nvSpPr>
          <p:spPr>
            <a:xfrm>
              <a:off x="1115616" y="721470"/>
              <a:ext cx="2088232" cy="367640"/>
            </a:xfrm>
            <a:prstGeom prst="rect">
              <a:avLst/>
            </a:prstGeom>
            <a:grpFill/>
            <a:ln w="9525">
              <a:noFill/>
            </a:ln>
          </p:spPr>
          <p:txBody>
            <a:bodyPr lIns="68330" tIns="34164" rIns="68330" bIns="34164">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None/>
              </a:pPr>
              <a:r>
                <a:rPr lang="zh-CN" altLang="en-US" sz="1345" b="1" dirty="0">
                  <a:solidFill>
                    <a:schemeClr val="bg1"/>
                  </a:solidFill>
                </a:rPr>
                <a:t>保证金逐日盯市制度</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arn(inVertical)">
                                      <p:cBhvr>
                                        <p:cTn id="7" dur="500"/>
                                        <p:tgtEl>
                                          <p:spTgt spid="11"/>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up)">
                                      <p:cBhvr>
                                        <p:cTn id="11" dur="500"/>
                                        <p:tgtEl>
                                          <p:spTgt spid="9"/>
                                        </p:tgtEl>
                                      </p:cBhvr>
                                    </p:animEffect>
                                  </p:childTnLst>
                                </p:cTn>
                              </p:par>
                            </p:childTnLst>
                          </p:cTn>
                        </p:par>
                        <p:par>
                          <p:cTn id="12" fill="hold">
                            <p:stCondLst>
                              <p:cond delay="1000"/>
                            </p:stCondLst>
                            <p:childTnLst>
                              <p:par>
                                <p:cTn id="13" presetID="22" presetClass="entr" presetSubtype="8" fill="hold" grpId="0" nodeType="afterEffect">
                                  <p:stCondLst>
                                    <p:cond delay="0"/>
                                  </p:stCondLst>
                                  <p:iterate type="lt">
                                    <p:tmPct val="30000"/>
                                  </p:iterate>
                                  <p:childTnLst>
                                    <p:set>
                                      <p:cBhvr>
                                        <p:cTn id="14" dur="1" fill="hold">
                                          <p:stCondLst>
                                            <p:cond delay="0"/>
                                          </p:stCondLst>
                                        </p:cTn>
                                        <p:tgtEl>
                                          <p:spTgt spid="2"/>
                                        </p:tgtEl>
                                        <p:attrNameLst>
                                          <p:attrName>style.visibility</p:attrName>
                                        </p:attrNameLst>
                                      </p:cBhvr>
                                      <p:to>
                                        <p:strVal val="visible"/>
                                      </p:to>
                                    </p:set>
                                    <p:animEffect transition="in" filter="wipe(left)">
                                      <p:cBhvr>
                                        <p:cTn id="15" dur="100"/>
                                        <p:tgtEl>
                                          <p:spTgt spid="2"/>
                                        </p:tgtEl>
                                      </p:cBhvr>
                                    </p:animEffect>
                                  </p:childTnLst>
                                </p:cTn>
                              </p:par>
                              <p:par>
                                <p:cTn id="16" presetID="36" presetClass="emph" presetSubtype="0" fill="hold" grpId="1" nodeType="withEffect">
                                  <p:stCondLst>
                                    <p:cond delay="0"/>
                                  </p:stCondLst>
                                  <p:iterate type="lt">
                                    <p:tmPct val="30000"/>
                                  </p:iterate>
                                  <p:childTnLst>
                                    <p:animScale>
                                      <p:cBhvr>
                                        <p:cTn id="17" dur="50" autoRev="1" fill="hold">
                                          <p:stCondLst>
                                            <p:cond delay="0"/>
                                          </p:stCondLst>
                                        </p:cTn>
                                        <p:tgtEl>
                                          <p:spTgt spid="2"/>
                                        </p:tgtEl>
                                      </p:cBhvr>
                                      <p:to x="80000" y="100000"/>
                                    </p:animScale>
                                    <p:anim by="(#ppt_w*0.10)" calcmode="lin" valueType="num">
                                      <p:cBhvr>
                                        <p:cTn id="18" dur="50" autoRev="1" fill="hold">
                                          <p:stCondLst>
                                            <p:cond delay="0"/>
                                          </p:stCondLst>
                                        </p:cTn>
                                        <p:tgtEl>
                                          <p:spTgt spid="2"/>
                                        </p:tgtEl>
                                        <p:attrNameLst>
                                          <p:attrName>ppt_x</p:attrName>
                                        </p:attrNameLst>
                                      </p:cBhvr>
                                    </p:anim>
                                    <p:anim by="(-#ppt_w*0.10)" calcmode="lin" valueType="num">
                                      <p:cBhvr>
                                        <p:cTn id="19" dur="50" autoRev="1" fill="hold">
                                          <p:stCondLst>
                                            <p:cond delay="0"/>
                                          </p:stCondLst>
                                        </p:cTn>
                                        <p:tgtEl>
                                          <p:spTgt spid="2"/>
                                        </p:tgtEl>
                                        <p:attrNameLst>
                                          <p:attrName>ppt_y</p:attrName>
                                        </p:attrNameLst>
                                      </p:cBhvr>
                                    </p:anim>
                                    <p:animRot by="-480000">
                                      <p:cBhvr>
                                        <p:cTn id="20" dur="50" autoRev="1" fill="hold">
                                          <p:stCondLst>
                                            <p:cond delay="0"/>
                                          </p:stCondLst>
                                        </p:cTn>
                                        <p:tgtEl>
                                          <p:spTgt spid="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9" grpId="0" bldLvl="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1048613"/>
          <p:cNvSpPr txBox="1"/>
          <p:nvPr/>
        </p:nvSpPr>
        <p:spPr>
          <a:xfrm>
            <a:off x="257648" y="281691"/>
            <a:ext cx="1821180" cy="313055"/>
          </a:xfrm>
          <a:prstGeom prst="rect">
            <a:avLst/>
          </a:prstGeom>
          <a:noFill/>
          <a:ln>
            <a:noFill/>
          </a:ln>
        </p:spPr>
        <p:txBody>
          <a:bodyPr vert="horz" wrap="non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lvl="0" algn="l">
              <a:spcBef>
                <a:spcPct val="20000"/>
              </a:spcBef>
            </a:pPr>
            <a:r>
              <a:rPr lang="en-US" altLang="zh-CN"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sym typeface="+mn-ea"/>
              </a:rPr>
              <a:t>4.7</a:t>
            </a:r>
            <a:r>
              <a:rPr lang="zh-CN" sz="1600" b="1" dirty="0">
                <a:solidFill>
                  <a:srgbClr val="004289"/>
                </a:solidFill>
                <a:ea typeface="黑体" panose="02010609060101010101" pitchFamily="49" charset="-122"/>
                <a:cs typeface="Arial" panose="020B0604020202020204" pitchFamily="34" charset="0"/>
                <a:sym typeface="+mn-ea"/>
              </a:rPr>
              <a:t>信用风险和结算</a:t>
            </a:r>
            <a:r>
              <a:rPr lang="en-US" altLang="zh-CN" sz="1600" b="1" dirty="0">
                <a:solidFill>
                  <a:srgbClr val="004289"/>
                </a:solidFill>
                <a:ea typeface="黑体" panose="02010609060101010101" pitchFamily="49" charset="-122"/>
                <a:cs typeface="Arial" panose="020B0604020202020204" pitchFamily="34" charset="0"/>
              </a:rPr>
              <a:t> </a:t>
            </a:r>
            <a:endParaRPr lang="zh-CN" altLang="en-US" sz="1600" b="1" dirty="0">
              <a:solidFill>
                <a:srgbClr val="004289"/>
              </a:solidFill>
              <a:ea typeface="黑体" panose="02010609060101010101" pitchFamily="49" charset="-122"/>
              <a:cs typeface="Arial" panose="020B0604020202020204" pitchFamily="34" charset="0"/>
            </a:endParaRPr>
          </a:p>
        </p:txBody>
      </p:sp>
      <p:sp>
        <p:nvSpPr>
          <p:cNvPr id="52" name="Rectangle 13" descr="FD1DDF730CE4456e89755B07FE1653D0# #Rectangle 13"/>
          <p:cNvSpPr>
            <a:spLocks noChangeArrowheads="1"/>
          </p:cNvSpPr>
          <p:nvPr/>
        </p:nvSpPr>
        <p:spPr bwMode="auto">
          <a:xfrm>
            <a:off x="192405" y="1085850"/>
            <a:ext cx="1979930" cy="3046095"/>
          </a:xfrm>
          <a:prstGeom prst="rect">
            <a:avLst/>
          </a:prstGeom>
          <a:noFill/>
          <a:ln>
            <a:noFill/>
          </a:ln>
        </p:spPr>
        <p:txBody>
          <a:bodyPr wrap="squar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marL="0" marR="0" lvl="0" indent="0" algn="just" defTabSz="914400" rtl="0" eaLnBrk="1" fontAlgn="auto" latinLnBrk="0" hangingPunct="1">
              <a:lnSpc>
                <a:spcPct val="100000"/>
              </a:lnSpc>
              <a:spcBef>
                <a:spcPct val="0"/>
              </a:spcBef>
              <a:spcAft>
                <a:spcPts val="0"/>
              </a:spcAft>
              <a:buClrTx/>
              <a:buSzTx/>
              <a:buFont typeface="Arial" panose="020B0604020202020204" pitchFamily="34" charset="0"/>
              <a:buNone/>
              <a:defRPr/>
            </a:pPr>
            <a:r>
              <a:rPr lang="en-US" altLang="zh-CN" sz="1600" dirty="0">
                <a:solidFill>
                  <a:schemeClr val="accent1">
                    <a:lumMod val="50000"/>
                  </a:schemeClr>
                </a:solidFill>
                <a:latin typeface="Arial" panose="020B0604020202020204" pitchFamily="34" charset="0"/>
                <a:ea typeface="黑体" panose="02010609060101010101" pitchFamily="49" charset="-122"/>
                <a:cs typeface="Arial" panose="020B0604020202020204" pitchFamily="34" charset="0"/>
                <a:sym typeface="+mn-ea"/>
              </a:rPr>
              <a:t>        </a:t>
            </a:r>
            <a:r>
              <a:rPr lang="zh-CN" altLang="en-US" sz="1600" dirty="0">
                <a:solidFill>
                  <a:schemeClr val="accent1">
                    <a:lumMod val="50000"/>
                  </a:schemeClr>
                </a:solidFill>
                <a:latin typeface="Arial" panose="020B0604020202020204" pitchFamily="34" charset="0"/>
                <a:ea typeface="黑体" panose="02010609060101010101" pitchFamily="49" charset="-122"/>
                <a:cs typeface="Arial" panose="020B0604020202020204" pitchFamily="34" charset="0"/>
                <a:sym typeface="+mn-ea"/>
              </a:rPr>
              <a:t>逐日盯市制度的一个优点在于潜在的多边净额结算。多边净额结算是中央结算的核心，大大降低了信用风险，而且远远超过了双边净额结算降低的风险。逐日盯市制度</a:t>
            </a:r>
            <a:r>
              <a:rPr kumimoji="0" lang="zh-CN" altLang="en-US" sz="1600" b="0" i="0" u="none" strike="noStrike" cap="none" spc="0" normalizeH="0" baseline="0" dirty="0">
                <a:solidFill>
                  <a:schemeClr val="accent1">
                    <a:lumMod val="50000"/>
                  </a:schemeClr>
                </a:solidFill>
                <a:latin typeface="Arial" panose="020B0604020202020204" pitchFamily="34" charset="0"/>
                <a:ea typeface="黑体" panose="02010609060101010101" pitchFamily="49" charset="-122"/>
                <a:cs typeface="Arial" panose="020B0604020202020204" pitchFamily="34" charset="0"/>
              </a:rPr>
              <a:t>和盈亏保证金可以</a:t>
            </a:r>
            <a:r>
              <a:rPr kumimoji="0" lang="zh-CN" altLang="en-US" sz="1600" b="0" i="0" u="none" strike="noStrike" cap="none" spc="0" normalizeH="0" baseline="0" dirty="0">
                <a:solidFill>
                  <a:srgbClr val="C00000"/>
                </a:solidFill>
                <a:latin typeface="Arial" panose="020B0604020202020204" pitchFamily="34" charset="0"/>
                <a:ea typeface="黑体" panose="02010609060101010101" pitchFamily="49" charset="-122"/>
                <a:cs typeface="Arial" panose="020B0604020202020204" pitchFamily="34" charset="0"/>
              </a:rPr>
              <a:t>抵消很多信用风险</a:t>
            </a:r>
            <a:r>
              <a:rPr kumimoji="0" lang="zh-CN" altLang="en-US" sz="1600" b="0" i="0" u="none" strike="noStrike" cap="none" spc="0" normalizeH="0" baseline="0" dirty="0">
                <a:solidFill>
                  <a:schemeClr val="accent1">
                    <a:lumMod val="50000"/>
                  </a:schemeClr>
                </a:solidFill>
                <a:latin typeface="Arial" panose="020B0604020202020204" pitchFamily="34" charset="0"/>
                <a:ea typeface="黑体" panose="02010609060101010101" pitchFamily="49" charset="-122"/>
                <a:cs typeface="Arial" panose="020B0604020202020204" pitchFamily="34" charset="0"/>
              </a:rPr>
              <a:t>。</a:t>
            </a:r>
          </a:p>
        </p:txBody>
      </p:sp>
      <p:sp>
        <p:nvSpPr>
          <p:cNvPr id="58" name="Rectangle 13" descr="FD1DDF730CE4456e89755B07FE1653D0# #Rectangle 13"/>
          <p:cNvSpPr>
            <a:spLocks noChangeArrowheads="1"/>
          </p:cNvSpPr>
          <p:nvPr/>
        </p:nvSpPr>
        <p:spPr bwMode="auto">
          <a:xfrm>
            <a:off x="4594860" y="1586230"/>
            <a:ext cx="2087245" cy="2061210"/>
          </a:xfrm>
          <a:prstGeom prst="rect">
            <a:avLst/>
          </a:prstGeom>
          <a:noFill/>
          <a:ln>
            <a:noFill/>
          </a:ln>
        </p:spPr>
        <p:txBody>
          <a:bodyPr wrap="squar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marL="0" marR="0" lvl="0" indent="0" algn="just" defTabSz="914400" rtl="0" eaLnBrk="1" fontAlgn="auto" latinLnBrk="0" hangingPunct="1">
              <a:lnSpc>
                <a:spcPct val="100000"/>
              </a:lnSpc>
              <a:spcBef>
                <a:spcPct val="0"/>
              </a:spcBef>
              <a:spcAft>
                <a:spcPts val="0"/>
              </a:spcAft>
              <a:buClrTx/>
              <a:buSzTx/>
              <a:buFont typeface="Arial" panose="020B0604020202020204" pitchFamily="34" charset="0"/>
              <a:buNone/>
              <a:defRPr/>
            </a:pPr>
            <a:r>
              <a:rPr kumimoji="0" lang="en-US" altLang="zh-CN" sz="1600" b="0" i="0" u="none" strike="noStrike" cap="none" spc="0" normalizeH="0" baseline="0" dirty="0">
                <a:solidFill>
                  <a:schemeClr val="accent1">
                    <a:lumMod val="50000"/>
                  </a:schemeClr>
                </a:solidFill>
                <a:latin typeface="Arial" panose="020B0604020202020204" pitchFamily="34" charset="0"/>
                <a:ea typeface="黑体" panose="02010609060101010101" pitchFamily="49" charset="-122"/>
                <a:cs typeface="Arial" panose="020B0604020202020204" pitchFamily="34" charset="0"/>
              </a:rPr>
              <a:t>       </a:t>
            </a:r>
            <a:r>
              <a:rPr kumimoji="0" lang="zh-CN" altLang="en-US" sz="1600" b="0" i="0" u="none" strike="noStrike" cap="none" spc="0" normalizeH="0" baseline="0" dirty="0">
                <a:solidFill>
                  <a:schemeClr val="accent1">
                    <a:lumMod val="50000"/>
                  </a:schemeClr>
                </a:solidFill>
                <a:latin typeface="Arial" panose="020B0604020202020204" pitchFamily="34" charset="0"/>
                <a:ea typeface="黑体" panose="02010609060101010101" pitchFamily="49" charset="-122"/>
                <a:cs typeface="Arial" panose="020B0604020202020204" pitchFamily="34" charset="0"/>
              </a:rPr>
              <a:t>由于需要存入初始保证金并且根据逐日盯市制度随时调整，结算业务</a:t>
            </a:r>
            <a:r>
              <a:rPr kumimoji="0" lang="zh-CN" altLang="en-US" sz="1600" b="0" i="0" u="none" strike="noStrike" cap="none" spc="0" normalizeH="0" baseline="0" dirty="0">
                <a:solidFill>
                  <a:srgbClr val="C00000"/>
                </a:solidFill>
                <a:latin typeface="Arial" panose="020B0604020202020204" pitchFamily="34" charset="0"/>
                <a:ea typeface="黑体" panose="02010609060101010101" pitchFamily="49" charset="-122"/>
                <a:cs typeface="Arial" panose="020B0604020202020204" pitchFamily="34" charset="0"/>
              </a:rPr>
              <a:t>成本比较高</a:t>
            </a:r>
            <a:r>
              <a:rPr kumimoji="0" lang="zh-CN" altLang="en-US" sz="1600" b="0" i="0" u="none" strike="noStrike" cap="none" spc="0" normalizeH="0" baseline="0" dirty="0">
                <a:solidFill>
                  <a:schemeClr val="accent1">
                    <a:lumMod val="50000"/>
                  </a:schemeClr>
                </a:solidFill>
                <a:latin typeface="Arial" panose="020B0604020202020204" pitchFamily="34" charset="0"/>
                <a:ea typeface="黑体" panose="02010609060101010101" pitchFamily="49" charset="-122"/>
                <a:cs typeface="Arial" panose="020B0604020202020204" pitchFamily="34" charset="0"/>
              </a:rPr>
              <a:t>，尤其对于航运市场而言，航运市场合约用于套期保值时合约价值通常很大。</a:t>
            </a:r>
          </a:p>
        </p:txBody>
      </p:sp>
      <p:grpSp>
        <p:nvGrpSpPr>
          <p:cNvPr id="60" name="组合 59"/>
          <p:cNvGrpSpPr/>
          <p:nvPr/>
        </p:nvGrpSpPr>
        <p:grpSpPr>
          <a:xfrm>
            <a:off x="2590727" y="1735905"/>
            <a:ext cx="1013969" cy="1013969"/>
            <a:chOff x="1369994" y="2067694"/>
            <a:chExt cx="1584176" cy="1584176"/>
          </a:xfrm>
          <a:solidFill>
            <a:srgbClr val="333333"/>
          </a:solidFill>
        </p:grpSpPr>
        <p:sp>
          <p:nvSpPr>
            <p:cNvPr id="61" name="菱形 60"/>
            <p:cNvSpPr/>
            <p:nvPr/>
          </p:nvSpPr>
          <p:spPr>
            <a:xfrm>
              <a:off x="1369994" y="2067694"/>
              <a:ext cx="1584176" cy="1584176"/>
            </a:xfrm>
            <a:prstGeom prst="diamon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45" b="1" i="0" u="none" strike="noStrike" kern="1200" cap="none" spc="0" normalizeH="0" baseline="0" noProof="0">
                <a:ln>
                  <a:noFill/>
                </a:ln>
                <a:solidFill>
                  <a:schemeClr val="bg1"/>
                </a:solidFill>
                <a:effectLst/>
                <a:uLnTx/>
                <a:uFillTx/>
                <a:latin typeface="+mn-lt"/>
                <a:ea typeface="+mn-ea"/>
                <a:cs typeface="+mn-cs"/>
              </a:endParaRPr>
            </a:p>
          </p:txBody>
        </p:sp>
        <p:sp>
          <p:nvSpPr>
            <p:cNvPr id="51222" name="TextBox 61"/>
            <p:cNvSpPr txBox="1"/>
            <p:nvPr/>
          </p:nvSpPr>
          <p:spPr>
            <a:xfrm flipH="1">
              <a:off x="1746365" y="2679842"/>
              <a:ext cx="845263" cy="479181"/>
            </a:xfrm>
            <a:prstGeom prst="rect">
              <a:avLst/>
            </a:prstGeom>
            <a:grpFill/>
            <a:ln w="9525">
              <a:noFill/>
            </a:ln>
          </p:spPr>
          <p:txBody>
            <a:bodyPr wrap="non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None/>
              </a:pPr>
              <a:r>
                <a:rPr lang="zh-CN" altLang="en-US" sz="1400" b="1" dirty="0">
                  <a:solidFill>
                    <a:schemeClr val="bg1"/>
                  </a:solidFill>
                </a:rPr>
                <a:t>优点</a:t>
              </a:r>
            </a:p>
          </p:txBody>
        </p:sp>
      </p:grpSp>
      <p:grpSp>
        <p:nvGrpSpPr>
          <p:cNvPr id="63" name="组合 62"/>
          <p:cNvGrpSpPr/>
          <p:nvPr/>
        </p:nvGrpSpPr>
        <p:grpSpPr>
          <a:xfrm>
            <a:off x="3193226" y="2347131"/>
            <a:ext cx="1013291" cy="1013291"/>
            <a:chOff x="3029144" y="1491630"/>
            <a:chExt cx="1584176" cy="1584176"/>
          </a:xfrm>
          <a:solidFill>
            <a:srgbClr val="004288"/>
          </a:solidFill>
        </p:grpSpPr>
        <p:sp>
          <p:nvSpPr>
            <p:cNvPr id="64" name="菱形 63"/>
            <p:cNvSpPr/>
            <p:nvPr/>
          </p:nvSpPr>
          <p:spPr>
            <a:xfrm>
              <a:off x="3029144" y="1491630"/>
              <a:ext cx="1584176" cy="1584176"/>
            </a:xfrm>
            <a:prstGeom prst="diamon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45" b="1" i="0" u="none" strike="noStrike" kern="1200" cap="none" spc="0" normalizeH="0" baseline="0" noProof="0">
                <a:ln>
                  <a:noFill/>
                </a:ln>
                <a:solidFill>
                  <a:schemeClr val="lt1"/>
                </a:solidFill>
                <a:effectLst/>
                <a:uLnTx/>
                <a:uFillTx/>
                <a:latin typeface="+mn-lt"/>
                <a:ea typeface="+mn-ea"/>
                <a:cs typeface="+mn-cs"/>
              </a:endParaRPr>
            </a:p>
          </p:txBody>
        </p:sp>
        <p:sp>
          <p:nvSpPr>
            <p:cNvPr id="65" name="TextBox 64"/>
            <p:cNvSpPr txBox="1"/>
            <p:nvPr/>
          </p:nvSpPr>
          <p:spPr>
            <a:xfrm flipH="1">
              <a:off x="3431763" y="2103778"/>
              <a:ext cx="841858" cy="479502"/>
            </a:xfrm>
            <a:prstGeom prst="rect">
              <a:avLst/>
            </a:prstGeom>
            <a:grp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4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rPr>
                <a:t>缺点</a:t>
              </a:r>
            </a:p>
          </p:txBody>
        </p:sp>
      </p:grpSp>
      <p:cxnSp>
        <p:nvCxnSpPr>
          <p:cNvPr id="72" name="直接连接符 71"/>
          <p:cNvCxnSpPr/>
          <p:nvPr/>
        </p:nvCxnSpPr>
        <p:spPr>
          <a:xfrm flipH="1">
            <a:off x="2256155" y="2242820"/>
            <a:ext cx="334645" cy="0"/>
          </a:xfrm>
          <a:prstGeom prst="line">
            <a:avLst/>
          </a:prstGeom>
          <a:ln>
            <a:solidFill>
              <a:schemeClr val="accent1"/>
            </a:solidFill>
            <a:tailEnd type="oval"/>
          </a:ln>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flipV="1">
            <a:off x="4206875" y="2851150"/>
            <a:ext cx="364490" cy="3175"/>
          </a:xfrm>
          <a:prstGeom prst="line">
            <a:avLst/>
          </a:prstGeom>
          <a:ln>
            <a:solidFill>
              <a:schemeClr val="accent1">
                <a:lumMod val="75000"/>
              </a:schemeClr>
            </a:solidFill>
            <a:tailEnd type="oval"/>
          </a:ln>
        </p:spPr>
        <p:style>
          <a:lnRef idx="1">
            <a:schemeClr val="accent1"/>
          </a:lnRef>
          <a:fillRef idx="0">
            <a:schemeClr val="accent1"/>
          </a:fillRef>
          <a:effectRef idx="0">
            <a:schemeClr val="accent1"/>
          </a:effectRef>
          <a:fontRef idx="minor">
            <a:schemeClr val="tx1"/>
          </a:fontRef>
        </p:style>
      </p:cxnSp>
      <p:grpSp>
        <p:nvGrpSpPr>
          <p:cNvPr id="11" name="组合 10"/>
          <p:cNvGrpSpPr/>
          <p:nvPr/>
        </p:nvGrpSpPr>
        <p:grpSpPr>
          <a:xfrm>
            <a:off x="1991841" y="662500"/>
            <a:ext cx="2917825" cy="416677"/>
            <a:chOff x="947324" y="607654"/>
            <a:chExt cx="2400540" cy="557194"/>
          </a:xfrm>
          <a:solidFill>
            <a:srgbClr val="004288"/>
          </a:solidFill>
        </p:grpSpPr>
        <p:sp>
          <p:nvSpPr>
            <p:cNvPr id="12" name="圆角矩形 11"/>
            <p:cNvSpPr/>
            <p:nvPr/>
          </p:nvSpPr>
          <p:spPr>
            <a:xfrm>
              <a:off x="947324" y="607654"/>
              <a:ext cx="2400540" cy="557194"/>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45" b="0" i="0" u="none" strike="noStrike" kern="1200" cap="none" spc="0" normalizeH="0" baseline="0" noProof="0">
                <a:ln>
                  <a:noFill/>
                </a:ln>
                <a:solidFill>
                  <a:schemeClr val="lt1"/>
                </a:solidFill>
                <a:effectLst/>
                <a:uLnTx/>
                <a:uFillTx/>
                <a:latin typeface="+mn-lt"/>
                <a:ea typeface="+mn-ea"/>
                <a:cs typeface="+mn-cs"/>
              </a:endParaRPr>
            </a:p>
          </p:txBody>
        </p:sp>
        <p:sp>
          <p:nvSpPr>
            <p:cNvPr id="18438" name="TextBox 12"/>
            <p:cNvSpPr txBox="1"/>
            <p:nvPr/>
          </p:nvSpPr>
          <p:spPr>
            <a:xfrm>
              <a:off x="1115616" y="721470"/>
              <a:ext cx="2088232" cy="367679"/>
            </a:xfrm>
            <a:prstGeom prst="rect">
              <a:avLst/>
            </a:prstGeom>
            <a:grpFill/>
            <a:ln w="9525">
              <a:noFill/>
            </a:ln>
          </p:spPr>
          <p:txBody>
            <a:bodyPr lIns="68330" tIns="34164" rIns="68330" bIns="34164">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None/>
              </a:pPr>
              <a:r>
                <a:rPr lang="zh-CN" altLang="en-US" sz="1345" b="1" dirty="0">
                  <a:solidFill>
                    <a:schemeClr val="bg1"/>
                  </a:solidFill>
                </a:rPr>
                <a:t>保证金逐日盯市制度优缺点</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60"/>
                                        </p:tgtEl>
                                        <p:attrNameLst>
                                          <p:attrName>style.visibility</p:attrName>
                                        </p:attrNameLst>
                                      </p:cBhvr>
                                      <p:to>
                                        <p:strVal val="visible"/>
                                      </p:to>
                                    </p:set>
                                    <p:anim calcmode="lin" valueType="num">
                                      <p:cBhvr additive="base">
                                        <p:cTn id="7" dur="500" fill="hold"/>
                                        <p:tgtEl>
                                          <p:spTgt spid="60"/>
                                        </p:tgtEl>
                                        <p:attrNameLst>
                                          <p:attrName>ppt_x</p:attrName>
                                        </p:attrNameLst>
                                      </p:cBhvr>
                                      <p:tavLst>
                                        <p:tav tm="0">
                                          <p:val>
                                            <p:strVal val="0-#ppt_w/2"/>
                                          </p:val>
                                        </p:tav>
                                        <p:tav tm="100000">
                                          <p:val>
                                            <p:strVal val="#ppt_x"/>
                                          </p:val>
                                        </p:tav>
                                      </p:tavLst>
                                    </p:anim>
                                    <p:anim calcmode="lin" valueType="num">
                                      <p:cBhvr additive="base">
                                        <p:cTn id="8" dur="500" fill="hold"/>
                                        <p:tgtEl>
                                          <p:spTgt spid="6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2" fill="hold" nodeType="afterEffect">
                                  <p:stCondLst>
                                    <p:cond delay="0"/>
                                  </p:stCondLst>
                                  <p:childTnLst>
                                    <p:set>
                                      <p:cBhvr>
                                        <p:cTn id="11" dur="1" fill="hold">
                                          <p:stCondLst>
                                            <p:cond delay="0"/>
                                          </p:stCondLst>
                                        </p:cTn>
                                        <p:tgtEl>
                                          <p:spTgt spid="72"/>
                                        </p:tgtEl>
                                        <p:attrNameLst>
                                          <p:attrName>style.visibility</p:attrName>
                                        </p:attrNameLst>
                                      </p:cBhvr>
                                      <p:to>
                                        <p:strVal val="visible"/>
                                      </p:to>
                                    </p:set>
                                    <p:animEffect transition="in" filter="wipe(right)">
                                      <p:cBhvr>
                                        <p:cTn id="12" dur="500"/>
                                        <p:tgtEl>
                                          <p:spTgt spid="72"/>
                                        </p:tgtEl>
                                      </p:cBhvr>
                                    </p:animEffect>
                                  </p:childTnLst>
                                </p:cTn>
                              </p:par>
                              <p:par>
                                <p:cTn id="13" presetID="42" presetClass="entr" presetSubtype="0" fill="hold" grpId="0" nodeType="withEffect">
                                  <p:stCondLst>
                                    <p:cond delay="0"/>
                                  </p:stCondLst>
                                  <p:childTnLst>
                                    <p:set>
                                      <p:cBhvr>
                                        <p:cTn id="14" dur="1" fill="hold">
                                          <p:stCondLst>
                                            <p:cond delay="0"/>
                                          </p:stCondLst>
                                        </p:cTn>
                                        <p:tgtEl>
                                          <p:spTgt spid="52"/>
                                        </p:tgtEl>
                                        <p:attrNameLst>
                                          <p:attrName>style.visibility</p:attrName>
                                        </p:attrNameLst>
                                      </p:cBhvr>
                                      <p:to>
                                        <p:strVal val="visible"/>
                                      </p:to>
                                    </p:set>
                                    <p:animEffect transition="in" filter="fade">
                                      <p:cBhvr>
                                        <p:cTn id="15" dur="1000"/>
                                        <p:tgtEl>
                                          <p:spTgt spid="52"/>
                                        </p:tgtEl>
                                      </p:cBhvr>
                                    </p:animEffect>
                                    <p:anim calcmode="lin" valueType="num">
                                      <p:cBhvr>
                                        <p:cTn id="16" dur="1000" fill="hold"/>
                                        <p:tgtEl>
                                          <p:spTgt spid="52"/>
                                        </p:tgtEl>
                                        <p:attrNameLst>
                                          <p:attrName>ppt_x</p:attrName>
                                        </p:attrNameLst>
                                      </p:cBhvr>
                                      <p:tavLst>
                                        <p:tav tm="0">
                                          <p:val>
                                            <p:strVal val="#ppt_x"/>
                                          </p:val>
                                        </p:tav>
                                        <p:tav tm="100000">
                                          <p:val>
                                            <p:strVal val="#ppt_x"/>
                                          </p:val>
                                        </p:tav>
                                      </p:tavLst>
                                    </p:anim>
                                    <p:anim calcmode="lin" valueType="num">
                                      <p:cBhvr>
                                        <p:cTn id="17" dur="1000" fill="hold"/>
                                        <p:tgtEl>
                                          <p:spTgt spid="52"/>
                                        </p:tgtEl>
                                        <p:attrNameLst>
                                          <p:attrName>ppt_y</p:attrName>
                                        </p:attrNameLst>
                                      </p:cBhvr>
                                      <p:tavLst>
                                        <p:tav tm="0">
                                          <p:val>
                                            <p:strVal val="#ppt_y+.1"/>
                                          </p:val>
                                        </p:tav>
                                        <p:tav tm="100000">
                                          <p:val>
                                            <p:strVal val="#ppt_y"/>
                                          </p:val>
                                        </p:tav>
                                      </p:tavLst>
                                    </p:anim>
                                  </p:childTnLst>
                                </p:cTn>
                              </p:par>
                            </p:childTnLst>
                          </p:cTn>
                        </p:par>
                        <p:par>
                          <p:cTn id="18" fill="hold">
                            <p:stCondLst>
                              <p:cond delay="1000"/>
                            </p:stCondLst>
                            <p:childTnLst>
                              <p:par>
                                <p:cTn id="19" presetID="2" presetClass="entr" presetSubtype="2" fill="hold" nodeType="afterEffect">
                                  <p:stCondLst>
                                    <p:cond delay="0"/>
                                  </p:stCondLst>
                                  <p:childTnLst>
                                    <p:set>
                                      <p:cBhvr>
                                        <p:cTn id="20" dur="1" fill="hold">
                                          <p:stCondLst>
                                            <p:cond delay="0"/>
                                          </p:stCondLst>
                                        </p:cTn>
                                        <p:tgtEl>
                                          <p:spTgt spid="63"/>
                                        </p:tgtEl>
                                        <p:attrNameLst>
                                          <p:attrName>style.visibility</p:attrName>
                                        </p:attrNameLst>
                                      </p:cBhvr>
                                      <p:to>
                                        <p:strVal val="visible"/>
                                      </p:to>
                                    </p:set>
                                    <p:anim calcmode="lin" valueType="num">
                                      <p:cBhvr additive="base">
                                        <p:cTn id="21" dur="500" fill="hold"/>
                                        <p:tgtEl>
                                          <p:spTgt spid="63"/>
                                        </p:tgtEl>
                                        <p:attrNameLst>
                                          <p:attrName>ppt_x</p:attrName>
                                        </p:attrNameLst>
                                      </p:cBhvr>
                                      <p:tavLst>
                                        <p:tav tm="0">
                                          <p:val>
                                            <p:strVal val="1+#ppt_w/2"/>
                                          </p:val>
                                        </p:tav>
                                        <p:tav tm="100000">
                                          <p:val>
                                            <p:strVal val="#ppt_x"/>
                                          </p:val>
                                        </p:tav>
                                      </p:tavLst>
                                    </p:anim>
                                    <p:anim calcmode="lin" valueType="num">
                                      <p:cBhvr additive="base">
                                        <p:cTn id="22" dur="500" fill="hold"/>
                                        <p:tgtEl>
                                          <p:spTgt spid="63"/>
                                        </p:tgtEl>
                                        <p:attrNameLst>
                                          <p:attrName>ppt_y</p:attrName>
                                        </p:attrNameLst>
                                      </p:cBhvr>
                                      <p:tavLst>
                                        <p:tav tm="0">
                                          <p:val>
                                            <p:strVal val="#ppt_y"/>
                                          </p:val>
                                        </p:tav>
                                        <p:tav tm="100000">
                                          <p:val>
                                            <p:strVal val="#ppt_y"/>
                                          </p:val>
                                        </p:tav>
                                      </p:tavLst>
                                    </p:anim>
                                  </p:childTnLst>
                                </p:cTn>
                              </p:par>
                            </p:childTnLst>
                          </p:cTn>
                        </p:par>
                        <p:par>
                          <p:cTn id="23" fill="hold">
                            <p:stCondLst>
                              <p:cond delay="1500"/>
                            </p:stCondLst>
                            <p:childTnLst>
                              <p:par>
                                <p:cTn id="24" presetID="22" presetClass="entr" presetSubtype="8" fill="hold" nodeType="afterEffect">
                                  <p:stCondLst>
                                    <p:cond delay="0"/>
                                  </p:stCondLst>
                                  <p:childTnLst>
                                    <p:set>
                                      <p:cBhvr>
                                        <p:cTn id="25" dur="1" fill="hold">
                                          <p:stCondLst>
                                            <p:cond delay="0"/>
                                          </p:stCondLst>
                                        </p:cTn>
                                        <p:tgtEl>
                                          <p:spTgt spid="74"/>
                                        </p:tgtEl>
                                        <p:attrNameLst>
                                          <p:attrName>style.visibility</p:attrName>
                                        </p:attrNameLst>
                                      </p:cBhvr>
                                      <p:to>
                                        <p:strVal val="visible"/>
                                      </p:to>
                                    </p:set>
                                    <p:animEffect transition="in" filter="wipe(left)">
                                      <p:cBhvr>
                                        <p:cTn id="26" dur="500"/>
                                        <p:tgtEl>
                                          <p:spTgt spid="74"/>
                                        </p:tgtEl>
                                      </p:cBhvr>
                                    </p:animEffect>
                                  </p:childTnLst>
                                </p:cTn>
                              </p:par>
                              <p:par>
                                <p:cTn id="27" presetID="42" presetClass="entr" presetSubtype="0" fill="hold" grpId="0" nodeType="withEffect">
                                  <p:stCondLst>
                                    <p:cond delay="0"/>
                                  </p:stCondLst>
                                  <p:childTnLst>
                                    <p:set>
                                      <p:cBhvr>
                                        <p:cTn id="28" dur="1" fill="hold">
                                          <p:stCondLst>
                                            <p:cond delay="0"/>
                                          </p:stCondLst>
                                        </p:cTn>
                                        <p:tgtEl>
                                          <p:spTgt spid="58"/>
                                        </p:tgtEl>
                                        <p:attrNameLst>
                                          <p:attrName>style.visibility</p:attrName>
                                        </p:attrNameLst>
                                      </p:cBhvr>
                                      <p:to>
                                        <p:strVal val="visible"/>
                                      </p:to>
                                    </p:set>
                                    <p:animEffect transition="in" filter="fade">
                                      <p:cBhvr>
                                        <p:cTn id="29" dur="1000"/>
                                        <p:tgtEl>
                                          <p:spTgt spid="58"/>
                                        </p:tgtEl>
                                      </p:cBhvr>
                                    </p:animEffect>
                                    <p:anim calcmode="lin" valueType="num">
                                      <p:cBhvr>
                                        <p:cTn id="30" dur="1000" fill="hold"/>
                                        <p:tgtEl>
                                          <p:spTgt spid="58"/>
                                        </p:tgtEl>
                                        <p:attrNameLst>
                                          <p:attrName>ppt_x</p:attrName>
                                        </p:attrNameLst>
                                      </p:cBhvr>
                                      <p:tavLst>
                                        <p:tav tm="0">
                                          <p:val>
                                            <p:strVal val="#ppt_x"/>
                                          </p:val>
                                        </p:tav>
                                        <p:tav tm="100000">
                                          <p:val>
                                            <p:strVal val="#ppt_x"/>
                                          </p:val>
                                        </p:tav>
                                      </p:tavLst>
                                    </p:anim>
                                    <p:anim calcmode="lin" valueType="num">
                                      <p:cBhvr>
                                        <p:cTn id="31" dur="1000" fill="hold"/>
                                        <p:tgtEl>
                                          <p:spTgt spid="58"/>
                                        </p:tgtEl>
                                        <p:attrNameLst>
                                          <p:attrName>ppt_y</p:attrName>
                                        </p:attrNameLst>
                                      </p:cBhvr>
                                      <p:tavLst>
                                        <p:tav tm="0">
                                          <p:val>
                                            <p:strVal val="#ppt_y+.1"/>
                                          </p:val>
                                        </p:tav>
                                        <p:tav tm="100000">
                                          <p:val>
                                            <p:strVal val="#ppt_y"/>
                                          </p:val>
                                        </p:tav>
                                      </p:tavLst>
                                    </p:anim>
                                  </p:childTnLst>
                                </p:cTn>
                              </p:par>
                            </p:childTnLst>
                          </p:cTn>
                        </p:par>
                        <p:par>
                          <p:cTn id="32" fill="hold">
                            <p:stCondLst>
                              <p:cond delay="2000"/>
                            </p:stCondLst>
                            <p:childTnLst>
                              <p:par>
                                <p:cTn id="33" presetID="16" presetClass="entr" presetSubtype="21" fill="hold" nodeType="after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barn(inVertical)">
                                      <p:cBhvr>
                                        <p:cTn id="3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58"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1048613"/>
          <p:cNvSpPr txBox="1"/>
          <p:nvPr/>
        </p:nvSpPr>
        <p:spPr>
          <a:xfrm>
            <a:off x="257648" y="281691"/>
            <a:ext cx="1652905" cy="313055"/>
          </a:xfrm>
          <a:prstGeom prst="rect">
            <a:avLst/>
          </a:prstGeom>
          <a:noFill/>
          <a:ln>
            <a:noFill/>
          </a:ln>
        </p:spPr>
        <p:txBody>
          <a:bodyPr vert="horz" wrap="non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lvl="0">
              <a:spcBef>
                <a:spcPct val="20000"/>
              </a:spcBef>
            </a:pPr>
            <a:r>
              <a:rPr lang="en-US" altLang="zh-CN"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4.8</a:t>
            </a:r>
            <a:r>
              <a:rPr lang="en-US"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 FFA</a:t>
            </a:r>
            <a:r>
              <a:rPr lang="zh-CN" altLang="en-US"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投资策略</a:t>
            </a:r>
            <a:r>
              <a:rPr lang="en-US"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 </a:t>
            </a:r>
            <a:endParaRPr lang="zh-CN" altLang="en-US"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 name="文本框 1"/>
          <p:cNvSpPr txBox="1"/>
          <p:nvPr/>
        </p:nvSpPr>
        <p:spPr>
          <a:xfrm>
            <a:off x="89535" y="802005"/>
            <a:ext cx="6698615" cy="922020"/>
          </a:xfrm>
          <a:prstGeom prst="rect">
            <a:avLst/>
          </a:prstGeom>
          <a:noFill/>
        </p:spPr>
        <p:txBody>
          <a:bodyPr wrap="square" rtlCol="0" anchor="t">
            <a:spAutoFit/>
          </a:bodyPr>
          <a:lstStyle/>
          <a:p>
            <a:r>
              <a:rPr lang="en-US" b="1" dirty="0">
                <a:solidFill>
                  <a:schemeClr val="tx1"/>
                </a:solidFill>
                <a:ea typeface="黑体" panose="02010609060101010101" pitchFamily="49" charset="-122"/>
                <a:cs typeface="Arial" panose="020B0604020202020204" pitchFamily="34" charset="0"/>
                <a:sym typeface="+mn-ea"/>
              </a:rPr>
              <a:t>      </a:t>
            </a:r>
            <a:r>
              <a:rPr lang="en-US" sz="1600" b="1" dirty="0">
                <a:solidFill>
                  <a:schemeClr val="tx1"/>
                </a:solidFill>
                <a:ea typeface="黑体" panose="02010609060101010101" pitchFamily="49" charset="-122"/>
                <a:cs typeface="Arial" panose="020B0604020202020204" pitchFamily="34" charset="0"/>
                <a:sym typeface="+mn-ea"/>
              </a:rPr>
              <a:t> </a:t>
            </a:r>
            <a:r>
              <a:rPr lang="en-US" altLang="zh-CN"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sym typeface="+mn-ea"/>
              </a:rPr>
              <a:t>FFA</a:t>
            </a:r>
            <a:r>
              <a:rPr b="1" dirty="0">
                <a:solidFill>
                  <a:schemeClr val="tx1"/>
                </a:solidFill>
                <a:ea typeface="黑体" panose="02010609060101010101" pitchFamily="49" charset="-122"/>
                <a:cs typeface="Arial" panose="020B0604020202020204" pitchFamily="34" charset="0"/>
                <a:sym typeface="+mn-ea"/>
              </a:rPr>
              <a:t>的投资策略主要有 </a:t>
            </a:r>
            <a:r>
              <a:rPr lang="en-US" altLang="zh-CN"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sym typeface="+mn-ea"/>
              </a:rPr>
              <a:t>3 </a:t>
            </a:r>
            <a:r>
              <a:rPr b="1" dirty="0">
                <a:solidFill>
                  <a:schemeClr val="tx1"/>
                </a:solidFill>
                <a:ea typeface="黑体" panose="02010609060101010101" pitchFamily="49" charset="-122"/>
                <a:cs typeface="Arial" panose="020B0604020202020204" pitchFamily="34" charset="0"/>
                <a:sym typeface="+mn-ea"/>
              </a:rPr>
              <a:t>种：</a:t>
            </a:r>
            <a:r>
              <a:rPr b="1" dirty="0">
                <a:solidFill>
                  <a:srgbClr val="FF0000"/>
                </a:solidFill>
                <a:ea typeface="黑体" panose="02010609060101010101" pitchFamily="49" charset="-122"/>
                <a:cs typeface="Arial" panose="020B0604020202020204" pitchFamily="34" charset="0"/>
                <a:sym typeface="+mn-ea"/>
              </a:rPr>
              <a:t>套期保值、投机和套利</a:t>
            </a:r>
            <a:r>
              <a:rPr b="1" dirty="0">
                <a:solidFill>
                  <a:schemeClr val="tx1"/>
                </a:solidFill>
                <a:ea typeface="黑体" panose="02010609060101010101" pitchFamily="49" charset="-122"/>
                <a:cs typeface="Arial" panose="020B0604020202020204" pitchFamily="34" charset="0"/>
                <a:sym typeface="+mn-ea"/>
              </a:rPr>
              <a:t>。套期保值主要由船舶所有人或租船人采用。作为风险对冲的另一方，金融机构的主要目的在于投机和套利</a:t>
            </a:r>
            <a:r>
              <a:rPr lang="zh-CN" b="1" dirty="0">
                <a:solidFill>
                  <a:schemeClr val="tx1"/>
                </a:solidFill>
                <a:ea typeface="黑体" panose="02010609060101010101" pitchFamily="49" charset="-122"/>
                <a:cs typeface="Arial" panose="020B0604020202020204" pitchFamily="34" charset="0"/>
                <a:sym typeface="+mn-ea"/>
              </a:rPr>
              <a:t>。</a:t>
            </a:r>
          </a:p>
        </p:txBody>
      </p:sp>
      <p:pic>
        <p:nvPicPr>
          <p:cNvPr id="3" name="图片 2" descr="u=3158146510,1703031612&amp;fm=26&amp;gp=0"/>
          <p:cNvPicPr>
            <a:picLocks noChangeAspect="1"/>
          </p:cNvPicPr>
          <p:nvPr>
            <p:custDataLst>
              <p:tags r:id="rId1"/>
            </p:custDataLst>
          </p:nvPr>
        </p:nvPicPr>
        <p:blipFill>
          <a:blip r:embed="rId4"/>
          <a:stretch>
            <a:fillRect/>
          </a:stretch>
        </p:blipFill>
        <p:spPr>
          <a:xfrm>
            <a:off x="1055370" y="1960245"/>
            <a:ext cx="4664075" cy="2508250"/>
          </a:xfrm>
          <a:prstGeom prst="rect">
            <a:avLst/>
          </a:prstGeom>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428625" y="1536863"/>
            <a:ext cx="6176645" cy="1297940"/>
          </a:xfrm>
          <a:prstGeom prst="rect">
            <a:avLst/>
          </a:prstGeom>
          <a:noFill/>
          <a:ln>
            <a:noFill/>
          </a:ln>
        </p:spPr>
        <p:txBody>
          <a:bodyPr vert="horz" wrap="squar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defTabSz="683895">
              <a:lnSpc>
                <a:spcPct val="125000"/>
              </a:lnSpc>
              <a:spcBef>
                <a:spcPts val="0"/>
              </a:spcBef>
              <a:spcAft>
                <a:spcPts val="0"/>
              </a:spcAft>
              <a:buFont typeface="+mj-lt"/>
              <a:defRPr/>
            </a:pPr>
            <a:r>
              <a:rPr lang="en-US" altLang="zh-CN" sz="1600" b="1" dirty="0">
                <a:solidFill>
                  <a:schemeClr val="tx1"/>
                </a:solidFill>
                <a:ea typeface="黑体" panose="02010609060101010101" pitchFamily="49" charset="-122"/>
                <a:cs typeface="Arial" panose="020B0604020202020204" pitchFamily="34" charset="0"/>
                <a:sym typeface="+mn-ea"/>
              </a:rPr>
              <a:t>        </a:t>
            </a:r>
            <a:r>
              <a:rPr sz="1600" b="1" dirty="0">
                <a:solidFill>
                  <a:schemeClr val="tx1"/>
                </a:solidFill>
                <a:ea typeface="黑体" panose="02010609060101010101" pitchFamily="49" charset="-122"/>
                <a:cs typeface="Arial" panose="020B0604020202020204" pitchFamily="34" charset="0"/>
                <a:sym typeface="+mn-ea"/>
              </a:rPr>
              <a:t>套期保值是指买入(卖出)</a:t>
            </a:r>
            <a:r>
              <a:rPr sz="1600" b="1" dirty="0">
                <a:solidFill>
                  <a:srgbClr val="FF0000"/>
                </a:solidFill>
                <a:ea typeface="黑体" panose="02010609060101010101" pitchFamily="49" charset="-122"/>
                <a:cs typeface="Arial" panose="020B0604020202020204" pitchFamily="34" charset="0"/>
                <a:sym typeface="+mn-ea"/>
              </a:rPr>
              <a:t>与现货市场数量相当、但交易方向相反的期货协议</a:t>
            </a:r>
            <a:r>
              <a:rPr sz="1600" b="1" dirty="0">
                <a:solidFill>
                  <a:schemeClr val="tx1"/>
                </a:solidFill>
                <a:ea typeface="黑体" panose="02010609060101010101" pitchFamily="49" charset="-122"/>
                <a:cs typeface="Arial" panose="020B0604020202020204" pitchFamily="34" charset="0"/>
                <a:sym typeface="+mn-ea"/>
              </a:rPr>
              <a:t>，以期在未来某一时点通过卖出(买入)期货协议</a:t>
            </a:r>
            <a:r>
              <a:rPr sz="1600" b="1" dirty="0">
                <a:solidFill>
                  <a:srgbClr val="FF0000"/>
                </a:solidFill>
                <a:ea typeface="黑体" panose="02010609060101010101" pitchFamily="49" charset="-122"/>
                <a:cs typeface="Arial" panose="020B0604020202020204" pitchFamily="34" charset="0"/>
                <a:sym typeface="+mn-ea"/>
              </a:rPr>
              <a:t>补偿现货市场价格变动带来的实际价格风险</a:t>
            </a:r>
            <a:r>
              <a:rPr sz="1600" b="1" dirty="0">
                <a:solidFill>
                  <a:schemeClr val="tx1"/>
                </a:solidFill>
                <a:ea typeface="黑体" panose="02010609060101010101" pitchFamily="49" charset="-122"/>
                <a:cs typeface="Arial" panose="020B0604020202020204" pitchFamily="34" charset="0"/>
                <a:sym typeface="+mn-ea"/>
              </a:rPr>
              <a:t>。</a:t>
            </a:r>
            <a:r>
              <a:rPr lang="en-US" altLang="zh-CN" sz="16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sym typeface="+mn-ea"/>
              </a:rPr>
              <a:t>FFA </a:t>
            </a:r>
            <a:r>
              <a:rPr sz="1600" b="1" dirty="0">
                <a:solidFill>
                  <a:schemeClr val="tx1"/>
                </a:solidFill>
                <a:ea typeface="黑体" panose="02010609060101010101" pitchFamily="49" charset="-122"/>
                <a:cs typeface="Arial" panose="020B0604020202020204" pitchFamily="34" charset="0"/>
                <a:sym typeface="+mn-ea"/>
              </a:rPr>
              <a:t>套期保值交易的即是远期的运费期货协议。</a:t>
            </a:r>
          </a:p>
        </p:txBody>
      </p:sp>
      <p:sp>
        <p:nvSpPr>
          <p:cNvPr id="6" name="文本框 5"/>
          <p:cNvSpPr txBox="1"/>
          <p:nvPr/>
        </p:nvSpPr>
        <p:spPr>
          <a:xfrm>
            <a:off x="179115" y="1088534"/>
            <a:ext cx="5942166" cy="386715"/>
          </a:xfrm>
          <a:prstGeom prst="rect">
            <a:avLst/>
          </a:prstGeom>
          <a:noFill/>
          <a:ln>
            <a:noFill/>
          </a:ln>
        </p:spPr>
        <p:txBody>
          <a:bodyPr vert="horz" wrap="squar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marL="285750" indent="-285750">
              <a:lnSpc>
                <a:spcPct val="130000"/>
              </a:lnSpc>
              <a:spcBef>
                <a:spcPts val="450"/>
              </a:spcBef>
              <a:buFont typeface="Wingdings" panose="05000000000000000000" charset="0"/>
              <a:buChar char="u"/>
              <a:defRPr/>
            </a:pPr>
            <a:r>
              <a:rPr lang="zh-CN" altLang="en-US" sz="16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定义</a:t>
            </a:r>
          </a:p>
        </p:txBody>
      </p:sp>
      <p:sp>
        <p:nvSpPr>
          <p:cNvPr id="2" name="文本框 1"/>
          <p:cNvSpPr txBox="1"/>
          <p:nvPr/>
        </p:nvSpPr>
        <p:spPr>
          <a:xfrm>
            <a:off x="179115" y="2834803"/>
            <a:ext cx="5942166" cy="426720"/>
          </a:xfrm>
          <a:prstGeom prst="rect">
            <a:avLst/>
          </a:prstGeom>
          <a:noFill/>
          <a:ln>
            <a:noFill/>
          </a:ln>
        </p:spPr>
        <p:txBody>
          <a:bodyPr vert="horz" wrap="squar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marL="285750" indent="-285750" algn="l">
              <a:lnSpc>
                <a:spcPct val="130000"/>
              </a:lnSpc>
              <a:spcBef>
                <a:spcPts val="450"/>
              </a:spcBef>
              <a:buClrTx/>
              <a:buSzTx/>
              <a:buFont typeface="Wingdings" panose="05000000000000000000" charset="0"/>
              <a:buChar char="u"/>
              <a:defRPr/>
            </a:pPr>
            <a:r>
              <a:rPr lang="zh-CN" altLang="en-US" sz="16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意义</a:t>
            </a:r>
          </a:p>
        </p:txBody>
      </p:sp>
      <p:sp>
        <p:nvSpPr>
          <p:cNvPr id="3" name="文本框 2"/>
          <p:cNvSpPr txBox="1"/>
          <p:nvPr/>
        </p:nvSpPr>
        <p:spPr>
          <a:xfrm>
            <a:off x="356870" y="3297737"/>
            <a:ext cx="6394450" cy="1052830"/>
          </a:xfrm>
          <a:prstGeom prst="rect">
            <a:avLst/>
          </a:prstGeom>
          <a:noFill/>
        </p:spPr>
        <p:txBody>
          <a:bodyPr wrap="square" rtlCol="0" anchor="t">
            <a:spAutoFit/>
          </a:bodyPr>
          <a:lstStyle/>
          <a:p>
            <a:pPr defTabSz="683895">
              <a:lnSpc>
                <a:spcPct val="125000"/>
              </a:lnSpc>
              <a:spcBef>
                <a:spcPts val="0"/>
              </a:spcBef>
              <a:spcAft>
                <a:spcPts val="0"/>
              </a:spcAft>
              <a:buFont typeface="+mj-lt"/>
              <a:defRPr/>
            </a:pPr>
            <a:r>
              <a:rPr lang="en-US" b="1" dirty="0">
                <a:solidFill>
                  <a:schemeClr val="tx1"/>
                </a:solidFill>
                <a:ea typeface="黑体" panose="02010609060101010101" pitchFamily="49" charset="-122"/>
                <a:cs typeface="Arial" panose="020B0604020202020204" pitchFamily="34" charset="0"/>
                <a:sym typeface="+mn-ea"/>
              </a:rPr>
              <a:t>      </a:t>
            </a:r>
            <a:r>
              <a:rPr lang="en-US" sz="1600" b="1" dirty="0">
                <a:solidFill>
                  <a:schemeClr val="tx1"/>
                </a:solidFill>
                <a:ea typeface="黑体" panose="02010609060101010101" pitchFamily="49" charset="-122"/>
                <a:cs typeface="Arial" panose="020B0604020202020204" pitchFamily="34" charset="0"/>
                <a:sym typeface="+mn-ea"/>
              </a:rPr>
              <a:t> </a:t>
            </a:r>
            <a:r>
              <a:rPr sz="1600" b="1" dirty="0">
                <a:solidFill>
                  <a:schemeClr val="tx1"/>
                </a:solidFill>
                <a:ea typeface="黑体" panose="02010609060101010101" pitchFamily="49" charset="-122"/>
                <a:cs typeface="Arial" panose="020B0604020202020204" pitchFamily="34" charset="0"/>
                <a:sym typeface="+mn-ea"/>
              </a:rPr>
              <a:t>在于可以使船舶所有人或货主将</a:t>
            </a:r>
            <a:r>
              <a:rPr sz="1600" b="1" dirty="0">
                <a:solidFill>
                  <a:srgbClr val="FF0000"/>
                </a:solidFill>
                <a:ea typeface="黑体" panose="02010609060101010101" pitchFamily="49" charset="-122"/>
                <a:cs typeface="Arial" panose="020B0604020202020204" pitchFamily="34" charset="0"/>
                <a:sym typeface="+mn-ea"/>
              </a:rPr>
              <a:t>运费波动风险转移</a:t>
            </a:r>
            <a:r>
              <a:rPr sz="1600" b="1" dirty="0">
                <a:solidFill>
                  <a:schemeClr val="tx1"/>
                </a:solidFill>
                <a:ea typeface="黑体" panose="02010609060101010101" pitchFamily="49" charset="-122"/>
                <a:cs typeface="Arial" panose="020B0604020202020204" pitchFamily="34" charset="0"/>
                <a:sym typeface="+mn-ea"/>
              </a:rPr>
              <a:t>给那些愿意承担风险的投机者，以提前锁定企业生产成本和经营利润。套期保值策略强调的是</a:t>
            </a:r>
            <a:r>
              <a:rPr sz="1600" b="1" dirty="0">
                <a:solidFill>
                  <a:srgbClr val="FF0000"/>
                </a:solidFill>
                <a:ea typeface="黑体" panose="02010609060101010101" pitchFamily="49" charset="-122"/>
                <a:cs typeface="Arial" panose="020B0604020202020204" pitchFamily="34" charset="0"/>
                <a:sym typeface="+mn-ea"/>
              </a:rPr>
              <a:t>风险规避</a:t>
            </a:r>
            <a:r>
              <a:rPr sz="1600" b="1" dirty="0">
                <a:solidFill>
                  <a:schemeClr val="tx1"/>
                </a:solidFill>
                <a:ea typeface="黑体" panose="02010609060101010101" pitchFamily="49" charset="-122"/>
                <a:cs typeface="Arial" panose="020B0604020202020204" pitchFamily="34" charset="0"/>
                <a:sym typeface="+mn-ea"/>
              </a:rPr>
              <a:t>，而不是在市场上获利。</a:t>
            </a:r>
            <a:endParaRPr lang="zh-CN" altLang="en-US" sz="1600" b="1" dirty="0">
              <a:solidFill>
                <a:schemeClr val="tx1"/>
              </a:solidFill>
              <a:ea typeface="黑体" panose="02010609060101010101" pitchFamily="49" charset="-122"/>
              <a:cs typeface="Arial" panose="020B0604020202020204" pitchFamily="34" charset="0"/>
              <a:sym typeface="+mn-ea"/>
            </a:endParaRPr>
          </a:p>
        </p:txBody>
      </p:sp>
      <p:sp>
        <p:nvSpPr>
          <p:cNvPr id="7" name="文本框 6"/>
          <p:cNvSpPr txBox="1"/>
          <p:nvPr/>
        </p:nvSpPr>
        <p:spPr>
          <a:xfrm>
            <a:off x="179115" y="709911"/>
            <a:ext cx="5942166" cy="390428"/>
          </a:xfrm>
          <a:prstGeom prst="rect">
            <a:avLst/>
          </a:prstGeom>
          <a:noFill/>
          <a:ln>
            <a:noFill/>
          </a:ln>
        </p:spPr>
        <p:txBody>
          <a:bodyPr vert="horz" wrap="squar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marL="213995" indent="-213995">
              <a:lnSpc>
                <a:spcPct val="130000"/>
              </a:lnSpc>
              <a:spcBef>
                <a:spcPts val="450"/>
              </a:spcBef>
              <a:buFontTx/>
              <a:buChar char="•"/>
              <a:defRPr/>
            </a:pPr>
            <a:r>
              <a:rPr lang="en-US" altLang="zh-CN" b="1" dirty="0">
                <a:gradFill>
                  <a:gsLst>
                    <a:gs pos="0">
                      <a:srgbClr val="E30000"/>
                    </a:gs>
                    <a:gs pos="100000">
                      <a:srgbClr val="760303"/>
                    </a:gs>
                  </a:gsLst>
                  <a:lin scaled="0"/>
                </a:gradFill>
                <a:latin typeface="Times New Roman" panose="02020603050405020304" pitchFamily="18" charset="0"/>
                <a:ea typeface="黑体" panose="02010609060101010101" pitchFamily="49" charset="-122"/>
                <a:cs typeface="Times New Roman" panose="02020603050405020304" pitchFamily="18" charset="0"/>
              </a:rPr>
              <a:t>4.8.1</a:t>
            </a:r>
            <a:r>
              <a:rPr lang="zh-CN" altLang="en-US" b="1" dirty="0">
                <a:gradFill>
                  <a:gsLst>
                    <a:gs pos="0">
                      <a:srgbClr val="E30000"/>
                    </a:gs>
                    <a:gs pos="100000">
                      <a:srgbClr val="760303"/>
                    </a:gs>
                  </a:gsLst>
                  <a:lin scaled="0"/>
                </a:gradFill>
                <a:latin typeface="Times New Roman" panose="02020603050405020304" pitchFamily="18" charset="0"/>
                <a:ea typeface="黑体" panose="02010609060101010101" pitchFamily="49" charset="-122"/>
                <a:cs typeface="Times New Roman" panose="02020603050405020304" pitchFamily="18" charset="0"/>
              </a:rPr>
              <a:t>套期保值</a:t>
            </a:r>
            <a:endParaRPr lang="en-US" altLang="zh-CN" b="1" dirty="0">
              <a:gradFill>
                <a:gsLst>
                  <a:gs pos="0">
                    <a:srgbClr val="E30000"/>
                  </a:gs>
                  <a:gs pos="100000">
                    <a:srgbClr val="760303"/>
                  </a:gs>
                </a:gsLst>
                <a:lin scaled="0"/>
              </a:gra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9" name="TextBox 1048613"/>
          <p:cNvSpPr txBox="1"/>
          <p:nvPr/>
        </p:nvSpPr>
        <p:spPr>
          <a:xfrm>
            <a:off x="257648" y="281691"/>
            <a:ext cx="1652905" cy="313055"/>
          </a:xfrm>
          <a:prstGeom prst="rect">
            <a:avLst/>
          </a:prstGeom>
          <a:noFill/>
          <a:ln>
            <a:noFill/>
          </a:ln>
        </p:spPr>
        <p:txBody>
          <a:bodyPr vert="horz" wrap="non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lvl="0">
              <a:spcBef>
                <a:spcPct val="20000"/>
              </a:spcBef>
            </a:pPr>
            <a:r>
              <a:rPr lang="en-US" altLang="zh-CN"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4.8 </a:t>
            </a:r>
            <a:r>
              <a:rPr lang="en-US"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FFA</a:t>
            </a:r>
            <a:r>
              <a:rPr lang="zh-CN" altLang="en-US"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投资策略</a:t>
            </a:r>
            <a:r>
              <a:rPr lang="en-US"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 </a:t>
            </a:r>
            <a:endParaRPr lang="zh-CN" altLang="en-US"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356617" y="1107960"/>
            <a:ext cx="6249670" cy="3452495"/>
          </a:xfrm>
          <a:prstGeom prst="rect">
            <a:avLst/>
          </a:prstGeom>
          <a:noFill/>
          <a:ln>
            <a:noFill/>
          </a:ln>
        </p:spPr>
        <p:txBody>
          <a:bodyPr vert="horz" wrap="squar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defTabSz="683895">
              <a:lnSpc>
                <a:spcPct val="125000"/>
              </a:lnSpc>
              <a:spcBef>
                <a:spcPts val="0"/>
              </a:spcBef>
              <a:spcAft>
                <a:spcPts val="0"/>
              </a:spcAft>
              <a:buFont typeface="+mj-lt"/>
              <a:defRPr/>
            </a:pPr>
            <a:r>
              <a:rPr lang="en-US" altLang="zh-CN" sz="1600" b="1" dirty="0">
                <a:solidFill>
                  <a:schemeClr val="tx1"/>
                </a:solidFill>
                <a:ea typeface="黑体" panose="02010609060101010101" pitchFamily="49" charset="-122"/>
                <a:cs typeface="Arial" panose="020B0604020202020204" pitchFamily="34" charset="0"/>
                <a:sym typeface="+mn-ea"/>
              </a:rPr>
              <a:t>      </a:t>
            </a:r>
            <a:r>
              <a:rPr sz="1600" b="1" dirty="0">
                <a:solidFill>
                  <a:schemeClr val="tx1"/>
                </a:solidFill>
                <a:ea typeface="黑体" panose="02010609060101010101" pitchFamily="49" charset="-122"/>
                <a:cs typeface="Arial" panose="020B0604020202020204" pitchFamily="34" charset="0"/>
                <a:sym typeface="+mn-ea"/>
              </a:rPr>
              <a:t>假设某贸易商经营南非——西欧的煤炭生意。</a:t>
            </a:r>
            <a:r>
              <a:rPr lang="en-US" altLang="zh-CN" sz="16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sym typeface="+mn-ea"/>
              </a:rPr>
              <a:t>2008</a:t>
            </a:r>
            <a:r>
              <a:rPr sz="1600" b="1" dirty="0">
                <a:solidFill>
                  <a:schemeClr val="tx1"/>
                </a:solidFill>
                <a:ea typeface="黑体" panose="02010609060101010101" pitchFamily="49" charset="-122"/>
                <a:cs typeface="Arial" panose="020B0604020202020204" pitchFamily="34" charset="0"/>
                <a:sym typeface="+mn-ea"/>
              </a:rPr>
              <a:t> 年 </a:t>
            </a:r>
            <a:r>
              <a:rPr lang="en-US" altLang="zh-CN" sz="16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sym typeface="+mn-ea"/>
              </a:rPr>
              <a:t>5 </a:t>
            </a:r>
            <a:r>
              <a:rPr sz="1600" b="1" dirty="0">
                <a:solidFill>
                  <a:schemeClr val="tx1"/>
                </a:solidFill>
                <a:ea typeface="黑体" panose="02010609060101010101" pitchFamily="49" charset="-122"/>
                <a:cs typeface="Arial" panose="020B0604020202020204" pitchFamily="34" charset="0"/>
                <a:sym typeface="+mn-ea"/>
              </a:rPr>
              <a:t>月，其签订一份 </a:t>
            </a:r>
            <a:r>
              <a:rPr lang="en-US" altLang="zh-CN" sz="16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sym typeface="+mn-ea"/>
              </a:rPr>
              <a:t>8 </a:t>
            </a:r>
            <a:r>
              <a:rPr sz="1600" b="1" dirty="0">
                <a:solidFill>
                  <a:schemeClr val="tx1"/>
                </a:solidFill>
                <a:ea typeface="黑体" panose="02010609060101010101" pitchFamily="49" charset="-122"/>
                <a:cs typeface="Arial" panose="020B0604020202020204" pitchFamily="34" charset="0"/>
                <a:sym typeface="+mn-ea"/>
              </a:rPr>
              <a:t>月初由南非启运到鹿特丹港</a:t>
            </a:r>
            <a:r>
              <a:rPr lang="en-US" altLang="zh-CN" sz="16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sym typeface="+mn-ea"/>
              </a:rPr>
              <a:t> 14 </a:t>
            </a:r>
            <a:r>
              <a:rPr sz="1600" b="1" dirty="0">
                <a:solidFill>
                  <a:srgbClr val="FF0000"/>
                </a:solidFill>
                <a:ea typeface="黑体" panose="02010609060101010101" pitchFamily="49" charset="-122"/>
                <a:cs typeface="Arial" panose="020B0604020202020204" pitchFamily="34" charset="0"/>
                <a:sym typeface="+mn-ea"/>
              </a:rPr>
              <a:t>万t煤炭</a:t>
            </a:r>
            <a:r>
              <a:rPr sz="1600" b="1" dirty="0">
                <a:solidFill>
                  <a:schemeClr val="tx1"/>
                </a:solidFill>
                <a:ea typeface="黑体" panose="02010609060101010101" pitchFamily="49" charset="-122"/>
                <a:cs typeface="Arial" panose="020B0604020202020204" pitchFamily="34" charset="0"/>
                <a:sym typeface="+mn-ea"/>
              </a:rPr>
              <a:t>的贸易合同。由于</a:t>
            </a:r>
            <a:r>
              <a:rPr sz="1600" b="1" dirty="0">
                <a:solidFill>
                  <a:srgbClr val="FF0000"/>
                </a:solidFill>
                <a:ea typeface="黑体" panose="02010609060101010101" pitchFamily="49" charset="-122"/>
                <a:cs typeface="Arial" panose="020B0604020202020204" pitchFamily="34" charset="0"/>
                <a:sym typeface="+mn-ea"/>
              </a:rPr>
              <a:t>担心</a:t>
            </a:r>
            <a:r>
              <a:rPr lang="en-US" altLang="zh-CN" sz="16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sym typeface="+mn-ea"/>
              </a:rPr>
              <a:t>8</a:t>
            </a:r>
            <a:r>
              <a:rPr lang="zh-CN" altLang="en-US" sz="1600" b="1" dirty="0">
                <a:solidFill>
                  <a:srgbClr val="FF0000"/>
                </a:solidFill>
                <a:ea typeface="黑体" panose="02010609060101010101" pitchFamily="49" charset="-122"/>
                <a:cs typeface="Arial" panose="020B0604020202020204" pitchFamily="34" charset="0"/>
                <a:sym typeface="+mn-ea"/>
              </a:rPr>
              <a:t>月</a:t>
            </a:r>
            <a:r>
              <a:rPr sz="1600" b="1" dirty="0">
                <a:solidFill>
                  <a:srgbClr val="FF0000"/>
                </a:solidFill>
                <a:ea typeface="黑体" panose="02010609060101010101" pitchFamily="49" charset="-122"/>
                <a:cs typeface="Arial" panose="020B0604020202020204" pitchFamily="34" charset="0"/>
                <a:sym typeface="+mn-ea"/>
              </a:rPr>
              <a:t>份海运运价上涨</a:t>
            </a:r>
            <a:r>
              <a:rPr sz="1600" b="1" dirty="0">
                <a:solidFill>
                  <a:schemeClr val="tx1"/>
                </a:solidFill>
                <a:ea typeface="黑体" panose="02010609060101010101" pitchFamily="49" charset="-122"/>
                <a:cs typeface="Arial" panose="020B0604020202020204" pitchFamily="34" charset="0"/>
                <a:sym typeface="+mn-ea"/>
              </a:rPr>
              <a:t>，该贸易商想提前锁定未来的运费以确保获得稳定收益，可进行如下操作</a:t>
            </a:r>
            <a:r>
              <a:rPr lang="zh-CN" sz="1600" b="1" dirty="0">
                <a:solidFill>
                  <a:schemeClr val="tx1"/>
                </a:solidFill>
                <a:ea typeface="黑体" panose="02010609060101010101" pitchFamily="49" charset="-122"/>
                <a:cs typeface="Arial" panose="020B0604020202020204" pitchFamily="34" charset="0"/>
                <a:sym typeface="+mn-ea"/>
              </a:rPr>
              <a:t>（假设</a:t>
            </a:r>
            <a:r>
              <a:rPr sz="1600" b="1" dirty="0">
                <a:solidFill>
                  <a:schemeClr val="tx1"/>
                </a:solidFill>
                <a:ea typeface="黑体" panose="02010609060101010101" pitchFamily="49" charset="-122"/>
                <a:cs typeface="Arial" panose="020B0604020202020204" pitchFamily="34" charset="0"/>
                <a:sym typeface="+mn-ea"/>
              </a:rPr>
              <a:t>基差为 </a:t>
            </a:r>
            <a:r>
              <a:rPr lang="en-US" altLang="zh-CN" sz="16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sym typeface="+mn-ea"/>
              </a:rPr>
              <a:t>0 </a:t>
            </a:r>
            <a:r>
              <a:rPr lang="zh-CN" sz="1600" b="1" dirty="0">
                <a:solidFill>
                  <a:schemeClr val="tx1"/>
                </a:solidFill>
                <a:ea typeface="黑体" panose="02010609060101010101" pitchFamily="49" charset="-122"/>
                <a:cs typeface="Arial" panose="020B0604020202020204" pitchFamily="34" charset="0"/>
                <a:sym typeface="+mn-ea"/>
              </a:rPr>
              <a:t>且不考虑佣金）：</a:t>
            </a:r>
            <a:endParaRPr sz="1600" b="1" dirty="0">
              <a:solidFill>
                <a:schemeClr val="tx1"/>
              </a:solidFill>
              <a:ea typeface="黑体" panose="02010609060101010101" pitchFamily="49" charset="-122"/>
              <a:cs typeface="Arial" panose="020B0604020202020204" pitchFamily="34" charset="0"/>
              <a:sym typeface="+mn-ea"/>
            </a:endParaRPr>
          </a:p>
          <a:p>
            <a:pPr marL="285750" indent="-285750" defTabSz="683895">
              <a:lnSpc>
                <a:spcPct val="125000"/>
              </a:lnSpc>
              <a:spcBef>
                <a:spcPts val="0"/>
              </a:spcBef>
              <a:spcAft>
                <a:spcPts val="0"/>
              </a:spcAft>
              <a:buFont typeface="Wingdings" panose="05000000000000000000" charset="0"/>
              <a:buChar char="l"/>
              <a:defRPr/>
            </a:pPr>
            <a:r>
              <a:rPr lang="en-US" altLang="zh-CN" sz="16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sym typeface="+mn-ea"/>
              </a:rPr>
              <a:t>1.</a:t>
            </a:r>
            <a:r>
              <a:rPr lang="zh-CN" altLang="en-US" sz="1600" b="1" dirty="0">
                <a:solidFill>
                  <a:schemeClr val="accent1">
                    <a:lumMod val="75000"/>
                  </a:schemeClr>
                </a:solidFill>
                <a:ea typeface="黑体" panose="02010609060101010101" pitchFamily="49" charset="-122"/>
                <a:cs typeface="Arial" panose="020B0604020202020204" pitchFamily="34" charset="0"/>
                <a:sym typeface="+mn-ea"/>
              </a:rPr>
              <a:t>成本核算</a:t>
            </a:r>
          </a:p>
          <a:p>
            <a:pPr marL="285750" indent="-285750" algn="l" defTabSz="683895">
              <a:lnSpc>
                <a:spcPct val="125000"/>
              </a:lnSpc>
              <a:spcBef>
                <a:spcPts val="0"/>
              </a:spcBef>
              <a:spcAft>
                <a:spcPts val="0"/>
              </a:spcAft>
              <a:defRPr/>
            </a:pPr>
            <a:r>
              <a:rPr lang="zh-CN" altLang="en-US" sz="1600" b="1" dirty="0">
                <a:ea typeface="黑体" panose="02010609060101010101" pitchFamily="49" charset="-122"/>
                <a:cs typeface="Arial" panose="020B0604020202020204" pitchFamily="34" charset="0"/>
                <a:sym typeface="+mn-ea"/>
              </a:rPr>
              <a:t>      经过审查核算，确定此次煤炭贸易的</a:t>
            </a:r>
            <a:r>
              <a:rPr lang="zh-CN" altLang="en-US" sz="1600" b="1" dirty="0">
                <a:solidFill>
                  <a:srgbClr val="FF0000"/>
                </a:solidFill>
                <a:ea typeface="黑体" panose="02010609060101010101" pitchFamily="49" charset="-122"/>
                <a:cs typeface="Arial" panose="020B0604020202020204" pitchFamily="34" charset="0"/>
                <a:sym typeface="+mn-ea"/>
              </a:rPr>
              <a:t>理想运价为 </a:t>
            </a:r>
            <a:r>
              <a:rPr lang="en-US" altLang="zh-CN" sz="16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sym typeface="+mn-ea"/>
              </a:rPr>
              <a:t>4.00</a:t>
            </a:r>
            <a:r>
              <a:rPr lang="zh-CN" altLang="en-US" sz="1600" b="1" dirty="0">
                <a:solidFill>
                  <a:srgbClr val="FF0000"/>
                </a:solidFill>
                <a:ea typeface="黑体" panose="02010609060101010101" pitchFamily="49" charset="-122"/>
                <a:cs typeface="Arial" panose="020B0604020202020204" pitchFamily="34" charset="0"/>
                <a:sym typeface="+mn-ea"/>
              </a:rPr>
              <a:t>美元/</a:t>
            </a:r>
            <a:r>
              <a:rPr lang="en-US" altLang="zh-CN" sz="16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sym typeface="+mn-ea"/>
              </a:rPr>
              <a:t>t</a:t>
            </a:r>
            <a:r>
              <a:rPr lang="zh-CN" altLang="en-US" sz="1600" b="1" dirty="0">
                <a:ea typeface="黑体" panose="02010609060101010101" pitchFamily="49" charset="-122"/>
                <a:cs typeface="Arial" panose="020B0604020202020204" pitchFamily="34" charset="0"/>
                <a:sym typeface="+mn-ea"/>
              </a:rPr>
              <a:t>，此</a:t>
            </a:r>
          </a:p>
          <a:p>
            <a:pPr marL="285750" indent="-285750" algn="l" defTabSz="683895">
              <a:lnSpc>
                <a:spcPct val="125000"/>
              </a:lnSpc>
              <a:spcBef>
                <a:spcPts val="0"/>
              </a:spcBef>
              <a:spcAft>
                <a:spcPts val="0"/>
              </a:spcAft>
              <a:defRPr/>
            </a:pPr>
            <a:r>
              <a:rPr lang="zh-CN" altLang="en-US" sz="1600" b="1" dirty="0">
                <a:ea typeface="黑体" panose="02010609060101010101" pitchFamily="49" charset="-122"/>
                <a:cs typeface="Arial" panose="020B0604020202020204" pitchFamily="34" charset="0"/>
                <a:sym typeface="+mn-ea"/>
              </a:rPr>
              <a:t>时能够获得正常利润。</a:t>
            </a:r>
            <a:endParaRPr lang="zh-CN" altLang="en-US" sz="1600" b="1" dirty="0">
              <a:solidFill>
                <a:schemeClr val="accent1">
                  <a:lumMod val="75000"/>
                </a:schemeClr>
              </a:solidFill>
              <a:ea typeface="黑体" panose="02010609060101010101" pitchFamily="49" charset="-122"/>
              <a:cs typeface="Arial" panose="020B0604020202020204" pitchFamily="34" charset="0"/>
              <a:sym typeface="+mn-ea"/>
            </a:endParaRPr>
          </a:p>
          <a:p>
            <a:pPr marL="342900" indent="-342900" defTabSz="683895">
              <a:lnSpc>
                <a:spcPct val="125000"/>
              </a:lnSpc>
              <a:spcBef>
                <a:spcPts val="0"/>
              </a:spcBef>
              <a:spcAft>
                <a:spcPts val="0"/>
              </a:spcAft>
              <a:buFont typeface="Wingdings" panose="05000000000000000000" charset="0"/>
              <a:buChar char="l"/>
              <a:defRPr/>
            </a:pPr>
            <a:r>
              <a:rPr lang="en-US" altLang="zh-CN" sz="16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sym typeface="+mn-ea"/>
              </a:rPr>
              <a:t>2</a:t>
            </a:r>
            <a:r>
              <a:rPr lang="en-US" altLang="zh-CN" sz="1600" b="1" dirty="0">
                <a:solidFill>
                  <a:schemeClr val="accent1">
                    <a:lumMod val="75000"/>
                  </a:schemeClr>
                </a:solidFill>
                <a:ea typeface="黑体" panose="02010609060101010101" pitchFamily="49" charset="-122"/>
                <a:cs typeface="Arial" panose="020B0604020202020204" pitchFamily="34" charset="0"/>
                <a:sym typeface="+mn-ea"/>
              </a:rPr>
              <a:t>.</a:t>
            </a:r>
            <a:r>
              <a:rPr lang="zh-CN" altLang="en-US" sz="1600" b="1" dirty="0">
                <a:solidFill>
                  <a:schemeClr val="accent1">
                    <a:lumMod val="75000"/>
                  </a:schemeClr>
                </a:solidFill>
                <a:ea typeface="黑体" panose="02010609060101010101" pitchFamily="49" charset="-122"/>
                <a:cs typeface="Arial" panose="020B0604020202020204" pitchFamily="34" charset="0"/>
                <a:sym typeface="+mn-ea"/>
              </a:rPr>
              <a:t>递盘</a:t>
            </a:r>
            <a:endParaRPr lang="zh-CN" altLang="en-US" sz="1600" b="1" dirty="0">
              <a:solidFill>
                <a:schemeClr val="tx1"/>
              </a:solidFill>
              <a:ea typeface="黑体" panose="02010609060101010101" pitchFamily="49" charset="-122"/>
              <a:cs typeface="Arial" panose="020B0604020202020204" pitchFamily="34" charset="0"/>
              <a:sym typeface="+mn-ea"/>
            </a:endParaRPr>
          </a:p>
          <a:p>
            <a:pPr defTabSz="683895">
              <a:lnSpc>
                <a:spcPct val="125000"/>
              </a:lnSpc>
              <a:spcBef>
                <a:spcPts val="0"/>
              </a:spcBef>
              <a:spcAft>
                <a:spcPts val="0"/>
              </a:spcAft>
              <a:buFont typeface="Wingdings" panose="05000000000000000000" charset="0"/>
              <a:defRPr/>
            </a:pPr>
            <a:r>
              <a:rPr lang="zh-CN" altLang="en-US" sz="1600" b="1" dirty="0">
                <a:solidFill>
                  <a:schemeClr val="tx1"/>
                </a:solidFill>
                <a:ea typeface="黑体" panose="02010609060101010101" pitchFamily="49" charset="-122"/>
                <a:cs typeface="Arial" panose="020B0604020202020204" pitchFamily="34" charset="0"/>
                <a:sym typeface="+mn-ea"/>
              </a:rPr>
              <a:t>       </a:t>
            </a:r>
            <a:r>
              <a:rPr lang="zh-CN" altLang="en-US" sz="1600" b="1" dirty="0">
                <a:ea typeface="黑体" panose="02010609060101010101" pitchFamily="49" charset="-122"/>
                <a:cs typeface="Arial" panose="020B0604020202020204" pitchFamily="34" charset="0"/>
                <a:sym typeface="+mn-ea"/>
              </a:rPr>
              <a:t>该煤炭商在</a:t>
            </a:r>
            <a:r>
              <a:rPr lang="en-US" altLang="zh-CN" sz="16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sym typeface="+mn-ea"/>
              </a:rPr>
              <a:t>IMAREX NOS</a:t>
            </a:r>
            <a:r>
              <a:rPr lang="zh-CN" altLang="en-US" sz="1600" b="1" dirty="0">
                <a:ea typeface="黑体" panose="02010609060101010101" pitchFamily="49" charset="-122"/>
                <a:cs typeface="Arial" panose="020B0604020202020204" pitchFamily="34" charset="0"/>
                <a:sym typeface="+mn-ea"/>
              </a:rPr>
              <a:t>委托经纪人买进</a:t>
            </a:r>
            <a:r>
              <a:rPr lang="zh-CN" altLang="en-US" sz="1600" b="1" dirty="0">
                <a:solidFill>
                  <a:srgbClr val="FF0000"/>
                </a:solidFill>
                <a:ea typeface="黑体" panose="02010609060101010101" pitchFamily="49" charset="-122"/>
                <a:cs typeface="Arial" panose="020B0604020202020204" pitchFamily="34" charset="0"/>
                <a:sym typeface="+mn-ea"/>
              </a:rPr>
              <a:t> </a:t>
            </a:r>
            <a:r>
              <a:rPr lang="en-US" altLang="zh-CN" sz="16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sym typeface="+mn-ea"/>
              </a:rPr>
              <a:t>C4 </a:t>
            </a:r>
            <a:r>
              <a:rPr lang="zh-CN" altLang="en-US" sz="1600" b="1" dirty="0">
                <a:solidFill>
                  <a:srgbClr val="FF0000"/>
                </a:solidFill>
                <a:ea typeface="黑体" panose="02010609060101010101" pitchFamily="49" charset="-122"/>
                <a:cs typeface="Arial" panose="020B0604020202020204" pitchFamily="34" charset="0"/>
                <a:sym typeface="+mn-ea"/>
              </a:rPr>
              <a:t>航线</a:t>
            </a:r>
            <a:r>
              <a:rPr lang="zh-CN" altLang="en-US" sz="1600" b="1" dirty="0">
                <a:ea typeface="黑体" panose="02010609060101010101" pitchFamily="49" charset="-122"/>
                <a:cs typeface="Arial" panose="020B0604020202020204" pitchFamily="34" charset="0"/>
                <a:sym typeface="+mn-ea"/>
              </a:rPr>
              <a:t>（好望角型，理查德湾——鹿特丹，</a:t>
            </a:r>
            <a:r>
              <a:rPr lang="en-US" altLang="zh-CN" sz="16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sym typeface="+mn-ea"/>
              </a:rPr>
              <a:t>15 </a:t>
            </a:r>
            <a:r>
              <a:rPr lang="zh-CN" altLang="en-US" sz="1600" b="1" dirty="0">
                <a:ea typeface="黑体" panose="02010609060101010101" pitchFamily="49" charset="-122"/>
                <a:cs typeface="Arial" panose="020B0604020202020204" pitchFamily="34" charset="0"/>
                <a:sym typeface="+mn-ea"/>
              </a:rPr>
              <a:t>万 </a:t>
            </a:r>
            <a:r>
              <a:rPr lang="en-US" altLang="zh-CN" sz="16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sym typeface="+mn-ea"/>
              </a:rPr>
              <a:t>t</a:t>
            </a:r>
            <a:r>
              <a:rPr lang="zh-CN" altLang="en-US" sz="1600" b="1" dirty="0">
                <a:ea typeface="黑体" panose="02010609060101010101" pitchFamily="49" charset="-122"/>
                <a:cs typeface="Arial" panose="020B0604020202020204" pitchFamily="34" charset="0"/>
                <a:sym typeface="+mn-ea"/>
              </a:rPr>
              <a:t>级）的</a:t>
            </a:r>
            <a:r>
              <a:rPr lang="zh-CN" altLang="en-US" sz="1600" b="1" dirty="0">
                <a:solidFill>
                  <a:srgbClr val="FF0000"/>
                </a:solidFill>
                <a:ea typeface="黑体" panose="02010609060101010101" pitchFamily="49" charset="-122"/>
                <a:cs typeface="Arial" panose="020B0604020202020204" pitchFamily="34" charset="0"/>
                <a:sym typeface="+mn-ea"/>
              </a:rPr>
              <a:t>远期运费协议 </a:t>
            </a:r>
            <a:r>
              <a:rPr lang="en-US" altLang="zh-CN" sz="16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sym typeface="+mn-ea"/>
              </a:rPr>
              <a:t>FFA 140</a:t>
            </a:r>
            <a:r>
              <a:rPr lang="zh-CN" altLang="en-US" sz="1600" b="1" dirty="0">
                <a:solidFill>
                  <a:srgbClr val="FF0000"/>
                </a:solidFill>
                <a:ea typeface="黑体" panose="02010609060101010101" pitchFamily="49" charset="-122"/>
                <a:cs typeface="Arial" panose="020B0604020202020204" pitchFamily="34" charset="0"/>
                <a:sym typeface="+mn-ea"/>
              </a:rPr>
              <a:t> 手</a:t>
            </a:r>
            <a:r>
              <a:rPr lang="zh-CN" altLang="en-US" sz="1600" b="1" dirty="0">
                <a:ea typeface="黑体" panose="02010609060101010101" pitchFamily="49" charset="-122"/>
                <a:cs typeface="Arial" panose="020B0604020202020204" pitchFamily="34" charset="0"/>
                <a:sym typeface="+mn-ea"/>
              </a:rPr>
              <a:t>，</a:t>
            </a:r>
            <a:r>
              <a:rPr lang="zh-CN" altLang="en-US" sz="1600" b="1" dirty="0">
                <a:solidFill>
                  <a:srgbClr val="FF0000"/>
                </a:solidFill>
                <a:ea typeface="黑体" panose="02010609060101010101" pitchFamily="49" charset="-122"/>
                <a:cs typeface="Arial" panose="020B0604020202020204" pitchFamily="34" charset="0"/>
                <a:sym typeface="+mn-ea"/>
              </a:rPr>
              <a:t>结算期为 </a:t>
            </a:r>
            <a:r>
              <a:rPr lang="en-US" altLang="zh-CN" sz="16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sym typeface="+mn-ea"/>
              </a:rPr>
              <a:t>7 </a:t>
            </a:r>
            <a:r>
              <a:rPr lang="zh-CN" altLang="en-US" sz="1600" b="1" dirty="0">
                <a:solidFill>
                  <a:srgbClr val="FF0000"/>
                </a:solidFill>
                <a:ea typeface="黑体" panose="02010609060101010101" pitchFamily="49" charset="-122"/>
                <a:cs typeface="Arial" panose="020B0604020202020204" pitchFamily="34" charset="0"/>
                <a:sym typeface="+mn-ea"/>
              </a:rPr>
              <a:t>月底。</a:t>
            </a:r>
          </a:p>
        </p:txBody>
      </p:sp>
      <p:sp>
        <p:nvSpPr>
          <p:cNvPr id="5" name="TextBox 1048613"/>
          <p:cNvSpPr txBox="1"/>
          <p:nvPr/>
        </p:nvSpPr>
        <p:spPr>
          <a:xfrm>
            <a:off x="257648" y="281691"/>
            <a:ext cx="1652905" cy="313055"/>
          </a:xfrm>
          <a:prstGeom prst="rect">
            <a:avLst/>
          </a:prstGeom>
          <a:noFill/>
          <a:ln>
            <a:noFill/>
          </a:ln>
        </p:spPr>
        <p:txBody>
          <a:bodyPr vert="horz" wrap="non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lvl="0">
              <a:spcBef>
                <a:spcPct val="20000"/>
              </a:spcBef>
            </a:pPr>
            <a:r>
              <a:rPr lang="en-US"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4</a:t>
            </a:r>
            <a:r>
              <a:rPr lang="en-US" altLang="zh-CN"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.8</a:t>
            </a:r>
            <a:r>
              <a:rPr lang="en-US"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 FFA</a:t>
            </a:r>
            <a:r>
              <a:rPr lang="zh-CN" altLang="en-US"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投资策略</a:t>
            </a:r>
            <a:r>
              <a:rPr lang="en-US"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 </a:t>
            </a:r>
            <a:endParaRPr lang="zh-CN" altLang="en-US"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7" name="文本框 6"/>
          <p:cNvSpPr txBox="1"/>
          <p:nvPr/>
        </p:nvSpPr>
        <p:spPr>
          <a:xfrm>
            <a:off x="179115" y="709911"/>
            <a:ext cx="5942166" cy="429156"/>
          </a:xfrm>
          <a:prstGeom prst="rect">
            <a:avLst/>
          </a:prstGeom>
          <a:noFill/>
          <a:ln>
            <a:noFill/>
          </a:ln>
        </p:spPr>
        <p:txBody>
          <a:bodyPr vert="horz" wrap="squar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marL="213995" indent="-213995">
              <a:lnSpc>
                <a:spcPct val="130000"/>
              </a:lnSpc>
              <a:spcBef>
                <a:spcPts val="450"/>
              </a:spcBef>
              <a:buFontTx/>
              <a:buChar char="•"/>
              <a:defRPr/>
            </a:pPr>
            <a:r>
              <a:rPr lang="zh-CN" altLang="en-US" b="1" dirty="0">
                <a:gradFill>
                  <a:gsLst>
                    <a:gs pos="0">
                      <a:srgbClr val="E30000"/>
                    </a:gs>
                    <a:gs pos="100000">
                      <a:srgbClr val="760303"/>
                    </a:gs>
                  </a:gsLst>
                  <a:lin scaled="0"/>
                </a:gradFill>
                <a:latin typeface="Times New Roman" panose="02020603050405020304" pitchFamily="18" charset="0"/>
                <a:ea typeface="黑体" panose="02010609060101010101" pitchFamily="49" charset="-122"/>
                <a:cs typeface="Times New Roman" panose="02020603050405020304" pitchFamily="18" charset="0"/>
              </a:rPr>
              <a:t>套期保值案例</a:t>
            </a:r>
            <a:endParaRPr lang="en-US" altLang="zh-CN" b="1" dirty="0">
              <a:gradFill>
                <a:gsLst>
                  <a:gs pos="0">
                    <a:srgbClr val="E30000"/>
                  </a:gs>
                  <a:gs pos="100000">
                    <a:srgbClr val="760303"/>
                  </a:gs>
                </a:gsLst>
                <a:lin scaled="0"/>
              </a:gradFill>
              <a:latin typeface="Times New Roman" panose="02020603050405020304" pitchFamily="18" charset="0"/>
              <a:ea typeface="黑体" panose="02010609060101010101" pitchFamily="49" charset="-122"/>
              <a:cs typeface="Times New Roman" panose="02020603050405020304" pitchFamily="18" charset="0"/>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180975" y="1182370"/>
            <a:ext cx="3410585" cy="3206115"/>
          </a:xfrm>
          <a:prstGeom prst="rect">
            <a:avLst/>
          </a:prstGeom>
          <a:noFill/>
          <a:ln>
            <a:noFill/>
          </a:ln>
        </p:spPr>
        <p:txBody>
          <a:bodyPr vert="horz" wrap="squar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marL="342900" indent="-342900" algn="l" defTabSz="683895">
              <a:lnSpc>
                <a:spcPct val="125000"/>
              </a:lnSpc>
              <a:spcBef>
                <a:spcPts val="0"/>
              </a:spcBef>
              <a:spcAft>
                <a:spcPts val="0"/>
              </a:spcAft>
              <a:buClrTx/>
              <a:buSzTx/>
              <a:buFont typeface="Wingdings" panose="05000000000000000000" charset="0"/>
              <a:buChar char="l"/>
              <a:defRPr/>
            </a:pPr>
            <a:r>
              <a:rPr lang="en-US" sz="16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sym typeface="+mn-ea"/>
              </a:rPr>
              <a:t>3</a:t>
            </a:r>
            <a:r>
              <a:rPr lang="en-US" altLang="zh-CN" sz="1600" b="1" dirty="0">
                <a:solidFill>
                  <a:schemeClr val="accent1">
                    <a:lumMod val="75000"/>
                  </a:schemeClr>
                </a:solidFill>
                <a:ea typeface="黑体" panose="02010609060101010101" pitchFamily="49" charset="-122"/>
                <a:cs typeface="Arial" panose="020B0604020202020204" pitchFamily="34" charset="0"/>
                <a:sym typeface="+mn-ea"/>
              </a:rPr>
              <a:t>.报价和还盘</a:t>
            </a:r>
          </a:p>
          <a:p>
            <a:pPr algn="l" defTabSz="683895">
              <a:lnSpc>
                <a:spcPct val="125000"/>
              </a:lnSpc>
              <a:spcBef>
                <a:spcPts val="0"/>
              </a:spcBef>
              <a:spcAft>
                <a:spcPts val="0"/>
              </a:spcAft>
              <a:buClrTx/>
              <a:buSzTx/>
              <a:buFont typeface="Wingdings" panose="05000000000000000000" charset="0"/>
              <a:defRPr/>
            </a:pPr>
            <a:r>
              <a:rPr lang="en-US" altLang="zh-CN" sz="1600" b="1" dirty="0">
                <a:solidFill>
                  <a:schemeClr val="accent1">
                    <a:lumMod val="75000"/>
                  </a:schemeClr>
                </a:solidFill>
                <a:ea typeface="黑体" panose="02010609060101010101" pitchFamily="49" charset="-122"/>
                <a:cs typeface="Arial" panose="020B0604020202020204" pitchFamily="34" charset="0"/>
                <a:sym typeface="+mn-ea"/>
              </a:rPr>
              <a:t>      </a:t>
            </a:r>
            <a:r>
              <a:rPr lang="zh-CN" altLang="en-US" sz="1600" b="1" dirty="0">
                <a:ea typeface="黑体" panose="02010609060101010101" pitchFamily="49" charset="-122"/>
                <a:cs typeface="Arial" panose="020B0604020202020204" pitchFamily="34" charset="0"/>
                <a:sym typeface="+mn-ea"/>
              </a:rPr>
              <a:t> 经纪人在收到煤炭商的委托信息后，开始在</a:t>
            </a:r>
            <a:r>
              <a:rPr lang="en-US" sz="16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sym typeface="+mn-ea"/>
              </a:rPr>
              <a:t>FFA</a:t>
            </a:r>
            <a:r>
              <a:rPr lang="zh-CN" altLang="en-US" sz="1600" b="1" dirty="0">
                <a:ea typeface="黑体" panose="02010609060101010101" pitchFamily="49" charset="-122"/>
                <a:cs typeface="Arial" panose="020B0604020202020204" pitchFamily="34" charset="0"/>
                <a:sym typeface="+mn-ea"/>
              </a:rPr>
              <a:t>市场寻找合适的卖家。经过寻找，出价最低的卖家提供的价格为 </a:t>
            </a:r>
            <a:r>
              <a:rPr lang="en-US" sz="16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sym typeface="+mn-ea"/>
              </a:rPr>
              <a:t>4.05</a:t>
            </a:r>
            <a:r>
              <a:rPr lang="zh-CN" altLang="en-US" sz="1600" b="1" dirty="0">
                <a:ea typeface="黑体" panose="02010609060101010101" pitchFamily="49" charset="-122"/>
                <a:cs typeface="Arial" panose="020B0604020202020204" pitchFamily="34" charset="0"/>
                <a:sym typeface="+mn-ea"/>
              </a:rPr>
              <a:t> 美元/</a:t>
            </a:r>
            <a:r>
              <a:rPr lang="en-US" sz="16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sym typeface="+mn-ea"/>
              </a:rPr>
              <a:t>t</a:t>
            </a:r>
            <a:r>
              <a:rPr lang="zh-CN" altLang="en-US" sz="1600" b="1" dirty="0">
                <a:ea typeface="黑体" panose="02010609060101010101" pitchFamily="49" charset="-122"/>
                <a:cs typeface="Arial" panose="020B0604020202020204" pitchFamily="34" charset="0"/>
                <a:sym typeface="+mn-ea"/>
              </a:rPr>
              <a:t>。经过双方谈判，买卖双方最终达成协议，</a:t>
            </a:r>
            <a:r>
              <a:rPr lang="zh-CN" altLang="en-US" sz="1600" b="1" dirty="0">
                <a:solidFill>
                  <a:srgbClr val="FF0000"/>
                </a:solidFill>
                <a:ea typeface="黑体" panose="02010609060101010101" pitchFamily="49" charset="-122"/>
                <a:cs typeface="Arial" panose="020B0604020202020204" pitchFamily="34" charset="0"/>
                <a:sym typeface="+mn-ea"/>
              </a:rPr>
              <a:t>同意以 </a:t>
            </a:r>
            <a:r>
              <a:rPr lang="en-US" sz="16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sym typeface="+mn-ea"/>
              </a:rPr>
              <a:t>4.00 </a:t>
            </a:r>
            <a:r>
              <a:rPr lang="zh-CN" altLang="en-US" sz="1600" b="1" dirty="0">
                <a:solidFill>
                  <a:srgbClr val="FF0000"/>
                </a:solidFill>
                <a:ea typeface="黑体" panose="02010609060101010101" pitchFamily="49" charset="-122"/>
                <a:cs typeface="Arial" panose="020B0604020202020204" pitchFamily="34" charset="0"/>
                <a:sym typeface="+mn-ea"/>
              </a:rPr>
              <a:t>美元/</a:t>
            </a:r>
            <a:r>
              <a:rPr lang="en-US" sz="16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sym typeface="+mn-ea"/>
              </a:rPr>
              <a:t>t </a:t>
            </a:r>
            <a:r>
              <a:rPr lang="zh-CN" altLang="en-US" sz="1600" b="1" dirty="0">
                <a:solidFill>
                  <a:srgbClr val="FF0000"/>
                </a:solidFill>
                <a:ea typeface="黑体" panose="02010609060101010101" pitchFamily="49" charset="-122"/>
                <a:cs typeface="Arial" panose="020B0604020202020204" pitchFamily="34" charset="0"/>
                <a:sym typeface="+mn-ea"/>
              </a:rPr>
              <a:t>成交</a:t>
            </a:r>
            <a:r>
              <a:rPr lang="zh-CN" altLang="en-US" sz="1600" b="1" dirty="0">
                <a:ea typeface="黑体" panose="02010609060101010101" pitchFamily="49" charset="-122"/>
                <a:cs typeface="Arial" panose="020B0604020202020204" pitchFamily="34" charset="0"/>
                <a:sym typeface="+mn-ea"/>
              </a:rPr>
              <a:t>。</a:t>
            </a:r>
          </a:p>
          <a:p>
            <a:pPr marL="285750" indent="-285750" defTabSz="683895">
              <a:lnSpc>
                <a:spcPct val="150000"/>
              </a:lnSpc>
              <a:spcBef>
                <a:spcPts val="0"/>
              </a:spcBef>
              <a:spcAft>
                <a:spcPts val="0"/>
              </a:spcAft>
              <a:buFont typeface="Wingdings" panose="05000000000000000000" charset="0"/>
              <a:buChar char="l"/>
              <a:defRPr/>
            </a:pPr>
            <a:r>
              <a:rPr lang="en-US" sz="16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sym typeface="+mn-ea"/>
              </a:rPr>
              <a:t>4</a:t>
            </a:r>
            <a:r>
              <a:rPr lang="en-US" sz="1600" b="1" dirty="0">
                <a:solidFill>
                  <a:schemeClr val="accent1">
                    <a:lumMod val="75000"/>
                  </a:schemeClr>
                </a:solidFill>
                <a:ea typeface="黑体" panose="02010609060101010101" pitchFamily="49" charset="-122"/>
                <a:cs typeface="Arial" panose="020B0604020202020204" pitchFamily="34" charset="0"/>
                <a:sym typeface="+mn-ea"/>
              </a:rPr>
              <a:t>.</a:t>
            </a:r>
            <a:r>
              <a:rPr sz="1600" b="1" dirty="0">
                <a:solidFill>
                  <a:schemeClr val="accent1">
                    <a:lumMod val="75000"/>
                  </a:schemeClr>
                </a:solidFill>
                <a:ea typeface="黑体" panose="02010609060101010101" pitchFamily="49" charset="-122"/>
                <a:cs typeface="Arial" panose="020B0604020202020204" pitchFamily="34" charset="0"/>
                <a:sym typeface="+mn-ea"/>
              </a:rPr>
              <a:t>签约 </a:t>
            </a:r>
          </a:p>
          <a:p>
            <a:pPr defTabSz="683895">
              <a:lnSpc>
                <a:spcPct val="125000"/>
              </a:lnSpc>
              <a:spcBef>
                <a:spcPts val="0"/>
              </a:spcBef>
              <a:spcAft>
                <a:spcPts val="0"/>
              </a:spcAft>
              <a:buFont typeface="Wingdings" panose="05000000000000000000" charset="0"/>
              <a:defRPr/>
            </a:pPr>
            <a:r>
              <a:rPr lang="zh-CN" altLang="en-US" sz="1600" b="1" dirty="0">
                <a:ea typeface="黑体" panose="02010609060101010101" pitchFamily="49" charset="-122"/>
                <a:cs typeface="Arial" panose="020B0604020202020204" pitchFamily="34" charset="0"/>
                <a:sym typeface="+mn-ea"/>
              </a:rPr>
              <a:t>      依据</a:t>
            </a:r>
            <a:r>
              <a:rPr lang="en-US" sz="16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sym typeface="+mn-ea"/>
              </a:rPr>
              <a:t>IMAREX NOS</a:t>
            </a:r>
            <a:r>
              <a:rPr lang="zh-CN" altLang="en-US" sz="1600" b="1" dirty="0">
                <a:ea typeface="黑体" panose="02010609060101010101" pitchFamily="49" charset="-122"/>
                <a:cs typeface="Arial" panose="020B0604020202020204" pitchFamily="34" charset="0"/>
                <a:sym typeface="+mn-ea"/>
              </a:rPr>
              <a:t>的</a:t>
            </a:r>
            <a:r>
              <a:rPr lang="en-US" sz="16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sym typeface="+mn-ea"/>
              </a:rPr>
              <a:t>FFA</a:t>
            </a:r>
            <a:r>
              <a:rPr lang="zh-CN" altLang="en-US" sz="1600" b="1" dirty="0">
                <a:ea typeface="黑体" panose="02010609060101010101" pitchFamily="49" charset="-122"/>
                <a:cs typeface="Arial" panose="020B0604020202020204" pitchFamily="34" charset="0"/>
                <a:sym typeface="+mn-ea"/>
              </a:rPr>
              <a:t>标准格式，买卖双方签订协议（见右表）。</a:t>
            </a:r>
          </a:p>
        </p:txBody>
      </p:sp>
      <p:pic>
        <p:nvPicPr>
          <p:cNvPr id="3" name="图片 2"/>
          <p:cNvPicPr>
            <a:picLocks noChangeAspect="1"/>
          </p:cNvPicPr>
          <p:nvPr/>
        </p:nvPicPr>
        <p:blipFill>
          <a:blip r:embed="rId3"/>
          <a:stretch>
            <a:fillRect/>
          </a:stretch>
        </p:blipFill>
        <p:spPr>
          <a:xfrm>
            <a:off x="3734435" y="1767840"/>
            <a:ext cx="3037840" cy="2384425"/>
          </a:xfrm>
          <a:prstGeom prst="rect">
            <a:avLst/>
          </a:prstGeom>
        </p:spPr>
      </p:pic>
      <p:sp>
        <p:nvSpPr>
          <p:cNvPr id="7" name="TextBox 1048613"/>
          <p:cNvSpPr txBox="1"/>
          <p:nvPr/>
        </p:nvSpPr>
        <p:spPr>
          <a:xfrm>
            <a:off x="257648" y="281691"/>
            <a:ext cx="1652905" cy="313055"/>
          </a:xfrm>
          <a:prstGeom prst="rect">
            <a:avLst/>
          </a:prstGeom>
          <a:noFill/>
          <a:ln>
            <a:noFill/>
          </a:ln>
        </p:spPr>
        <p:txBody>
          <a:bodyPr vert="horz" wrap="non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lvl="0">
              <a:spcBef>
                <a:spcPct val="20000"/>
              </a:spcBef>
            </a:pPr>
            <a:r>
              <a:rPr lang="en-US"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4.8 FFA</a:t>
            </a:r>
            <a:r>
              <a:rPr lang="zh-CN" altLang="en-US"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投资策略</a:t>
            </a:r>
            <a:r>
              <a:rPr lang="en-US"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 </a:t>
            </a:r>
            <a:endParaRPr lang="zh-CN" altLang="en-US"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8" name="文本框 7"/>
          <p:cNvSpPr txBox="1"/>
          <p:nvPr/>
        </p:nvSpPr>
        <p:spPr>
          <a:xfrm>
            <a:off x="179115" y="709911"/>
            <a:ext cx="5942166" cy="429156"/>
          </a:xfrm>
          <a:prstGeom prst="rect">
            <a:avLst/>
          </a:prstGeom>
          <a:noFill/>
          <a:ln>
            <a:noFill/>
          </a:ln>
        </p:spPr>
        <p:txBody>
          <a:bodyPr vert="horz" wrap="squar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marL="213995" indent="-213995">
              <a:lnSpc>
                <a:spcPct val="130000"/>
              </a:lnSpc>
              <a:spcBef>
                <a:spcPts val="450"/>
              </a:spcBef>
              <a:buFontTx/>
              <a:buChar char="•"/>
              <a:defRPr/>
            </a:pPr>
            <a:r>
              <a:rPr lang="zh-CN" altLang="en-US" b="1" dirty="0">
                <a:gradFill>
                  <a:gsLst>
                    <a:gs pos="0">
                      <a:srgbClr val="E30000"/>
                    </a:gs>
                    <a:gs pos="100000">
                      <a:srgbClr val="760303"/>
                    </a:gs>
                  </a:gsLst>
                  <a:lin scaled="0"/>
                </a:gradFill>
                <a:latin typeface="Times New Roman" panose="02020603050405020304" pitchFamily="18" charset="0"/>
                <a:ea typeface="黑体" panose="02010609060101010101" pitchFamily="49" charset="-122"/>
                <a:cs typeface="Times New Roman" panose="02020603050405020304" pitchFamily="18" charset="0"/>
              </a:rPr>
              <a:t>套期保值案例</a:t>
            </a:r>
            <a:endParaRPr lang="en-US" altLang="zh-CN" b="1" dirty="0">
              <a:gradFill>
                <a:gsLst>
                  <a:gs pos="0">
                    <a:srgbClr val="E30000"/>
                  </a:gs>
                  <a:gs pos="100000">
                    <a:srgbClr val="760303"/>
                  </a:gs>
                </a:gsLst>
                <a:lin scaled="0"/>
              </a:gra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 name="文本框 1"/>
          <p:cNvSpPr txBox="1"/>
          <p:nvPr/>
        </p:nvSpPr>
        <p:spPr>
          <a:xfrm>
            <a:off x="4592955" y="2966720"/>
            <a:ext cx="165100" cy="213995"/>
          </a:xfrm>
          <a:prstGeom prst="rect">
            <a:avLst/>
          </a:prstGeom>
          <a:noFill/>
        </p:spPr>
        <p:txBody>
          <a:bodyPr wrap="square" rtlCol="0" anchor="t">
            <a:spAutoFit/>
          </a:bodyPr>
          <a:lstStyle/>
          <a:p>
            <a:r>
              <a:rPr lang="en-US" sz="8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sym typeface="+mn-ea"/>
              </a:rPr>
              <a:t>0</a:t>
            </a:r>
            <a:endParaRPr lang="en-US" altLang="en-US" sz="8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sym typeface="+mn-ea"/>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191135" y="647065"/>
            <a:ext cx="6724650" cy="2121535"/>
          </a:xfrm>
          <a:prstGeom prst="rect">
            <a:avLst/>
          </a:prstGeom>
          <a:noFill/>
          <a:ln>
            <a:noFill/>
          </a:ln>
        </p:spPr>
        <p:txBody>
          <a:bodyPr vert="horz" wrap="squar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marL="285750" indent="-285750" defTabSz="683895">
              <a:lnSpc>
                <a:spcPct val="100000"/>
              </a:lnSpc>
              <a:spcBef>
                <a:spcPts val="0"/>
              </a:spcBef>
              <a:spcAft>
                <a:spcPts val="0"/>
              </a:spcAft>
              <a:buFont typeface="Wingdings" panose="05000000000000000000" charset="0"/>
              <a:buChar char="l"/>
              <a:defRPr/>
            </a:pPr>
            <a:r>
              <a:rPr lang="en-US" sz="16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sym typeface="+mn-ea"/>
              </a:rPr>
              <a:t>5</a:t>
            </a:r>
            <a:r>
              <a:rPr lang="en-US" sz="1600" b="1" dirty="0">
                <a:solidFill>
                  <a:schemeClr val="accent1">
                    <a:lumMod val="75000"/>
                  </a:schemeClr>
                </a:solidFill>
                <a:ea typeface="黑体" panose="02010609060101010101" pitchFamily="49" charset="-122"/>
                <a:cs typeface="Arial" panose="020B0604020202020204" pitchFamily="34" charset="0"/>
                <a:sym typeface="+mn-ea"/>
              </a:rPr>
              <a:t>.</a:t>
            </a:r>
            <a:r>
              <a:rPr lang="zh-CN" sz="1600" b="1" dirty="0">
                <a:solidFill>
                  <a:schemeClr val="accent1">
                    <a:lumMod val="75000"/>
                  </a:schemeClr>
                </a:solidFill>
                <a:ea typeface="黑体" panose="02010609060101010101" pitchFamily="49" charset="-122"/>
                <a:cs typeface="Arial" panose="020B0604020202020204" pitchFamily="34" charset="0"/>
                <a:sym typeface="+mn-ea"/>
              </a:rPr>
              <a:t>结算</a:t>
            </a:r>
            <a:endParaRPr sz="1600" b="1" dirty="0">
              <a:solidFill>
                <a:schemeClr val="accent1">
                  <a:lumMod val="75000"/>
                </a:schemeClr>
              </a:solidFill>
              <a:ea typeface="黑体" panose="02010609060101010101" pitchFamily="49" charset="-122"/>
              <a:cs typeface="Arial" panose="020B0604020202020204" pitchFamily="34" charset="0"/>
              <a:sym typeface="+mn-ea"/>
            </a:endParaRPr>
          </a:p>
          <a:p>
            <a:pPr defTabSz="683895">
              <a:lnSpc>
                <a:spcPct val="125000"/>
              </a:lnSpc>
              <a:spcBef>
                <a:spcPts val="0"/>
              </a:spcBef>
              <a:spcAft>
                <a:spcPts val="0"/>
              </a:spcAft>
              <a:buFont typeface="Wingdings" panose="05000000000000000000" charset="0"/>
              <a:defRPr/>
            </a:pPr>
            <a:r>
              <a:rPr lang="zh-CN" altLang="en-US" sz="1400" b="1" dirty="0">
                <a:ea typeface="黑体" panose="02010609060101010101" pitchFamily="49" charset="-122"/>
                <a:cs typeface="Arial" panose="020B0604020202020204" pitchFamily="34" charset="0"/>
                <a:sym typeface="+mn-ea"/>
              </a:rPr>
              <a:t>    </a:t>
            </a:r>
            <a:r>
              <a:rPr lang="zh-CN" altLang="en-US" sz="1600" b="1" dirty="0">
                <a:ea typeface="黑体" panose="02010609060101010101" pitchFamily="49" charset="-122"/>
                <a:cs typeface="Arial" panose="020B0604020202020204" pitchFamily="34" charset="0"/>
                <a:sym typeface="+mn-ea"/>
              </a:rPr>
              <a:t>  到 </a:t>
            </a:r>
            <a:r>
              <a:rPr lang="en-US" sz="16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sym typeface="+mn-ea"/>
              </a:rPr>
              <a:t>7 </a:t>
            </a:r>
            <a:r>
              <a:rPr lang="zh-CN" altLang="en-US" sz="1600" b="1" dirty="0">
                <a:ea typeface="黑体" panose="02010609060101010101" pitchFamily="49" charset="-122"/>
                <a:cs typeface="Arial" panose="020B0604020202020204" pitchFamily="34" charset="0"/>
                <a:sym typeface="+mn-ea"/>
              </a:rPr>
              <a:t>月底，假设现货市场上运价上涨至</a:t>
            </a:r>
            <a:r>
              <a:rPr lang="en-US" sz="16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sym typeface="+mn-ea"/>
              </a:rPr>
              <a:t>4.10</a:t>
            </a:r>
            <a:r>
              <a:rPr lang="zh-CN" altLang="en-US" sz="1600" b="1" dirty="0">
                <a:ea typeface="黑体" panose="02010609060101010101" pitchFamily="49" charset="-122"/>
                <a:cs typeface="Arial" panose="020B0604020202020204" pitchFamily="34" charset="0"/>
                <a:sym typeface="+mn-ea"/>
              </a:rPr>
              <a:t> 美元/</a:t>
            </a:r>
            <a:r>
              <a:rPr lang="en-US" sz="16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sym typeface="+mn-ea"/>
              </a:rPr>
              <a:t>t</a:t>
            </a:r>
            <a:r>
              <a:rPr lang="zh-CN" altLang="en-US" sz="1600" b="1" dirty="0">
                <a:ea typeface="黑体" panose="02010609060101010101" pitchFamily="49" charset="-122"/>
                <a:cs typeface="Arial" panose="020B0604020202020204" pitchFamily="34" charset="0"/>
                <a:sym typeface="+mn-ea"/>
              </a:rPr>
              <a:t>，此时 </a:t>
            </a:r>
            <a:r>
              <a:rPr lang="en-US" sz="16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sym typeface="+mn-ea"/>
              </a:rPr>
              <a:t>C4 </a:t>
            </a:r>
            <a:r>
              <a:rPr lang="zh-CN" altLang="en-US" sz="1600" b="1" dirty="0">
                <a:ea typeface="黑体" panose="02010609060101010101" pitchFamily="49" charset="-122"/>
                <a:cs typeface="Arial" panose="020B0604020202020204" pitchFamily="34" charset="0"/>
                <a:sym typeface="+mn-ea"/>
              </a:rPr>
              <a:t>航线的</a:t>
            </a:r>
            <a:r>
              <a:rPr lang="zh-CN" altLang="en-US" sz="1600" b="1" dirty="0">
                <a:solidFill>
                  <a:srgbClr val="FF0000"/>
                </a:solidFill>
                <a:ea typeface="黑体" panose="02010609060101010101" pitchFamily="49" charset="-122"/>
                <a:cs typeface="Arial" panose="020B0604020202020204" pitchFamily="34" charset="0"/>
                <a:sym typeface="+mn-ea"/>
              </a:rPr>
              <a:t>结算价也是</a:t>
            </a:r>
            <a:r>
              <a:rPr lang="en-US"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sym typeface="+mn-ea"/>
              </a:rPr>
              <a:t> </a:t>
            </a:r>
            <a:r>
              <a:rPr lang="en-US" sz="16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sym typeface="+mn-ea"/>
              </a:rPr>
              <a:t>4.10</a:t>
            </a:r>
            <a:r>
              <a:rPr lang="zh-CN" altLang="en-US" sz="1600" b="1" dirty="0">
                <a:solidFill>
                  <a:srgbClr val="FF0000"/>
                </a:solidFill>
                <a:ea typeface="黑体" panose="02010609060101010101" pitchFamily="49" charset="-122"/>
                <a:cs typeface="Arial" panose="020B0604020202020204" pitchFamily="34" charset="0"/>
                <a:sym typeface="+mn-ea"/>
              </a:rPr>
              <a:t> 美元/</a:t>
            </a:r>
            <a:r>
              <a:rPr lang="en-US" sz="16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sym typeface="+mn-ea"/>
              </a:rPr>
              <a:t>t</a:t>
            </a:r>
            <a:r>
              <a:rPr lang="zh-CN" altLang="en-US" sz="1600" b="1" dirty="0">
                <a:solidFill>
                  <a:srgbClr val="FF0000"/>
                </a:solidFill>
                <a:ea typeface="黑体" panose="02010609060101010101" pitchFamily="49" charset="-122"/>
                <a:cs typeface="Arial" panose="020B0604020202020204" pitchFamily="34" charset="0"/>
                <a:sym typeface="+mn-ea"/>
              </a:rPr>
              <a:t>。</a:t>
            </a:r>
          </a:p>
          <a:p>
            <a:pPr marL="285750" indent="-285750" defTabSz="683895">
              <a:lnSpc>
                <a:spcPct val="125000"/>
              </a:lnSpc>
              <a:spcBef>
                <a:spcPts val="0"/>
              </a:spcBef>
              <a:spcAft>
                <a:spcPts val="0"/>
              </a:spcAft>
              <a:buFont typeface="Wingdings" panose="05000000000000000000" charset="0"/>
              <a:buChar char="u"/>
              <a:defRPr/>
            </a:pPr>
            <a:r>
              <a:rPr lang="zh-CN" altLang="en-US" sz="1400" b="1" dirty="0">
                <a:solidFill>
                  <a:schemeClr val="accent1">
                    <a:lumMod val="75000"/>
                  </a:schemeClr>
                </a:solidFill>
                <a:ea typeface="黑体" panose="02010609060101010101" pitchFamily="49" charset="-122"/>
                <a:cs typeface="Arial" panose="020B0604020202020204" pitchFamily="34" charset="0"/>
                <a:sym typeface="+mn-ea"/>
              </a:rPr>
              <a:t>期货市场</a:t>
            </a:r>
            <a:endParaRPr lang="zh-CN" altLang="en-US" sz="1200" b="1" dirty="0">
              <a:solidFill>
                <a:schemeClr val="accent1">
                  <a:lumMod val="75000"/>
                </a:schemeClr>
              </a:solidFill>
              <a:ea typeface="黑体" panose="02010609060101010101" pitchFamily="49" charset="-122"/>
              <a:cs typeface="Arial" panose="020B0604020202020204" pitchFamily="34" charset="0"/>
              <a:sym typeface="+mn-ea"/>
            </a:endParaRPr>
          </a:p>
          <a:p>
            <a:pPr marL="285750" indent="-285750" defTabSz="683895">
              <a:lnSpc>
                <a:spcPct val="125000"/>
              </a:lnSpc>
              <a:spcBef>
                <a:spcPts val="0"/>
              </a:spcBef>
              <a:spcAft>
                <a:spcPts val="0"/>
              </a:spcAft>
              <a:buFont typeface="Wingdings" panose="05000000000000000000" charset="0"/>
              <a:defRPr/>
            </a:pPr>
            <a:r>
              <a:rPr lang="zh-CN" altLang="en-US" sz="1400" b="1" dirty="0">
                <a:ea typeface="黑体" panose="02010609060101010101" pitchFamily="49" charset="-122"/>
                <a:cs typeface="Arial" panose="020B0604020202020204" pitchFamily="34" charset="0"/>
                <a:sym typeface="+mn-ea"/>
              </a:rPr>
              <a:t>        结算价与协议价之间的</a:t>
            </a:r>
            <a:r>
              <a:rPr lang="zh-CN" altLang="en-US" sz="1400" b="1" dirty="0">
                <a:solidFill>
                  <a:srgbClr val="FF0000"/>
                </a:solidFill>
                <a:ea typeface="黑体" panose="02010609060101010101" pitchFamily="49" charset="-122"/>
                <a:cs typeface="Arial" panose="020B0604020202020204" pitchFamily="34" charset="0"/>
                <a:sym typeface="+mn-ea"/>
              </a:rPr>
              <a:t>差额</a:t>
            </a:r>
            <a:r>
              <a:rPr lang="zh-CN" altLang="en-US" sz="1400" b="1" dirty="0">
                <a:ea typeface="黑体" panose="02010609060101010101" pitchFamily="49" charset="-122"/>
                <a:cs typeface="Arial" panose="020B0604020202020204" pitchFamily="34" charset="0"/>
                <a:sym typeface="+mn-ea"/>
              </a:rPr>
              <a:t> ：</a:t>
            </a:r>
            <a:r>
              <a:rPr lang="en-US" sz="16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sym typeface="+mn-ea"/>
              </a:rPr>
              <a:t>4.10－4.00＝0.10</a:t>
            </a:r>
            <a:r>
              <a:rPr lang="zh-CN" altLang="en-US" sz="1400" b="1" dirty="0">
                <a:ea typeface="黑体" panose="02010609060101010101" pitchFamily="49" charset="-122"/>
                <a:cs typeface="Arial" panose="020B0604020202020204" pitchFamily="34" charset="0"/>
                <a:sym typeface="+mn-ea"/>
              </a:rPr>
              <a:t>美元/</a:t>
            </a:r>
            <a:r>
              <a:rPr lang="en-US" sz="16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sym typeface="+mn-ea"/>
              </a:rPr>
              <a:t>t</a:t>
            </a:r>
            <a:endParaRPr lang="zh-CN" altLang="en-US" sz="1400" b="1" dirty="0">
              <a:ea typeface="黑体" panose="02010609060101010101" pitchFamily="49" charset="-122"/>
              <a:cs typeface="Arial" panose="020B0604020202020204" pitchFamily="34" charset="0"/>
              <a:sym typeface="+mn-ea"/>
            </a:endParaRPr>
          </a:p>
          <a:p>
            <a:pPr defTabSz="683895">
              <a:lnSpc>
                <a:spcPct val="125000"/>
              </a:lnSpc>
              <a:spcBef>
                <a:spcPts val="0"/>
              </a:spcBef>
              <a:spcAft>
                <a:spcPts val="0"/>
              </a:spcAft>
              <a:buFont typeface="Wingdings" panose="05000000000000000000" charset="0"/>
              <a:defRPr/>
            </a:pPr>
            <a:r>
              <a:rPr lang="zh-CN" altLang="en-US" sz="1400" b="1" dirty="0">
                <a:ea typeface="黑体" panose="02010609060101010101" pitchFamily="49" charset="-122"/>
                <a:cs typeface="Arial" panose="020B0604020202020204" pitchFamily="34" charset="0"/>
                <a:sym typeface="+mn-ea"/>
              </a:rPr>
              <a:t>        卖家将付给买家： </a:t>
            </a:r>
            <a:r>
              <a:rPr lang="en-US" sz="16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sym typeface="+mn-ea"/>
              </a:rPr>
              <a:t>0.10 </a:t>
            </a:r>
            <a:r>
              <a:rPr lang="zh-CN" altLang="en-US" sz="1400" b="1" dirty="0">
                <a:ea typeface="黑体" panose="02010609060101010101" pitchFamily="49" charset="-122"/>
                <a:cs typeface="Arial" panose="020B0604020202020204" pitchFamily="34" charset="0"/>
                <a:sym typeface="+mn-ea"/>
              </a:rPr>
              <a:t>美元/</a:t>
            </a:r>
            <a:r>
              <a:rPr lang="en-US" sz="16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sym typeface="+mn-ea"/>
              </a:rPr>
              <a:t>t </a:t>
            </a:r>
            <a:r>
              <a:rPr lang="zh-CN" altLang="en-US" sz="1400" b="1" dirty="0">
                <a:ea typeface="黑体" panose="02010609060101010101" pitchFamily="49" charset="-122"/>
                <a:cs typeface="Arial" panose="020B0604020202020204" pitchFamily="34" charset="0"/>
                <a:sym typeface="+mn-ea"/>
              </a:rPr>
              <a:t>× </a:t>
            </a:r>
            <a:r>
              <a:rPr lang="en-US" sz="16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sym typeface="+mn-ea"/>
              </a:rPr>
              <a:t>14 </a:t>
            </a:r>
            <a:r>
              <a:rPr lang="zh-CN" altLang="en-US" sz="1400" b="1" dirty="0">
                <a:ea typeface="黑体" panose="02010609060101010101" pitchFamily="49" charset="-122"/>
                <a:cs typeface="Arial" panose="020B0604020202020204" pitchFamily="34" charset="0"/>
                <a:sym typeface="+mn-ea"/>
              </a:rPr>
              <a:t>万</a:t>
            </a:r>
            <a:r>
              <a:rPr lang="en-US" sz="16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sym typeface="+mn-ea"/>
              </a:rPr>
              <a:t> t </a:t>
            </a:r>
            <a:r>
              <a:rPr lang="zh-CN" altLang="en-US" sz="1400" b="1" dirty="0">
                <a:ea typeface="黑体" panose="02010609060101010101" pitchFamily="49" charset="-122"/>
                <a:cs typeface="Arial" panose="020B0604020202020204" pitchFamily="34" charset="0"/>
                <a:sym typeface="+mn-ea"/>
              </a:rPr>
              <a:t>＝ </a:t>
            </a:r>
            <a:r>
              <a:rPr lang="en-US" sz="16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sym typeface="+mn-ea"/>
              </a:rPr>
              <a:t>1.4 </a:t>
            </a:r>
            <a:r>
              <a:rPr lang="zh-CN" altLang="en-US" sz="1400" b="1" dirty="0">
                <a:ea typeface="黑体" panose="02010609060101010101" pitchFamily="49" charset="-122"/>
                <a:cs typeface="Arial" panose="020B0604020202020204" pitchFamily="34" charset="0"/>
                <a:sym typeface="+mn-ea"/>
              </a:rPr>
              <a:t>万美元</a:t>
            </a:r>
          </a:p>
          <a:p>
            <a:pPr defTabSz="683895">
              <a:lnSpc>
                <a:spcPct val="125000"/>
              </a:lnSpc>
              <a:spcBef>
                <a:spcPts val="0"/>
              </a:spcBef>
              <a:spcAft>
                <a:spcPts val="0"/>
              </a:spcAft>
              <a:buFont typeface="Wingdings" panose="05000000000000000000" charset="0"/>
              <a:defRPr/>
            </a:pPr>
            <a:r>
              <a:rPr lang="zh-CN" altLang="en-US" sz="1400" b="1" dirty="0">
                <a:ea typeface="黑体" panose="02010609060101010101" pitchFamily="49" charset="-122"/>
                <a:cs typeface="Arial" panose="020B0604020202020204" pitchFamily="34" charset="0"/>
                <a:sym typeface="+mn-ea"/>
              </a:rPr>
              <a:t>        所以，煤炭商</a:t>
            </a:r>
            <a:r>
              <a:rPr lang="zh-CN" altLang="en-US" sz="1400" b="1" dirty="0">
                <a:solidFill>
                  <a:srgbClr val="FF0000"/>
                </a:solidFill>
                <a:ea typeface="黑体" panose="02010609060101010101" pitchFamily="49" charset="-122"/>
                <a:cs typeface="Arial" panose="020B0604020202020204" pitchFamily="34" charset="0"/>
                <a:sym typeface="+mn-ea"/>
              </a:rPr>
              <a:t>在期货市场盈利 </a:t>
            </a:r>
            <a:r>
              <a:rPr lang="en-US" sz="1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sym typeface="+mn-ea"/>
              </a:rPr>
              <a:t>1.4 </a:t>
            </a:r>
            <a:r>
              <a:rPr lang="zh-CN" altLang="en-US" sz="1400" b="1" dirty="0">
                <a:solidFill>
                  <a:srgbClr val="FF0000"/>
                </a:solidFill>
                <a:ea typeface="黑体" panose="02010609060101010101" pitchFamily="49" charset="-122"/>
                <a:cs typeface="Arial" panose="020B0604020202020204" pitchFamily="34" charset="0"/>
                <a:sym typeface="+mn-ea"/>
              </a:rPr>
              <a:t>万美元</a:t>
            </a:r>
            <a:r>
              <a:rPr lang="zh-CN" altLang="en-US" sz="1400" b="1" dirty="0">
                <a:ea typeface="黑体" panose="02010609060101010101" pitchFamily="49" charset="-122"/>
                <a:cs typeface="Arial" panose="020B0604020202020204" pitchFamily="34" charset="0"/>
                <a:sym typeface="+mn-ea"/>
              </a:rPr>
              <a:t>。</a:t>
            </a:r>
          </a:p>
        </p:txBody>
      </p:sp>
      <p:sp>
        <p:nvSpPr>
          <p:cNvPr id="13" name="矩形 12"/>
          <p:cNvSpPr/>
          <p:nvPr/>
        </p:nvSpPr>
        <p:spPr>
          <a:xfrm>
            <a:off x="180340" y="2585720"/>
            <a:ext cx="6440170" cy="2028825"/>
          </a:xfrm>
          <a:prstGeom prst="rect">
            <a:avLst/>
          </a:prstGeom>
          <a:noFill/>
          <a:ln>
            <a:noFill/>
          </a:ln>
        </p:spPr>
        <p:txBody>
          <a:bodyPr vert="horz" wrap="squar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marL="285750" indent="-285750" algn="l" defTabSz="683895">
              <a:lnSpc>
                <a:spcPct val="125000"/>
              </a:lnSpc>
              <a:spcBef>
                <a:spcPts val="0"/>
              </a:spcBef>
              <a:spcAft>
                <a:spcPts val="0"/>
              </a:spcAft>
              <a:buClrTx/>
              <a:buSzTx/>
              <a:buFont typeface="Wingdings" panose="05000000000000000000" charset="0"/>
              <a:buChar char="u"/>
              <a:defRPr/>
            </a:pPr>
            <a:r>
              <a:rPr lang="zh-CN" altLang="en-US" sz="1400" b="1" dirty="0">
                <a:solidFill>
                  <a:schemeClr val="accent1">
                    <a:lumMod val="75000"/>
                  </a:schemeClr>
                </a:solidFill>
                <a:ea typeface="黑体" panose="02010609060101010101" pitchFamily="49" charset="-122"/>
                <a:cs typeface="Arial" panose="020B0604020202020204" pitchFamily="34" charset="0"/>
                <a:sym typeface="+mn-ea"/>
              </a:rPr>
              <a:t>现货市场</a:t>
            </a:r>
          </a:p>
          <a:p>
            <a:pPr defTabSz="683895">
              <a:lnSpc>
                <a:spcPct val="125000"/>
              </a:lnSpc>
              <a:spcBef>
                <a:spcPts val="0"/>
              </a:spcBef>
              <a:spcAft>
                <a:spcPts val="0"/>
              </a:spcAft>
              <a:buFont typeface="Wingdings" panose="05000000000000000000" charset="0"/>
              <a:defRPr/>
            </a:pPr>
            <a:r>
              <a:rPr lang="zh-CN" altLang="en-US" sz="1400" b="1" dirty="0">
                <a:ea typeface="黑体" panose="02010609060101010101" pitchFamily="49" charset="-122"/>
                <a:cs typeface="Arial" panose="020B0604020202020204" pitchFamily="34" charset="0"/>
                <a:sym typeface="+mn-ea"/>
              </a:rPr>
              <a:t>       煤炭商不得不以</a:t>
            </a:r>
            <a:r>
              <a:rPr lang="en-US" sz="14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sym typeface="+mn-ea"/>
              </a:rPr>
              <a:t> 4.10</a:t>
            </a:r>
            <a:r>
              <a:rPr lang="en-US" sz="16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sym typeface="+mn-ea"/>
              </a:rPr>
              <a:t> </a:t>
            </a:r>
            <a:r>
              <a:rPr lang="zh-CN" altLang="en-US" sz="1400" b="1" dirty="0">
                <a:ea typeface="黑体" panose="02010609060101010101" pitchFamily="49" charset="-122"/>
                <a:cs typeface="Arial" panose="020B0604020202020204" pitchFamily="34" charset="0"/>
                <a:sym typeface="+mn-ea"/>
              </a:rPr>
              <a:t>美元</a:t>
            </a:r>
            <a:r>
              <a:rPr lang="en-US" sz="16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sym typeface="+mn-ea"/>
              </a:rPr>
              <a:t>/</a:t>
            </a:r>
            <a:r>
              <a:rPr lang="en-US" sz="14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sym typeface="+mn-ea"/>
              </a:rPr>
              <a:t>t</a:t>
            </a:r>
            <a:r>
              <a:rPr lang="en-US" sz="16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sym typeface="+mn-ea"/>
              </a:rPr>
              <a:t>的</a:t>
            </a:r>
            <a:r>
              <a:rPr lang="zh-CN" altLang="en-US" sz="1400" b="1" dirty="0">
                <a:ea typeface="黑体" panose="02010609060101010101" pitchFamily="49" charset="-122"/>
                <a:cs typeface="Arial" panose="020B0604020202020204" pitchFamily="34" charset="0"/>
                <a:sym typeface="+mn-ea"/>
              </a:rPr>
              <a:t>价格租进船舶，与其当初理想运价</a:t>
            </a:r>
            <a:r>
              <a:rPr lang="zh-CN" altLang="en-US" sz="1200" b="1" dirty="0">
                <a:ea typeface="黑体" panose="02010609060101010101" pitchFamily="49" charset="-122"/>
                <a:cs typeface="Arial" panose="020B0604020202020204" pitchFamily="34" charset="0"/>
                <a:sym typeface="+mn-ea"/>
              </a:rPr>
              <a:t> </a:t>
            </a:r>
            <a:r>
              <a:rPr lang="en-US" sz="14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sym typeface="+mn-ea"/>
              </a:rPr>
              <a:t>4.00</a:t>
            </a:r>
            <a:r>
              <a:rPr lang="zh-CN" altLang="en-US" sz="1400" b="1" dirty="0">
                <a:ea typeface="黑体" panose="02010609060101010101" pitchFamily="49" charset="-122"/>
                <a:cs typeface="Arial" panose="020B0604020202020204" pitchFamily="34" charset="0"/>
                <a:sym typeface="+mn-ea"/>
              </a:rPr>
              <a:t> 美元/</a:t>
            </a:r>
            <a:r>
              <a:rPr lang="en-US" sz="16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sym typeface="+mn-ea"/>
              </a:rPr>
              <a:t>t</a:t>
            </a:r>
            <a:r>
              <a:rPr lang="zh-CN" altLang="en-US" sz="1400" b="1" dirty="0">
                <a:ea typeface="黑体" panose="02010609060101010101" pitchFamily="49" charset="-122"/>
                <a:cs typeface="Arial" panose="020B0604020202020204" pitchFamily="34" charset="0"/>
                <a:sym typeface="+mn-ea"/>
              </a:rPr>
              <a:t>相比亏损</a:t>
            </a:r>
            <a:r>
              <a:rPr lang="zh-CN" altLang="en-US" sz="1200" b="1" dirty="0">
                <a:ea typeface="黑体" panose="02010609060101010101" pitchFamily="49" charset="-122"/>
                <a:cs typeface="Arial" panose="020B0604020202020204" pitchFamily="34" charset="0"/>
                <a:sym typeface="+mn-ea"/>
              </a:rPr>
              <a:t> </a:t>
            </a:r>
            <a:r>
              <a:rPr lang="en-US" sz="14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sym typeface="+mn-ea"/>
              </a:rPr>
              <a:t>0.10 </a:t>
            </a:r>
            <a:r>
              <a:rPr lang="zh-CN" altLang="en-US" sz="1400" b="1" dirty="0">
                <a:ea typeface="黑体" panose="02010609060101010101" pitchFamily="49" charset="-122"/>
                <a:cs typeface="Arial" panose="020B0604020202020204" pitchFamily="34" charset="0"/>
                <a:sym typeface="+mn-ea"/>
              </a:rPr>
              <a:t>美元/</a:t>
            </a:r>
            <a:r>
              <a:rPr lang="en-US" sz="14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sym typeface="+mn-ea"/>
              </a:rPr>
              <a:t>t</a:t>
            </a:r>
            <a:r>
              <a:rPr lang="zh-CN" altLang="en-US" sz="1400" b="1" dirty="0">
                <a:ea typeface="黑体" panose="02010609060101010101" pitchFamily="49" charset="-122"/>
                <a:cs typeface="Arial" panose="020B0604020202020204" pitchFamily="34" charset="0"/>
                <a:sym typeface="+mn-ea"/>
              </a:rPr>
              <a:t>，</a:t>
            </a:r>
            <a:r>
              <a:rPr lang="zh-CN" altLang="en-US" sz="1400" b="1" dirty="0">
                <a:solidFill>
                  <a:srgbClr val="FF0000"/>
                </a:solidFill>
                <a:ea typeface="黑体" panose="02010609060101010101" pitchFamily="49" charset="-122"/>
                <a:cs typeface="Arial" panose="020B0604020202020204" pitchFamily="34" charset="0"/>
                <a:sym typeface="+mn-ea"/>
              </a:rPr>
              <a:t>现货市场亏损</a:t>
            </a:r>
            <a:r>
              <a:rPr lang="zh-CN" altLang="en-US" sz="1400" b="1" dirty="0">
                <a:ea typeface="黑体" panose="02010609060101010101" pitchFamily="49" charset="-122"/>
                <a:cs typeface="Arial" panose="020B0604020202020204" pitchFamily="34" charset="0"/>
                <a:sym typeface="+mn-ea"/>
              </a:rPr>
              <a:t> </a:t>
            </a:r>
            <a:r>
              <a:rPr lang="en-US" sz="14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sym typeface="+mn-ea"/>
              </a:rPr>
              <a:t>0.10</a:t>
            </a:r>
            <a:r>
              <a:rPr lang="en-US" sz="16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sym typeface="+mn-ea"/>
              </a:rPr>
              <a:t> </a:t>
            </a:r>
            <a:r>
              <a:rPr lang="zh-CN" altLang="en-US" sz="1400" b="1" dirty="0">
                <a:ea typeface="黑体" panose="02010609060101010101" pitchFamily="49" charset="-122"/>
                <a:cs typeface="Arial" panose="020B0604020202020204" pitchFamily="34" charset="0"/>
                <a:sym typeface="+mn-ea"/>
              </a:rPr>
              <a:t>美元/</a:t>
            </a:r>
            <a:r>
              <a:rPr lang="en-US" sz="14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sym typeface="+mn-ea"/>
              </a:rPr>
              <a:t>t</a:t>
            </a:r>
            <a:r>
              <a:rPr lang="en-US" sz="16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sym typeface="+mn-ea"/>
              </a:rPr>
              <a:t> </a:t>
            </a:r>
            <a:r>
              <a:rPr lang="zh-CN" altLang="en-US" sz="1400" b="1" dirty="0">
                <a:ea typeface="黑体" panose="02010609060101010101" pitchFamily="49" charset="-122"/>
                <a:cs typeface="Arial" panose="020B0604020202020204" pitchFamily="34" charset="0"/>
                <a:sym typeface="+mn-ea"/>
              </a:rPr>
              <a:t>× </a:t>
            </a:r>
            <a:r>
              <a:rPr lang="en-US" sz="14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sym typeface="+mn-ea"/>
              </a:rPr>
              <a:t>14 </a:t>
            </a:r>
            <a:r>
              <a:rPr lang="zh-CN" altLang="en-US" sz="1400" b="1" dirty="0">
                <a:ea typeface="黑体" panose="02010609060101010101" pitchFamily="49" charset="-122"/>
                <a:cs typeface="Arial" panose="020B0604020202020204" pitchFamily="34" charset="0"/>
                <a:sym typeface="+mn-ea"/>
              </a:rPr>
              <a:t>万 </a:t>
            </a:r>
            <a:r>
              <a:rPr lang="en-US" sz="14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sym typeface="+mn-ea"/>
              </a:rPr>
              <a:t>t</a:t>
            </a:r>
            <a:r>
              <a:rPr lang="en-US" sz="16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sym typeface="+mn-ea"/>
              </a:rPr>
              <a:t> </a:t>
            </a:r>
            <a:r>
              <a:rPr lang="zh-CN" altLang="en-US" sz="1400" b="1" dirty="0">
                <a:ea typeface="黑体" panose="02010609060101010101" pitchFamily="49" charset="-122"/>
                <a:cs typeface="Arial" panose="020B0604020202020204" pitchFamily="34" charset="0"/>
                <a:sym typeface="+mn-ea"/>
              </a:rPr>
              <a:t>＝</a:t>
            </a:r>
            <a:r>
              <a:rPr lang="zh-CN" altLang="en-US" sz="1400" b="1" dirty="0">
                <a:solidFill>
                  <a:srgbClr val="FF0000"/>
                </a:solidFill>
                <a:ea typeface="黑体" panose="02010609060101010101" pitchFamily="49" charset="-122"/>
                <a:cs typeface="Arial" panose="020B0604020202020204" pitchFamily="34" charset="0"/>
                <a:sym typeface="+mn-ea"/>
              </a:rPr>
              <a:t> </a:t>
            </a:r>
            <a:r>
              <a:rPr lang="en-US" sz="1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sym typeface="+mn-ea"/>
              </a:rPr>
              <a:t>1.4</a:t>
            </a:r>
            <a:r>
              <a:rPr lang="zh-CN" altLang="en-US" sz="1400" b="1" dirty="0">
                <a:solidFill>
                  <a:srgbClr val="FF0000"/>
                </a:solidFill>
                <a:ea typeface="黑体" panose="02010609060101010101" pitchFamily="49" charset="-122"/>
                <a:cs typeface="Arial" panose="020B0604020202020204" pitchFamily="34" charset="0"/>
                <a:sym typeface="+mn-ea"/>
              </a:rPr>
              <a:t> 万美元</a:t>
            </a:r>
            <a:r>
              <a:rPr lang="zh-CN" altLang="en-US" sz="1400" b="1" dirty="0">
                <a:ea typeface="黑体" panose="02010609060101010101" pitchFamily="49" charset="-122"/>
                <a:cs typeface="Arial" panose="020B0604020202020204" pitchFamily="34" charset="0"/>
                <a:sym typeface="+mn-ea"/>
              </a:rPr>
              <a:t>。</a:t>
            </a:r>
          </a:p>
          <a:p>
            <a:pPr marL="285750" indent="-285750" algn="l" defTabSz="683895">
              <a:lnSpc>
                <a:spcPct val="125000"/>
              </a:lnSpc>
              <a:spcBef>
                <a:spcPts val="0"/>
              </a:spcBef>
              <a:spcAft>
                <a:spcPts val="0"/>
              </a:spcAft>
              <a:buClrTx/>
              <a:buSzTx/>
              <a:buFont typeface="Wingdings" panose="05000000000000000000" charset="0"/>
              <a:buChar char="u"/>
              <a:defRPr/>
            </a:pPr>
            <a:r>
              <a:rPr lang="zh-CN" altLang="en-US" sz="1400" b="1" dirty="0">
                <a:solidFill>
                  <a:schemeClr val="accent1">
                    <a:lumMod val="75000"/>
                  </a:schemeClr>
                </a:solidFill>
                <a:ea typeface="黑体" panose="02010609060101010101" pitchFamily="49" charset="-122"/>
                <a:cs typeface="Arial" panose="020B0604020202020204" pitchFamily="34" charset="0"/>
                <a:sym typeface="+mn-ea"/>
              </a:rPr>
              <a:t>结果</a:t>
            </a:r>
          </a:p>
          <a:p>
            <a:pPr defTabSz="683895">
              <a:lnSpc>
                <a:spcPct val="125000"/>
              </a:lnSpc>
              <a:spcBef>
                <a:spcPts val="0"/>
              </a:spcBef>
              <a:spcAft>
                <a:spcPts val="0"/>
              </a:spcAft>
              <a:buFont typeface="Wingdings" panose="05000000000000000000" charset="0"/>
              <a:defRPr/>
            </a:pPr>
            <a:r>
              <a:rPr lang="zh-CN" altLang="en-US" sz="1400" b="1" dirty="0">
                <a:ea typeface="黑体" panose="02010609060101010101" pitchFamily="49" charset="-122"/>
                <a:cs typeface="Arial" panose="020B0604020202020204" pitchFamily="34" charset="0"/>
                <a:sym typeface="+mn-ea"/>
              </a:rPr>
              <a:t>       期货市场的盈利与现货市场的</a:t>
            </a:r>
            <a:r>
              <a:rPr lang="zh-CN" altLang="en-US" sz="1400" b="1" dirty="0">
                <a:solidFill>
                  <a:srgbClr val="FF0000"/>
                </a:solidFill>
                <a:ea typeface="黑体" panose="02010609060101010101" pitchFamily="49" charset="-122"/>
                <a:cs typeface="Arial" panose="020B0604020202020204" pitchFamily="34" charset="0"/>
                <a:sym typeface="+mn-ea"/>
              </a:rPr>
              <a:t>亏损刚好相抵</a:t>
            </a:r>
            <a:r>
              <a:rPr lang="zh-CN" altLang="en-US" sz="1400" b="1" dirty="0">
                <a:ea typeface="黑体" panose="02010609060101010101" pitchFamily="49" charset="-122"/>
                <a:cs typeface="Arial" panose="020B0604020202020204" pitchFamily="34" charset="0"/>
                <a:sym typeface="+mn-ea"/>
              </a:rPr>
              <a:t>，煤炭商实现</a:t>
            </a:r>
            <a:r>
              <a:rPr lang="en-US" sz="14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sym typeface="+mn-ea"/>
              </a:rPr>
              <a:t>4.00</a:t>
            </a:r>
            <a:r>
              <a:rPr lang="zh-CN" altLang="en-US" sz="1400" b="1" dirty="0">
                <a:ea typeface="黑体" panose="02010609060101010101" pitchFamily="49" charset="-122"/>
                <a:cs typeface="Arial" panose="020B0604020202020204" pitchFamily="34" charset="0"/>
                <a:sym typeface="+mn-ea"/>
              </a:rPr>
              <a:t> 美元/</a:t>
            </a:r>
            <a:r>
              <a:rPr lang="en-US" sz="14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sym typeface="+mn-ea"/>
              </a:rPr>
              <a:t>t </a:t>
            </a:r>
            <a:r>
              <a:rPr lang="zh-CN" altLang="en-US" sz="1400" b="1" dirty="0">
                <a:ea typeface="黑体" panose="02010609060101010101" pitchFamily="49" charset="-122"/>
                <a:cs typeface="Arial" panose="020B0604020202020204" pitchFamily="34" charset="0"/>
                <a:sym typeface="+mn-ea"/>
              </a:rPr>
              <a:t>的理想运价，达到套期保值的目的。若假设</a:t>
            </a:r>
            <a:r>
              <a:rPr lang="zh-CN" altLang="en-US" sz="1400" b="1" dirty="0">
                <a:solidFill>
                  <a:srgbClr val="FF0000"/>
                </a:solidFill>
                <a:ea typeface="黑体" panose="02010609060101010101" pitchFamily="49" charset="-122"/>
                <a:cs typeface="Arial" panose="020B0604020202020204" pitchFamily="34" charset="0"/>
                <a:sym typeface="+mn-ea"/>
              </a:rPr>
              <a:t> </a:t>
            </a:r>
            <a:r>
              <a:rPr lang="en-US" sz="1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sym typeface="+mn-ea"/>
              </a:rPr>
              <a:t>7 </a:t>
            </a:r>
            <a:r>
              <a:rPr lang="zh-CN" altLang="en-US" sz="1400" b="1" dirty="0">
                <a:solidFill>
                  <a:srgbClr val="FF0000"/>
                </a:solidFill>
                <a:ea typeface="黑体" panose="02010609060101010101" pitchFamily="49" charset="-122"/>
                <a:cs typeface="Arial" panose="020B0604020202020204" pitchFamily="34" charset="0"/>
                <a:sym typeface="+mn-ea"/>
              </a:rPr>
              <a:t>月底运价下跌，则煤炭商在期货市场赔钱，在现货市场赚钱</a:t>
            </a:r>
            <a:r>
              <a:rPr lang="zh-CN" altLang="en-US" sz="1400" b="1" dirty="0">
                <a:ea typeface="黑体" panose="02010609060101010101" pitchFamily="49" charset="-122"/>
                <a:cs typeface="Arial" panose="020B0604020202020204" pitchFamily="34" charset="0"/>
                <a:sym typeface="+mn-ea"/>
              </a:rPr>
              <a:t>，套期保值的效果一样。</a:t>
            </a:r>
          </a:p>
        </p:txBody>
      </p:sp>
      <p:sp>
        <p:nvSpPr>
          <p:cNvPr id="5" name="TextBox 1048613"/>
          <p:cNvSpPr txBox="1"/>
          <p:nvPr/>
        </p:nvSpPr>
        <p:spPr>
          <a:xfrm>
            <a:off x="257648" y="281691"/>
            <a:ext cx="1652905" cy="313055"/>
          </a:xfrm>
          <a:prstGeom prst="rect">
            <a:avLst/>
          </a:prstGeom>
          <a:noFill/>
          <a:ln>
            <a:noFill/>
          </a:ln>
        </p:spPr>
        <p:txBody>
          <a:bodyPr vert="horz" wrap="non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lvl="0">
              <a:spcBef>
                <a:spcPct val="20000"/>
              </a:spcBef>
            </a:pPr>
            <a:r>
              <a:rPr lang="en-US"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4.8 FFA</a:t>
            </a:r>
            <a:r>
              <a:rPr lang="zh-CN" altLang="en-US"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投资策略</a:t>
            </a:r>
            <a:r>
              <a:rPr lang="en-US"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 </a:t>
            </a:r>
            <a:endParaRPr lang="zh-CN" altLang="en-US"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3089910" y="1167765"/>
            <a:ext cx="3660140" cy="2837180"/>
          </a:xfrm>
          <a:prstGeom prst="rect">
            <a:avLst/>
          </a:prstGeom>
          <a:noFill/>
          <a:ln>
            <a:noFill/>
          </a:ln>
        </p:spPr>
        <p:txBody>
          <a:bodyPr vert="horz" wrap="squar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defTabSz="683895">
              <a:lnSpc>
                <a:spcPct val="125000"/>
              </a:lnSpc>
              <a:spcBef>
                <a:spcPts val="0"/>
              </a:spcBef>
              <a:spcAft>
                <a:spcPts val="0"/>
              </a:spcAft>
              <a:buFont typeface="Wingdings" panose="05000000000000000000" charset="0"/>
              <a:defRPr/>
            </a:pPr>
            <a:r>
              <a:rPr lang="en-US" altLang="zh-CN" sz="1600" b="1" dirty="0">
                <a:solidFill>
                  <a:schemeClr val="tx1"/>
                </a:solidFill>
                <a:ea typeface="黑体" panose="02010609060101010101" pitchFamily="49" charset="-122"/>
                <a:cs typeface="Arial" panose="020B0604020202020204" pitchFamily="34" charset="0"/>
                <a:sym typeface="+mn-ea"/>
              </a:rPr>
              <a:t>       </a:t>
            </a:r>
            <a:r>
              <a:rPr sz="1600" b="1" dirty="0">
                <a:solidFill>
                  <a:schemeClr val="tx1"/>
                </a:solidFill>
                <a:ea typeface="黑体" panose="02010609060101010101" pitchFamily="49" charset="-122"/>
                <a:cs typeface="Arial" panose="020B0604020202020204" pitchFamily="34" charset="0"/>
                <a:sym typeface="+mn-ea"/>
              </a:rPr>
              <a:t>在上例中，煤炭商通过 </a:t>
            </a:r>
            <a:r>
              <a:rPr lang="en-US" sz="16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sym typeface="+mn-ea"/>
              </a:rPr>
              <a:t>FFA</a:t>
            </a:r>
            <a:r>
              <a:rPr sz="1600" b="1" dirty="0">
                <a:solidFill>
                  <a:schemeClr val="tx1"/>
                </a:solidFill>
                <a:ea typeface="黑体" panose="02010609060101010101" pitchFamily="49" charset="-122"/>
                <a:cs typeface="Arial" panose="020B0604020202020204" pitchFamily="34" charset="0"/>
                <a:sym typeface="+mn-ea"/>
              </a:rPr>
              <a:t> 交易成功</a:t>
            </a:r>
            <a:r>
              <a:rPr sz="1600" b="1" dirty="0">
                <a:solidFill>
                  <a:srgbClr val="FF0000"/>
                </a:solidFill>
                <a:ea typeface="黑体" panose="02010609060101010101" pitchFamily="49" charset="-122"/>
                <a:cs typeface="Arial" panose="020B0604020202020204" pitchFamily="34" charset="0"/>
                <a:sym typeface="+mn-ea"/>
              </a:rPr>
              <a:t>规避运价上涨风险</a:t>
            </a:r>
            <a:r>
              <a:rPr sz="1600" b="1" dirty="0">
                <a:solidFill>
                  <a:schemeClr val="tx1"/>
                </a:solidFill>
                <a:ea typeface="黑体" panose="02010609060101010101" pitchFamily="49" charset="-122"/>
                <a:cs typeface="Arial" panose="020B0604020202020204" pitchFamily="34" charset="0"/>
                <a:sym typeface="+mn-ea"/>
              </a:rPr>
              <a:t>，而期货市场卖家遭受损失。</a:t>
            </a:r>
          </a:p>
          <a:p>
            <a:pPr defTabSz="683895">
              <a:lnSpc>
                <a:spcPct val="125000"/>
              </a:lnSpc>
              <a:spcBef>
                <a:spcPts val="0"/>
              </a:spcBef>
              <a:spcAft>
                <a:spcPts val="0"/>
              </a:spcAft>
              <a:buFont typeface="Wingdings" panose="05000000000000000000" charset="0"/>
              <a:defRPr/>
            </a:pPr>
            <a:r>
              <a:rPr sz="1600" b="1" dirty="0">
                <a:solidFill>
                  <a:schemeClr val="tx1"/>
                </a:solidFill>
                <a:ea typeface="黑体" panose="02010609060101010101" pitchFamily="49" charset="-122"/>
                <a:cs typeface="Arial" panose="020B0604020202020204" pitchFamily="34" charset="0"/>
                <a:sym typeface="+mn-ea"/>
              </a:rPr>
              <a:t>       但如果卖家同时也是经营同一条航线或类似航线的船舶所有人，则毫无疑问其</a:t>
            </a:r>
            <a:r>
              <a:rPr sz="1600" b="1" dirty="0">
                <a:solidFill>
                  <a:srgbClr val="FF0000"/>
                </a:solidFill>
                <a:ea typeface="黑体" panose="02010609060101010101" pitchFamily="49" charset="-122"/>
                <a:cs typeface="Arial" panose="020B0604020202020204" pitchFamily="34" charset="0"/>
                <a:sym typeface="+mn-ea"/>
              </a:rPr>
              <a:t>在现货市场中的获利能够抵消其在</a:t>
            </a:r>
            <a:r>
              <a:rPr lang="en-US" sz="16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sym typeface="+mn-ea"/>
              </a:rPr>
              <a:t>FFA</a:t>
            </a:r>
            <a:r>
              <a:rPr sz="1600" b="1" dirty="0">
                <a:solidFill>
                  <a:srgbClr val="FF0000"/>
                </a:solidFill>
                <a:ea typeface="黑体" panose="02010609060101010101" pitchFamily="49" charset="-122"/>
                <a:cs typeface="Arial" panose="020B0604020202020204" pitchFamily="34" charset="0"/>
                <a:sym typeface="+mn-ea"/>
              </a:rPr>
              <a:t>交易中的损失</a:t>
            </a:r>
            <a:r>
              <a:rPr sz="1600" b="1" dirty="0">
                <a:solidFill>
                  <a:schemeClr val="tx1"/>
                </a:solidFill>
                <a:ea typeface="黑体" panose="02010609060101010101" pitchFamily="49" charset="-122"/>
                <a:cs typeface="Arial" panose="020B0604020202020204" pitchFamily="34" charset="0"/>
                <a:sym typeface="+mn-ea"/>
              </a:rPr>
              <a:t>，也就是说，对船舶所有人而言，</a:t>
            </a:r>
            <a:r>
              <a:rPr lang="en-US" sz="16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sym typeface="+mn-ea"/>
              </a:rPr>
              <a:t>FFA</a:t>
            </a:r>
            <a:r>
              <a:rPr sz="1600" b="1" dirty="0">
                <a:solidFill>
                  <a:schemeClr val="tx1"/>
                </a:solidFill>
                <a:ea typeface="黑体" panose="02010609060101010101" pitchFamily="49" charset="-122"/>
                <a:cs typeface="Arial" panose="020B0604020202020204" pitchFamily="34" charset="0"/>
                <a:sym typeface="+mn-ea"/>
              </a:rPr>
              <a:t> 也有套期保值的作用。</a:t>
            </a:r>
            <a:r>
              <a:rPr lang="en-US" sz="16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sym typeface="+mn-ea"/>
              </a:rPr>
              <a:t>FFA </a:t>
            </a:r>
            <a:r>
              <a:rPr sz="1600" b="1" dirty="0">
                <a:solidFill>
                  <a:srgbClr val="FF0000"/>
                </a:solidFill>
                <a:ea typeface="黑体" panose="02010609060101010101" pitchFamily="49" charset="-122"/>
                <a:cs typeface="Arial" panose="020B0604020202020204" pitchFamily="34" charset="0"/>
                <a:sym typeface="+mn-ea"/>
              </a:rPr>
              <a:t>对船货交易双方而言可以是双赢的</a:t>
            </a:r>
            <a:r>
              <a:rPr sz="1600" b="1" dirty="0">
                <a:solidFill>
                  <a:schemeClr val="tx1"/>
                </a:solidFill>
                <a:ea typeface="黑体" panose="02010609060101010101" pitchFamily="49" charset="-122"/>
                <a:cs typeface="Arial" panose="020B0604020202020204" pitchFamily="34" charset="0"/>
                <a:sym typeface="+mn-ea"/>
              </a:rPr>
              <a:t>。</a:t>
            </a:r>
          </a:p>
        </p:txBody>
      </p:sp>
      <p:pic>
        <p:nvPicPr>
          <p:cNvPr id="2" name="图片 1" descr="u=3877545408,389534310&amp;fm=26&amp;gp=0"/>
          <p:cNvPicPr>
            <a:picLocks noChangeAspect="1"/>
          </p:cNvPicPr>
          <p:nvPr/>
        </p:nvPicPr>
        <p:blipFill>
          <a:blip r:embed="rId3"/>
          <a:stretch>
            <a:fillRect/>
          </a:stretch>
        </p:blipFill>
        <p:spPr>
          <a:xfrm>
            <a:off x="128270" y="1595120"/>
            <a:ext cx="2818130" cy="2162810"/>
          </a:xfrm>
          <a:prstGeom prst="rect">
            <a:avLst/>
          </a:prstGeom>
        </p:spPr>
      </p:pic>
      <p:sp>
        <p:nvSpPr>
          <p:cNvPr id="8" name="TextBox 1048613"/>
          <p:cNvSpPr txBox="1"/>
          <p:nvPr/>
        </p:nvSpPr>
        <p:spPr>
          <a:xfrm>
            <a:off x="257648" y="281691"/>
            <a:ext cx="1652905" cy="313055"/>
          </a:xfrm>
          <a:prstGeom prst="rect">
            <a:avLst/>
          </a:prstGeom>
          <a:noFill/>
          <a:ln>
            <a:noFill/>
          </a:ln>
        </p:spPr>
        <p:txBody>
          <a:bodyPr vert="horz" wrap="non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lvl="0">
              <a:spcBef>
                <a:spcPct val="20000"/>
              </a:spcBef>
            </a:pPr>
            <a:r>
              <a:rPr lang="en-US"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4.8 FFA</a:t>
            </a:r>
            <a:r>
              <a:rPr lang="zh-CN" altLang="en-US"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投资策略</a:t>
            </a:r>
            <a:r>
              <a:rPr lang="en-US"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 </a:t>
            </a:r>
            <a:endParaRPr lang="zh-CN" altLang="en-US"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9" name="文本框 8"/>
          <p:cNvSpPr txBox="1"/>
          <p:nvPr/>
        </p:nvSpPr>
        <p:spPr>
          <a:xfrm>
            <a:off x="179115" y="709911"/>
            <a:ext cx="5942166" cy="429156"/>
          </a:xfrm>
          <a:prstGeom prst="rect">
            <a:avLst/>
          </a:prstGeom>
          <a:noFill/>
          <a:ln>
            <a:noFill/>
          </a:ln>
        </p:spPr>
        <p:txBody>
          <a:bodyPr vert="horz" wrap="squar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marL="213995" indent="-213995">
              <a:lnSpc>
                <a:spcPct val="130000"/>
              </a:lnSpc>
              <a:spcBef>
                <a:spcPts val="450"/>
              </a:spcBef>
              <a:buFontTx/>
              <a:buChar char="•"/>
              <a:defRPr/>
            </a:pPr>
            <a:r>
              <a:rPr lang="zh-CN" altLang="en-US" b="1" dirty="0">
                <a:gradFill>
                  <a:gsLst>
                    <a:gs pos="0">
                      <a:srgbClr val="E30000"/>
                    </a:gs>
                    <a:gs pos="100000">
                      <a:srgbClr val="760303"/>
                    </a:gs>
                  </a:gsLst>
                  <a:lin scaled="0"/>
                </a:gradFill>
                <a:latin typeface="Times New Roman" panose="02020603050405020304" pitchFamily="18" charset="0"/>
                <a:ea typeface="黑体" panose="02010609060101010101" pitchFamily="49" charset="-122"/>
                <a:cs typeface="Times New Roman" panose="02020603050405020304" pitchFamily="18" charset="0"/>
              </a:rPr>
              <a:t>套期保值案例结论</a:t>
            </a:r>
            <a:endParaRPr lang="en-US" altLang="zh-CN" b="1" dirty="0">
              <a:gradFill>
                <a:gsLst>
                  <a:gs pos="0">
                    <a:srgbClr val="E30000"/>
                  </a:gs>
                  <a:gs pos="100000">
                    <a:srgbClr val="760303"/>
                  </a:gs>
                </a:gsLst>
                <a:lin scaled="0"/>
              </a:gradFill>
              <a:latin typeface="Times New Roman" panose="02020603050405020304" pitchFamily="18" charset="0"/>
              <a:ea typeface="黑体" panose="02010609060101010101" pitchFamily="49" charset="-122"/>
              <a:cs typeface="Times New Roman" panose="02020603050405020304" pitchFamily="18" charset="0"/>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9535" y="730250"/>
            <a:ext cx="6664960" cy="1353185"/>
          </a:xfrm>
          <a:prstGeom prst="rect">
            <a:avLst/>
          </a:prstGeom>
          <a:noFill/>
        </p:spPr>
        <p:txBody>
          <a:bodyPr wrap="square" rtlCol="0" anchor="t">
            <a:spAutoFit/>
          </a:bodyPr>
          <a:lstStyle/>
          <a:p>
            <a:r>
              <a:rPr lang="en-US" b="1" dirty="0">
                <a:solidFill>
                  <a:schemeClr val="tx1"/>
                </a:solidFill>
                <a:ea typeface="黑体" panose="02010609060101010101" pitchFamily="49" charset="-122"/>
                <a:cs typeface="Arial" panose="020B0604020202020204" pitchFamily="34" charset="0"/>
                <a:sym typeface="+mn-ea"/>
              </a:rPr>
              <a:t>     </a:t>
            </a:r>
            <a:r>
              <a:rPr sz="1600" b="1" dirty="0">
                <a:solidFill>
                  <a:schemeClr val="tx1"/>
                </a:solidFill>
                <a:ea typeface="黑体" panose="02010609060101010101" pitchFamily="49" charset="-122"/>
                <a:cs typeface="Arial" panose="020B0604020202020204" pitchFamily="34" charset="0"/>
                <a:sym typeface="+mn-ea"/>
              </a:rPr>
              <a:t>  </a:t>
            </a:r>
            <a:r>
              <a:rPr sz="16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sym typeface="+mn-ea"/>
              </a:rPr>
              <a:t>运费套期保值者运用</a:t>
            </a:r>
            <a:r>
              <a:rPr lang="en-US" sz="16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sym typeface="+mn-ea"/>
              </a:rPr>
              <a:t> FFA</a:t>
            </a:r>
            <a:r>
              <a:rPr sz="16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sym typeface="+mn-ea"/>
              </a:rPr>
              <a:t> 回避风险，但是</a:t>
            </a:r>
            <a:r>
              <a:rPr sz="16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sym typeface="+mn-ea"/>
              </a:rPr>
              <a:t>风险不会无故消失</a:t>
            </a:r>
            <a:r>
              <a:rPr sz="16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sym typeface="+mn-ea"/>
              </a:rPr>
              <a:t>，而是转移给期货交易的另一重要参与方——</a:t>
            </a:r>
            <a:r>
              <a:rPr sz="16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sym typeface="+mn-ea"/>
              </a:rPr>
              <a:t>风险投机者</a:t>
            </a:r>
            <a:r>
              <a:rPr sz="16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sym typeface="+mn-ea"/>
              </a:rPr>
              <a:t>。很多 </a:t>
            </a:r>
            <a:r>
              <a:rPr lang="en-US" sz="16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sym typeface="+mn-ea"/>
              </a:rPr>
              <a:t>FFA</a:t>
            </a:r>
            <a:r>
              <a:rPr sz="16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sym typeface="+mn-ea"/>
              </a:rPr>
              <a:t> 投机者是</a:t>
            </a:r>
            <a:r>
              <a:rPr sz="16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sym typeface="+mn-ea"/>
              </a:rPr>
              <a:t>金融机构</a:t>
            </a:r>
            <a:r>
              <a:rPr sz="16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sym typeface="+mn-ea"/>
              </a:rPr>
              <a:t>，一些航运界巨头也利用其对市场的信息优势和控制力参与投机。投机者之所以愿意承担风险是因为可以通过</a:t>
            </a:r>
            <a:r>
              <a:rPr lang="en-US" sz="16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sym typeface="+mn-ea"/>
              </a:rPr>
              <a:t>FFA</a:t>
            </a:r>
            <a:r>
              <a:rPr sz="16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sym typeface="+mn-ea"/>
              </a:rPr>
              <a:t> 交易为其</a:t>
            </a:r>
            <a:r>
              <a:rPr sz="16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sym typeface="+mn-ea"/>
              </a:rPr>
              <a:t>风险投资赚取高额回报</a:t>
            </a:r>
            <a:r>
              <a:rPr sz="16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sym typeface="+mn-ea"/>
              </a:rPr>
              <a:t>，其主要手段就是</a:t>
            </a:r>
            <a:r>
              <a:rPr sz="16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sym typeface="+mn-ea"/>
              </a:rPr>
              <a:t>投机和套利</a:t>
            </a:r>
            <a:r>
              <a:rPr sz="16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sym typeface="+mn-ea"/>
              </a:rPr>
              <a:t>。</a:t>
            </a:r>
          </a:p>
        </p:txBody>
      </p:sp>
      <p:pic>
        <p:nvPicPr>
          <p:cNvPr id="4" name="图片 3" descr="u=2613175832,4278573140&amp;fm=26&amp;gp=0"/>
          <p:cNvPicPr>
            <a:picLocks noChangeAspect="1"/>
          </p:cNvPicPr>
          <p:nvPr/>
        </p:nvPicPr>
        <p:blipFill>
          <a:blip r:embed="rId3"/>
          <a:stretch>
            <a:fillRect/>
          </a:stretch>
        </p:blipFill>
        <p:spPr>
          <a:xfrm>
            <a:off x="353060" y="2303780"/>
            <a:ext cx="2857500" cy="2105025"/>
          </a:xfrm>
          <a:prstGeom prst="rect">
            <a:avLst/>
          </a:prstGeom>
        </p:spPr>
      </p:pic>
      <p:pic>
        <p:nvPicPr>
          <p:cNvPr id="5" name="图片 4" descr="u=213191054,875399739&amp;fm=26&amp;gp=0"/>
          <p:cNvPicPr>
            <a:picLocks noChangeAspect="1"/>
          </p:cNvPicPr>
          <p:nvPr/>
        </p:nvPicPr>
        <p:blipFill>
          <a:blip r:embed="rId4"/>
          <a:stretch>
            <a:fillRect/>
          </a:stretch>
        </p:blipFill>
        <p:spPr>
          <a:xfrm>
            <a:off x="3479800" y="2285365"/>
            <a:ext cx="3006725" cy="2125345"/>
          </a:xfrm>
          <a:prstGeom prst="rect">
            <a:avLst/>
          </a:prstGeom>
        </p:spPr>
      </p:pic>
      <p:sp>
        <p:nvSpPr>
          <p:cNvPr id="6" name="TextBox 1048613"/>
          <p:cNvSpPr txBox="1"/>
          <p:nvPr/>
        </p:nvSpPr>
        <p:spPr>
          <a:xfrm>
            <a:off x="257648" y="281691"/>
            <a:ext cx="1652905" cy="313055"/>
          </a:xfrm>
          <a:prstGeom prst="rect">
            <a:avLst/>
          </a:prstGeom>
          <a:noFill/>
          <a:ln>
            <a:noFill/>
          </a:ln>
        </p:spPr>
        <p:txBody>
          <a:bodyPr vert="horz" wrap="non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lvl="0">
              <a:spcBef>
                <a:spcPct val="20000"/>
              </a:spcBef>
            </a:pPr>
            <a:r>
              <a:rPr lang="en-US"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4.8 FFA</a:t>
            </a:r>
            <a:r>
              <a:rPr lang="zh-CN" altLang="en-US"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投资策略</a:t>
            </a:r>
            <a:r>
              <a:rPr lang="en-US"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 </a:t>
            </a:r>
            <a:endParaRPr lang="zh-CN" altLang="en-US"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0">
          <a:blip r:embed="rId3" cstate="print">
            <a:lum/>
          </a:blip>
          <a:srcRect/>
          <a:stretch>
            <a:fillRect/>
          </a:stretch>
        </a:blipFill>
        <a:effectLst/>
      </p:bgPr>
    </p:bg>
    <p:spTree>
      <p:nvGrpSpPr>
        <p:cNvPr id="1" name=""/>
        <p:cNvGrpSpPr/>
        <p:nvPr/>
      </p:nvGrpSpPr>
      <p:grpSpPr>
        <a:xfrm>
          <a:off x="0" y="0"/>
          <a:ext cx="0" cy="0"/>
          <a:chOff x="0" y="0"/>
          <a:chExt cx="0" cy="0"/>
        </a:xfrm>
      </p:grpSpPr>
      <p:sp>
        <p:nvSpPr>
          <p:cNvPr id="3" name="文本框 2"/>
          <p:cNvSpPr txBox="1"/>
          <p:nvPr/>
        </p:nvSpPr>
        <p:spPr>
          <a:xfrm>
            <a:off x="611163" y="764406"/>
            <a:ext cx="5616624" cy="460375"/>
          </a:xfrm>
          <a:prstGeom prst="rect">
            <a:avLst/>
          </a:prstGeom>
          <a:noFill/>
        </p:spPr>
        <p:txBody>
          <a:bodyPr wrap="square" rtlCol="0">
            <a:spAutoFit/>
          </a:bodyPr>
          <a:lstStyle/>
          <a:p>
            <a:r>
              <a:rPr lang="zh-CN" altLang="en-US" sz="2400" b="1" dirty="0">
                <a:solidFill>
                  <a:schemeClr val="accent3">
                    <a:lumMod val="95000"/>
                  </a:schemeClr>
                </a:solidFill>
                <a:latin typeface="黑体" panose="02010609060101010101" pitchFamily="49" charset="-122"/>
                <a:ea typeface="黑体" panose="02010609060101010101" pitchFamily="49" charset="-122"/>
                <a:cs typeface="宋体" panose="02010600030101010101" pitchFamily="2" charset="-122"/>
              </a:rPr>
              <a:t>一、航运衍生品发展历程 </a:t>
            </a: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292585" y="1412478"/>
            <a:ext cx="6390005" cy="990600"/>
          </a:xfrm>
          <a:prstGeom prst="rect">
            <a:avLst/>
          </a:prstGeom>
          <a:noFill/>
          <a:ln>
            <a:noFill/>
          </a:ln>
        </p:spPr>
        <p:txBody>
          <a:bodyPr vert="horz" wrap="squar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defTabSz="683895">
              <a:lnSpc>
                <a:spcPct val="125000"/>
              </a:lnSpc>
              <a:spcBef>
                <a:spcPts val="0"/>
              </a:spcBef>
              <a:spcAft>
                <a:spcPts val="0"/>
              </a:spcAft>
              <a:buFont typeface="Wingdings" panose="05000000000000000000" charset="0"/>
              <a:defRPr/>
            </a:pPr>
            <a:r>
              <a:rPr lang="en-US" altLang="zh-CN" sz="1600" b="1" dirty="0">
                <a:solidFill>
                  <a:schemeClr val="tx1"/>
                </a:solidFill>
                <a:ea typeface="黑体" panose="02010609060101010101" pitchFamily="49" charset="-122"/>
                <a:cs typeface="Arial" panose="020B0604020202020204" pitchFamily="34" charset="0"/>
                <a:sym typeface="+mn-ea"/>
              </a:rPr>
              <a:t>      </a:t>
            </a:r>
            <a:r>
              <a:rPr lang="en-US" sz="16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sym typeface="+mn-ea"/>
              </a:rPr>
              <a:t> FFA</a:t>
            </a:r>
            <a:r>
              <a:rPr sz="1600" b="1" dirty="0">
                <a:solidFill>
                  <a:schemeClr val="tx1"/>
                </a:solidFill>
                <a:ea typeface="黑体" panose="02010609060101010101" pitchFamily="49" charset="-122"/>
                <a:cs typeface="Arial" panose="020B0604020202020204" pitchFamily="34" charset="0"/>
                <a:sym typeface="+mn-ea"/>
              </a:rPr>
              <a:t> 投机指完全以牟取利润为目的而</a:t>
            </a:r>
            <a:r>
              <a:rPr sz="1600" b="1" dirty="0">
                <a:solidFill>
                  <a:srgbClr val="FF0000"/>
                </a:solidFill>
                <a:ea typeface="黑体" panose="02010609060101010101" pitchFamily="49" charset="-122"/>
                <a:cs typeface="Arial" panose="020B0604020202020204" pitchFamily="34" charset="0"/>
                <a:sym typeface="+mn-ea"/>
              </a:rPr>
              <a:t>买卖标准化运费期货协议</a:t>
            </a:r>
            <a:r>
              <a:rPr sz="1600" b="1" dirty="0">
                <a:solidFill>
                  <a:schemeClr val="tx1"/>
                </a:solidFill>
                <a:ea typeface="黑体" panose="02010609060101010101" pitchFamily="49" charset="-122"/>
                <a:cs typeface="Arial" panose="020B0604020202020204" pitchFamily="34" charset="0"/>
                <a:sym typeface="+mn-ea"/>
              </a:rPr>
              <a:t>的行为。投机者</a:t>
            </a:r>
            <a:r>
              <a:rPr sz="1600" b="1" dirty="0">
                <a:solidFill>
                  <a:srgbClr val="FF0000"/>
                </a:solidFill>
                <a:ea typeface="黑体" panose="02010609060101010101" pitchFamily="49" charset="-122"/>
                <a:cs typeface="Arial" panose="020B0604020202020204" pitchFamily="34" charset="0"/>
                <a:sym typeface="+mn-ea"/>
              </a:rPr>
              <a:t>只参与期货市场的交易</a:t>
            </a:r>
            <a:r>
              <a:rPr sz="1600" b="1" dirty="0">
                <a:solidFill>
                  <a:schemeClr val="tx1"/>
                </a:solidFill>
                <a:ea typeface="黑体" panose="02010609060101010101" pitchFamily="49" charset="-122"/>
                <a:cs typeface="Arial" panose="020B0604020202020204" pitchFamily="34" charset="0"/>
                <a:sym typeface="+mn-ea"/>
              </a:rPr>
              <a:t>，或赔或赚，没有现货交易对冲风险。</a:t>
            </a:r>
          </a:p>
        </p:txBody>
      </p:sp>
      <p:sp>
        <p:nvSpPr>
          <p:cNvPr id="4" name="文本框 3"/>
          <p:cNvSpPr txBox="1"/>
          <p:nvPr/>
        </p:nvSpPr>
        <p:spPr>
          <a:xfrm>
            <a:off x="178330" y="1057494"/>
            <a:ext cx="5942166" cy="386715"/>
          </a:xfrm>
          <a:prstGeom prst="rect">
            <a:avLst/>
          </a:prstGeom>
          <a:noFill/>
          <a:ln>
            <a:noFill/>
          </a:ln>
        </p:spPr>
        <p:txBody>
          <a:bodyPr vert="horz" wrap="squar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marL="285750" indent="-285750">
              <a:lnSpc>
                <a:spcPct val="130000"/>
              </a:lnSpc>
              <a:spcBef>
                <a:spcPts val="450"/>
              </a:spcBef>
              <a:buFont typeface="Wingdings" panose="05000000000000000000" charset="0"/>
              <a:buChar char="u"/>
              <a:defRPr/>
            </a:pPr>
            <a:r>
              <a:rPr lang="zh-CN" altLang="zh-CN" sz="1600" b="1" dirty="0">
                <a:solidFill>
                  <a:schemeClr val="accent1">
                    <a:lumMod val="75000"/>
                  </a:schemeClr>
                </a:solidFill>
                <a:ea typeface="黑体" panose="02010609060101010101" pitchFamily="49" charset="-122"/>
                <a:cs typeface="Arial" panose="020B0604020202020204" pitchFamily="34" charset="0"/>
                <a:sym typeface="+mn-ea"/>
              </a:rPr>
              <a:t>定义</a:t>
            </a:r>
          </a:p>
        </p:txBody>
      </p:sp>
      <p:sp>
        <p:nvSpPr>
          <p:cNvPr id="6" name="文本框 5"/>
          <p:cNvSpPr txBox="1"/>
          <p:nvPr/>
        </p:nvSpPr>
        <p:spPr>
          <a:xfrm>
            <a:off x="178330" y="2429729"/>
            <a:ext cx="5942166" cy="426720"/>
          </a:xfrm>
          <a:prstGeom prst="rect">
            <a:avLst/>
          </a:prstGeom>
          <a:noFill/>
          <a:ln>
            <a:noFill/>
          </a:ln>
        </p:spPr>
        <p:txBody>
          <a:bodyPr vert="horz" wrap="squar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marL="285750" indent="-285750" algn="l">
              <a:lnSpc>
                <a:spcPct val="130000"/>
              </a:lnSpc>
              <a:spcBef>
                <a:spcPts val="450"/>
              </a:spcBef>
              <a:buClrTx/>
              <a:buSzTx/>
              <a:buFont typeface="Wingdings" panose="05000000000000000000" charset="0"/>
              <a:buChar char="u"/>
              <a:defRPr/>
            </a:pPr>
            <a:r>
              <a:rPr lang="zh-CN" altLang="zh-CN" sz="1600" b="1" dirty="0">
                <a:solidFill>
                  <a:schemeClr val="accent1">
                    <a:lumMod val="75000"/>
                  </a:schemeClr>
                </a:solidFill>
                <a:ea typeface="黑体" panose="02010609060101010101" pitchFamily="49" charset="-122"/>
                <a:cs typeface="Arial" panose="020B0604020202020204" pitchFamily="34" charset="0"/>
              </a:rPr>
              <a:t>上例中</a:t>
            </a:r>
          </a:p>
        </p:txBody>
      </p:sp>
      <p:sp>
        <p:nvSpPr>
          <p:cNvPr id="2" name="文本框 1"/>
          <p:cNvSpPr txBox="1"/>
          <p:nvPr/>
        </p:nvSpPr>
        <p:spPr>
          <a:xfrm>
            <a:off x="292585" y="2826642"/>
            <a:ext cx="6390005" cy="1938020"/>
          </a:xfrm>
          <a:prstGeom prst="rect">
            <a:avLst/>
          </a:prstGeom>
          <a:noFill/>
        </p:spPr>
        <p:txBody>
          <a:bodyPr wrap="square" rtlCol="0" anchor="t">
            <a:spAutoFit/>
          </a:bodyPr>
          <a:lstStyle/>
          <a:p>
            <a:pPr eaLnBrk="1" hangingPunct="1">
              <a:lnSpc>
                <a:spcPct val="125000"/>
              </a:lnSpc>
            </a:pPr>
            <a:r>
              <a:rPr lang="en-US" sz="1600" b="1" dirty="0">
                <a:solidFill>
                  <a:schemeClr val="tx1"/>
                </a:solidFill>
                <a:ea typeface="黑体" panose="02010609060101010101" pitchFamily="49" charset="-122"/>
                <a:cs typeface="Arial" panose="020B0604020202020204" pitchFamily="34" charset="0"/>
              </a:rPr>
              <a:t>       </a:t>
            </a:r>
            <a:r>
              <a:rPr lang="en-US" altLang="zh-CN" sz="1600" b="1" dirty="0">
                <a:solidFill>
                  <a:schemeClr val="tx1"/>
                </a:solidFill>
                <a:ea typeface="黑体" panose="02010609060101010101" pitchFamily="49" charset="-122"/>
                <a:cs typeface="Arial" panose="020B0604020202020204" pitchFamily="34" charset="0"/>
              </a:rPr>
              <a:t>投机者可以以煤炭商或船舶所有人的身份买卖</a:t>
            </a:r>
            <a:r>
              <a:rPr lang="en-US" sz="16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FFA</a:t>
            </a:r>
            <a:r>
              <a:rPr lang="en-US" altLang="zh-CN" sz="1600" b="1" dirty="0">
                <a:solidFill>
                  <a:schemeClr val="tx1"/>
                </a:solidFill>
                <a:ea typeface="黑体" panose="02010609060101010101" pitchFamily="49" charset="-122"/>
                <a:cs typeface="Arial" panose="020B0604020202020204" pitchFamily="34" charset="0"/>
              </a:rPr>
              <a:t>合约，当</a:t>
            </a:r>
            <a:r>
              <a:rPr lang="en-US" altLang="zh-CN" sz="1600" b="1" dirty="0">
                <a:solidFill>
                  <a:srgbClr val="FF0000"/>
                </a:solidFill>
                <a:ea typeface="黑体" panose="02010609060101010101" pitchFamily="49" charset="-122"/>
                <a:cs typeface="Arial" panose="020B0604020202020204" pitchFamily="34" charset="0"/>
              </a:rPr>
              <a:t>认为远期运价上涨时做多头，买进</a:t>
            </a:r>
            <a:r>
              <a:rPr lang="en-US" sz="16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FFA</a:t>
            </a:r>
            <a:r>
              <a:rPr lang="en-US" altLang="zh-CN" sz="1600" b="1" dirty="0">
                <a:solidFill>
                  <a:schemeClr val="tx1"/>
                </a:solidFill>
                <a:ea typeface="黑体" panose="02010609060101010101" pitchFamily="49" charset="-122"/>
                <a:cs typeface="Arial" panose="020B0604020202020204" pitchFamily="34" charset="0"/>
              </a:rPr>
              <a:t>；当</a:t>
            </a:r>
            <a:r>
              <a:rPr lang="en-US" altLang="zh-CN" sz="1600" b="1" dirty="0">
                <a:solidFill>
                  <a:srgbClr val="FF0000"/>
                </a:solidFill>
                <a:ea typeface="黑体" panose="02010609060101010101" pitchFamily="49" charset="-122"/>
                <a:cs typeface="Arial" panose="020B0604020202020204" pitchFamily="34" charset="0"/>
              </a:rPr>
              <a:t>认为运价下跌时做空头，卖出 </a:t>
            </a:r>
            <a:r>
              <a:rPr lang="en-US" sz="16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FFA</a:t>
            </a:r>
            <a:r>
              <a:rPr lang="zh-CN" altLang="en-US" sz="1600" b="1" dirty="0">
                <a:solidFill>
                  <a:srgbClr val="FF0000"/>
                </a:solidFill>
                <a:ea typeface="黑体" panose="02010609060101010101" pitchFamily="49" charset="-122"/>
                <a:cs typeface="Arial" panose="020B0604020202020204" pitchFamily="34" charset="0"/>
              </a:rPr>
              <a:t>；</a:t>
            </a:r>
            <a:r>
              <a:rPr lang="en-US" altLang="zh-CN" sz="1600" b="1" dirty="0">
                <a:solidFill>
                  <a:schemeClr val="tx1"/>
                </a:solidFill>
                <a:ea typeface="黑体" panose="02010609060101010101" pitchFamily="49" charset="-122"/>
                <a:cs typeface="Arial" panose="020B0604020202020204" pitchFamily="34" charset="0"/>
              </a:rPr>
              <a:t>投机者也可同时进行卖出和买入操作，</a:t>
            </a:r>
            <a:r>
              <a:rPr lang="en-US" altLang="zh-CN" sz="1600" b="1" dirty="0">
                <a:solidFill>
                  <a:srgbClr val="FF0000"/>
                </a:solidFill>
                <a:ea typeface="黑体" panose="02010609060101010101" pitchFamily="49" charset="-122"/>
                <a:cs typeface="Arial" panose="020B0604020202020204" pitchFamily="34" charset="0"/>
              </a:rPr>
              <a:t>高卖低买</a:t>
            </a:r>
            <a:r>
              <a:rPr lang="en-US" altLang="zh-CN" sz="1600" b="1" dirty="0">
                <a:solidFill>
                  <a:schemeClr val="tx1"/>
                </a:solidFill>
                <a:ea typeface="黑体" panose="02010609060101010101" pitchFamily="49" charset="-122"/>
                <a:cs typeface="Arial" panose="020B0604020202020204" pitchFamily="34" charset="0"/>
              </a:rPr>
              <a:t>。如投机者在</a:t>
            </a:r>
            <a:r>
              <a:rPr lang="en-US" sz="16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5 </a:t>
            </a:r>
            <a:r>
              <a:rPr lang="en-US" altLang="zh-CN" sz="1600" b="1" dirty="0">
                <a:solidFill>
                  <a:schemeClr val="tx1"/>
                </a:solidFill>
                <a:ea typeface="黑体" panose="02010609060101010101" pitchFamily="49" charset="-122"/>
                <a:cs typeface="Arial" panose="020B0604020202020204" pitchFamily="34" charset="0"/>
              </a:rPr>
              <a:t>月份以 </a:t>
            </a:r>
            <a:r>
              <a:rPr lang="en-US" sz="16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4.00</a:t>
            </a:r>
            <a:r>
              <a:rPr lang="en-US" altLang="zh-CN" sz="1600" b="1" dirty="0">
                <a:solidFill>
                  <a:schemeClr val="tx1"/>
                </a:solidFill>
                <a:ea typeface="黑体" panose="02010609060101010101" pitchFamily="49" charset="-122"/>
                <a:cs typeface="Arial" panose="020B0604020202020204" pitchFamily="34" charset="0"/>
              </a:rPr>
              <a:t> 美元/</a:t>
            </a:r>
            <a:r>
              <a:rPr lang="en-US" sz="16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t</a:t>
            </a:r>
            <a:r>
              <a:rPr lang="en-US" altLang="zh-CN" sz="1600" b="1" dirty="0">
                <a:solidFill>
                  <a:schemeClr val="tx1"/>
                </a:solidFill>
                <a:ea typeface="黑体" panose="02010609060101010101" pitchFamily="49" charset="-122"/>
                <a:cs typeface="Arial" panose="020B0604020202020204" pitchFamily="34" charset="0"/>
              </a:rPr>
              <a:t>卖出 </a:t>
            </a:r>
            <a:r>
              <a:rPr lang="en-US" sz="16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7</a:t>
            </a:r>
            <a:r>
              <a:rPr lang="en-US" altLang="zh-CN" sz="1600" b="1" dirty="0">
                <a:solidFill>
                  <a:schemeClr val="tx1"/>
                </a:solidFill>
                <a:ea typeface="黑体" panose="02010609060101010101" pitchFamily="49" charset="-122"/>
                <a:cs typeface="Arial" panose="020B0604020202020204" pitchFamily="34" charset="0"/>
              </a:rPr>
              <a:t> 月底的</a:t>
            </a:r>
            <a:r>
              <a:rPr lang="en-US" sz="16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FFA</a:t>
            </a:r>
            <a:r>
              <a:rPr lang="en-US" altLang="zh-CN" sz="1600" b="1" dirty="0">
                <a:solidFill>
                  <a:schemeClr val="tx1"/>
                </a:solidFill>
                <a:ea typeface="黑体" panose="02010609060101010101" pitchFamily="49" charset="-122"/>
                <a:cs typeface="Arial" panose="020B0604020202020204" pitchFamily="34" charset="0"/>
              </a:rPr>
              <a:t>，同时在 </a:t>
            </a:r>
            <a:r>
              <a:rPr lang="en-US" sz="16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6 </a:t>
            </a:r>
            <a:r>
              <a:rPr lang="en-US" altLang="zh-CN" sz="1600" b="1" dirty="0">
                <a:solidFill>
                  <a:schemeClr val="tx1"/>
                </a:solidFill>
                <a:ea typeface="黑体" panose="02010609060101010101" pitchFamily="49" charset="-122"/>
                <a:cs typeface="Arial" panose="020B0604020202020204" pitchFamily="34" charset="0"/>
              </a:rPr>
              <a:t>月份有机会以</a:t>
            </a:r>
            <a:r>
              <a:rPr lang="en-US" sz="16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 3.90</a:t>
            </a:r>
            <a:r>
              <a:rPr lang="en-US" altLang="zh-CN" sz="1600" b="1" dirty="0">
                <a:solidFill>
                  <a:schemeClr val="tx1"/>
                </a:solidFill>
                <a:ea typeface="黑体" panose="02010609060101010101" pitchFamily="49" charset="-122"/>
                <a:cs typeface="Arial" panose="020B0604020202020204" pitchFamily="34" charset="0"/>
              </a:rPr>
              <a:t> 美元/</a:t>
            </a:r>
            <a:r>
              <a:rPr lang="en-US" sz="16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t </a:t>
            </a:r>
            <a:r>
              <a:rPr lang="en-US" altLang="zh-CN" sz="1600" b="1" dirty="0">
                <a:solidFill>
                  <a:schemeClr val="tx1"/>
                </a:solidFill>
                <a:ea typeface="黑体" panose="02010609060101010101" pitchFamily="49" charset="-122"/>
                <a:cs typeface="Arial" panose="020B0604020202020204" pitchFamily="34" charset="0"/>
              </a:rPr>
              <a:t>买进 </a:t>
            </a:r>
            <a:r>
              <a:rPr lang="en-US" sz="16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7</a:t>
            </a:r>
            <a:r>
              <a:rPr lang="en-US" altLang="zh-CN" sz="1600" b="1" dirty="0">
                <a:solidFill>
                  <a:schemeClr val="tx1"/>
                </a:solidFill>
                <a:ea typeface="黑体" panose="02010609060101010101" pitchFamily="49" charset="-122"/>
                <a:cs typeface="Arial" panose="020B0604020202020204" pitchFamily="34" charset="0"/>
              </a:rPr>
              <a:t> 月底</a:t>
            </a:r>
            <a:r>
              <a:rPr lang="en-US" altLang="zh-CN" sz="1600" b="1" dirty="0">
                <a:solidFill>
                  <a:srgbClr val="FF0000"/>
                </a:solidFill>
                <a:ea typeface="黑体" panose="02010609060101010101" pitchFamily="49" charset="-122"/>
                <a:cs typeface="Arial" panose="020B0604020202020204" pitchFamily="34" charset="0"/>
              </a:rPr>
              <a:t>同品种同数量的 </a:t>
            </a:r>
            <a:r>
              <a:rPr lang="en-US" sz="16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FFA</a:t>
            </a:r>
            <a:r>
              <a:rPr lang="en-US" altLang="zh-CN" sz="1600" b="1" dirty="0">
                <a:solidFill>
                  <a:srgbClr val="FF0000"/>
                </a:solidFill>
                <a:ea typeface="黑体" panose="02010609060101010101" pitchFamily="49" charset="-122"/>
                <a:cs typeface="Arial" panose="020B0604020202020204" pitchFamily="34" charset="0"/>
              </a:rPr>
              <a:t>对冲交易</a:t>
            </a:r>
            <a:r>
              <a:rPr lang="en-US" altLang="zh-CN" sz="1600" b="1" dirty="0">
                <a:solidFill>
                  <a:schemeClr val="tx1"/>
                </a:solidFill>
                <a:ea typeface="黑体" panose="02010609060101010101" pitchFamily="49" charset="-122"/>
                <a:cs typeface="Arial" panose="020B0604020202020204" pitchFamily="34" charset="0"/>
              </a:rPr>
              <a:t>，则到交割期时不管现货运价如何，投机者总能盈利 </a:t>
            </a:r>
            <a:r>
              <a:rPr lang="en-US" sz="16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0.10</a:t>
            </a:r>
            <a:r>
              <a:rPr lang="en-US" altLang="zh-CN" sz="1600" b="1" dirty="0">
                <a:solidFill>
                  <a:schemeClr val="tx1"/>
                </a:solidFill>
                <a:ea typeface="黑体" panose="02010609060101010101" pitchFamily="49" charset="-122"/>
                <a:cs typeface="Arial" panose="020B0604020202020204" pitchFamily="34" charset="0"/>
              </a:rPr>
              <a:t> 美元/</a:t>
            </a:r>
            <a:r>
              <a:rPr lang="en-US" sz="16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t</a:t>
            </a:r>
            <a:r>
              <a:rPr lang="en-US" altLang="zh-CN" sz="1600" b="1" dirty="0">
                <a:solidFill>
                  <a:schemeClr val="tx1"/>
                </a:solidFill>
                <a:ea typeface="黑体" panose="02010609060101010101" pitchFamily="49" charset="-122"/>
                <a:cs typeface="Arial" panose="020B0604020202020204" pitchFamily="34" charset="0"/>
              </a:rPr>
              <a:t>。</a:t>
            </a:r>
          </a:p>
        </p:txBody>
      </p:sp>
      <p:sp>
        <p:nvSpPr>
          <p:cNvPr id="9" name="TextBox 1048613"/>
          <p:cNvSpPr txBox="1"/>
          <p:nvPr/>
        </p:nvSpPr>
        <p:spPr>
          <a:xfrm>
            <a:off x="257648" y="281691"/>
            <a:ext cx="1652905" cy="313055"/>
          </a:xfrm>
          <a:prstGeom prst="rect">
            <a:avLst/>
          </a:prstGeom>
          <a:noFill/>
          <a:ln>
            <a:noFill/>
          </a:ln>
        </p:spPr>
        <p:txBody>
          <a:bodyPr vert="horz" wrap="non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lvl="0">
              <a:spcBef>
                <a:spcPct val="20000"/>
              </a:spcBef>
            </a:pPr>
            <a:r>
              <a:rPr lang="en-US"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4.8 FFA</a:t>
            </a:r>
            <a:r>
              <a:rPr lang="zh-CN" altLang="en-US"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投资策略</a:t>
            </a:r>
            <a:r>
              <a:rPr lang="en-US"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 </a:t>
            </a:r>
            <a:endParaRPr lang="zh-CN" altLang="en-US"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0" name="文本框 9"/>
          <p:cNvSpPr txBox="1"/>
          <p:nvPr/>
        </p:nvSpPr>
        <p:spPr>
          <a:xfrm>
            <a:off x="179115" y="709911"/>
            <a:ext cx="5942166" cy="390428"/>
          </a:xfrm>
          <a:prstGeom prst="rect">
            <a:avLst/>
          </a:prstGeom>
          <a:noFill/>
          <a:ln>
            <a:noFill/>
          </a:ln>
        </p:spPr>
        <p:txBody>
          <a:bodyPr vert="horz" wrap="squar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marL="213995" indent="-213995">
              <a:lnSpc>
                <a:spcPct val="130000"/>
              </a:lnSpc>
              <a:spcBef>
                <a:spcPts val="450"/>
              </a:spcBef>
              <a:buFontTx/>
              <a:buChar char="•"/>
              <a:defRPr/>
            </a:pPr>
            <a:r>
              <a:rPr lang="en-US" altLang="zh-CN" b="1" dirty="0">
                <a:gradFill>
                  <a:gsLst>
                    <a:gs pos="0">
                      <a:srgbClr val="E30000"/>
                    </a:gs>
                    <a:gs pos="100000">
                      <a:srgbClr val="760303"/>
                    </a:gs>
                  </a:gsLst>
                  <a:lin scaled="0"/>
                </a:gradFill>
                <a:latin typeface="Times New Roman" panose="02020603050405020304" pitchFamily="18" charset="0"/>
                <a:ea typeface="黑体" panose="02010609060101010101" pitchFamily="49" charset="-122"/>
                <a:cs typeface="Times New Roman" panose="02020603050405020304" pitchFamily="18" charset="0"/>
              </a:rPr>
              <a:t>4.8.2 </a:t>
            </a:r>
            <a:r>
              <a:rPr lang="zh-CN" altLang="en-US" b="1" dirty="0">
                <a:gradFill>
                  <a:gsLst>
                    <a:gs pos="0">
                      <a:srgbClr val="E30000"/>
                    </a:gs>
                    <a:gs pos="100000">
                      <a:srgbClr val="760303"/>
                    </a:gs>
                  </a:gsLst>
                  <a:lin scaled="0"/>
                </a:gradFill>
                <a:latin typeface="Times New Roman" panose="02020603050405020304" pitchFamily="18" charset="0"/>
                <a:ea typeface="黑体" panose="02010609060101010101" pitchFamily="49" charset="-122"/>
                <a:cs typeface="Times New Roman" panose="02020603050405020304" pitchFamily="18" charset="0"/>
              </a:rPr>
              <a:t>投机</a:t>
            </a:r>
            <a:endParaRPr lang="en-US" altLang="zh-CN" b="1" dirty="0">
              <a:gradFill>
                <a:gsLst>
                  <a:gs pos="0">
                    <a:srgbClr val="E30000"/>
                  </a:gs>
                  <a:gs pos="100000">
                    <a:srgbClr val="760303"/>
                  </a:gs>
                </a:gsLst>
                <a:lin scaled="0"/>
              </a:gradFill>
              <a:latin typeface="Times New Roman" panose="02020603050405020304" pitchFamily="18" charset="0"/>
              <a:ea typeface="黑体" panose="02010609060101010101" pitchFamily="49" charset="-122"/>
              <a:cs typeface="Times New Roman" panose="02020603050405020304" pitchFamily="18" charset="0"/>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152400" y="993140"/>
            <a:ext cx="6560820" cy="1605915"/>
          </a:xfrm>
          <a:prstGeom prst="rect">
            <a:avLst/>
          </a:prstGeom>
          <a:noFill/>
          <a:ln>
            <a:noFill/>
          </a:ln>
        </p:spPr>
        <p:txBody>
          <a:bodyPr vert="horz" wrap="squar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marL="285750" indent="-285750" defTabSz="683895">
              <a:lnSpc>
                <a:spcPct val="125000"/>
              </a:lnSpc>
              <a:spcBef>
                <a:spcPts val="0"/>
              </a:spcBef>
              <a:spcAft>
                <a:spcPts val="0"/>
              </a:spcAft>
              <a:buFont typeface="Wingdings" panose="05000000000000000000" charset="0"/>
              <a:buChar char="u"/>
              <a:defRPr/>
            </a:pPr>
            <a:r>
              <a:rPr lang="zh-CN" altLang="zh-CN" sz="1600" b="1" dirty="0">
                <a:solidFill>
                  <a:schemeClr val="accent1">
                    <a:lumMod val="75000"/>
                  </a:schemeClr>
                </a:solidFill>
                <a:ea typeface="黑体" panose="02010609060101010101" pitchFamily="49" charset="-122"/>
                <a:cs typeface="Arial" panose="020B0604020202020204" pitchFamily="34" charset="0"/>
                <a:sym typeface="+mn-ea"/>
              </a:rPr>
              <a:t>定义</a:t>
            </a:r>
            <a:r>
              <a:rPr lang="en-US" altLang="zh-CN" sz="1600" b="1" dirty="0">
                <a:solidFill>
                  <a:schemeClr val="accent1">
                    <a:lumMod val="75000"/>
                  </a:schemeClr>
                </a:solidFill>
                <a:ea typeface="黑体" panose="02010609060101010101" pitchFamily="49" charset="-122"/>
                <a:cs typeface="Arial" panose="020B0604020202020204" pitchFamily="34" charset="0"/>
                <a:sym typeface="+mn-ea"/>
              </a:rPr>
              <a:t> </a:t>
            </a:r>
            <a:r>
              <a:rPr lang="en-US" altLang="zh-CN" sz="1600" b="1" dirty="0">
                <a:solidFill>
                  <a:schemeClr val="tx1"/>
                </a:solidFill>
                <a:ea typeface="黑体" panose="02010609060101010101" pitchFamily="49" charset="-122"/>
                <a:cs typeface="Arial" panose="020B0604020202020204" pitchFamily="34" charset="0"/>
                <a:sym typeface="+mn-ea"/>
              </a:rPr>
              <a:t>     </a:t>
            </a:r>
          </a:p>
          <a:p>
            <a:pPr defTabSz="683895">
              <a:lnSpc>
                <a:spcPct val="125000"/>
              </a:lnSpc>
              <a:spcBef>
                <a:spcPts val="0"/>
              </a:spcBef>
              <a:spcAft>
                <a:spcPts val="0"/>
              </a:spcAft>
              <a:buFont typeface="Wingdings" panose="05000000000000000000" charset="0"/>
              <a:defRPr/>
            </a:pPr>
            <a:r>
              <a:rPr lang="en-US" altLang="zh-CN" sz="1600" b="1" dirty="0">
                <a:solidFill>
                  <a:schemeClr val="tx1"/>
                </a:solidFill>
                <a:ea typeface="黑体" panose="02010609060101010101" pitchFamily="49" charset="-122"/>
                <a:cs typeface="Arial" panose="020B0604020202020204" pitchFamily="34" charset="0"/>
                <a:sym typeface="+mn-ea"/>
              </a:rPr>
              <a:t>      </a:t>
            </a:r>
            <a:r>
              <a:rPr sz="1600" b="1" dirty="0">
                <a:solidFill>
                  <a:schemeClr val="tx1"/>
                </a:solidFill>
                <a:ea typeface="黑体" panose="02010609060101010101" pitchFamily="49" charset="-122"/>
                <a:cs typeface="Arial" panose="020B0604020202020204" pitchFamily="34" charset="0"/>
                <a:sym typeface="+mn-ea"/>
              </a:rPr>
              <a:t>套利是指在买入或卖出</a:t>
            </a:r>
            <a:r>
              <a:rPr sz="1600" b="1" dirty="0">
                <a:solidFill>
                  <a:srgbClr val="FF0000"/>
                </a:solidFill>
                <a:ea typeface="黑体" panose="02010609060101010101" pitchFamily="49" charset="-122"/>
                <a:cs typeface="Arial" panose="020B0604020202020204" pitchFamily="34" charset="0"/>
                <a:sym typeface="+mn-ea"/>
              </a:rPr>
              <a:t>某种期货合约的同时</a:t>
            </a:r>
            <a:r>
              <a:rPr sz="1600" b="1" dirty="0">
                <a:solidFill>
                  <a:schemeClr val="tx1"/>
                </a:solidFill>
                <a:ea typeface="黑体" panose="02010609060101010101" pitchFamily="49" charset="-122"/>
                <a:cs typeface="Arial" panose="020B0604020202020204" pitchFamily="34" charset="0"/>
                <a:sym typeface="+mn-ea"/>
              </a:rPr>
              <a:t>，卖出或买入</a:t>
            </a:r>
            <a:r>
              <a:rPr sz="1600" b="1" dirty="0">
                <a:solidFill>
                  <a:srgbClr val="FF0000"/>
                </a:solidFill>
                <a:ea typeface="黑体" panose="02010609060101010101" pitchFamily="49" charset="-122"/>
                <a:cs typeface="Arial" panose="020B0604020202020204" pitchFamily="34" charset="0"/>
                <a:sym typeface="+mn-ea"/>
              </a:rPr>
              <a:t>相关的另一种合约</a:t>
            </a:r>
            <a:r>
              <a:rPr sz="1600" b="1" dirty="0">
                <a:solidFill>
                  <a:schemeClr val="tx1"/>
                </a:solidFill>
                <a:ea typeface="黑体" panose="02010609060101010101" pitchFamily="49" charset="-122"/>
                <a:cs typeface="Arial" panose="020B0604020202020204" pitchFamily="34" charset="0"/>
                <a:sym typeface="+mn-ea"/>
              </a:rPr>
              <a:t>，并在某个时间同时将</a:t>
            </a:r>
            <a:r>
              <a:rPr sz="1600" b="1" dirty="0">
                <a:solidFill>
                  <a:srgbClr val="FF0000"/>
                </a:solidFill>
                <a:ea typeface="黑体" panose="02010609060101010101" pitchFamily="49" charset="-122"/>
                <a:cs typeface="Arial" panose="020B0604020202020204" pitchFamily="34" charset="0"/>
                <a:sym typeface="+mn-ea"/>
              </a:rPr>
              <a:t>两种合约平仓</a:t>
            </a:r>
            <a:r>
              <a:rPr sz="1600" b="1" dirty="0">
                <a:solidFill>
                  <a:schemeClr val="tx1"/>
                </a:solidFill>
                <a:ea typeface="黑体" panose="02010609060101010101" pitchFamily="49" charset="-122"/>
                <a:cs typeface="Arial" panose="020B0604020202020204" pitchFamily="34" charset="0"/>
                <a:sym typeface="+mn-ea"/>
              </a:rPr>
              <a:t>的交易。套利是投机的特殊方式，它使期货投机不仅仅局限于期货合约绝对价格的水平变化，而更多地转向</a:t>
            </a:r>
            <a:r>
              <a:rPr sz="1600" b="1" dirty="0">
                <a:solidFill>
                  <a:srgbClr val="FF0000"/>
                </a:solidFill>
                <a:ea typeface="黑体" panose="02010609060101010101" pitchFamily="49" charset="-122"/>
                <a:cs typeface="Arial" panose="020B0604020202020204" pitchFamily="34" charset="0"/>
                <a:sym typeface="+mn-ea"/>
              </a:rPr>
              <a:t>期货合约相对价格的水平变化</a:t>
            </a:r>
            <a:r>
              <a:rPr sz="1600" b="1" dirty="0">
                <a:solidFill>
                  <a:schemeClr val="tx1"/>
                </a:solidFill>
                <a:ea typeface="黑体" panose="02010609060101010101" pitchFamily="49" charset="-122"/>
                <a:cs typeface="Arial" panose="020B0604020202020204" pitchFamily="34" charset="0"/>
                <a:sym typeface="+mn-ea"/>
              </a:rPr>
              <a:t>。</a:t>
            </a:r>
          </a:p>
        </p:txBody>
      </p:sp>
      <p:sp>
        <p:nvSpPr>
          <p:cNvPr id="3" name="文本框 2"/>
          <p:cNvSpPr txBox="1"/>
          <p:nvPr/>
        </p:nvSpPr>
        <p:spPr>
          <a:xfrm>
            <a:off x="152238" y="2543694"/>
            <a:ext cx="6389370" cy="1630045"/>
          </a:xfrm>
          <a:prstGeom prst="rect">
            <a:avLst/>
          </a:prstGeom>
          <a:noFill/>
        </p:spPr>
        <p:txBody>
          <a:bodyPr wrap="square" rtlCol="0" anchor="t">
            <a:spAutoFit/>
          </a:bodyPr>
          <a:lstStyle/>
          <a:p>
            <a:pPr marL="285750" indent="-285750" defTabSz="683895">
              <a:lnSpc>
                <a:spcPct val="125000"/>
              </a:lnSpc>
              <a:spcBef>
                <a:spcPts val="0"/>
              </a:spcBef>
              <a:spcAft>
                <a:spcPts val="0"/>
              </a:spcAft>
              <a:buFont typeface="Wingdings" panose="05000000000000000000" charset="0"/>
              <a:buChar char="u"/>
              <a:defRPr/>
            </a:pPr>
            <a:r>
              <a:rPr lang="zh-CN" altLang="zh-CN" sz="1600" b="1" dirty="0">
                <a:solidFill>
                  <a:schemeClr val="accent1">
                    <a:lumMod val="75000"/>
                  </a:schemeClr>
                </a:solidFill>
                <a:ea typeface="黑体" panose="02010609060101010101" pitchFamily="49" charset="-122"/>
                <a:cs typeface="Arial" panose="020B0604020202020204" pitchFamily="34" charset="0"/>
                <a:sym typeface="+mn-ea"/>
              </a:rPr>
              <a:t> </a:t>
            </a:r>
            <a:r>
              <a:rPr lang="en-US" sz="16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sym typeface="+mn-ea"/>
              </a:rPr>
              <a:t>FFA</a:t>
            </a:r>
            <a:r>
              <a:rPr lang="zh-CN" altLang="zh-CN" sz="1600" b="1" dirty="0">
                <a:solidFill>
                  <a:schemeClr val="accent1">
                    <a:lumMod val="75000"/>
                  </a:schemeClr>
                </a:solidFill>
                <a:ea typeface="黑体" panose="02010609060101010101" pitchFamily="49" charset="-122"/>
                <a:cs typeface="Arial" panose="020B0604020202020204" pitchFamily="34" charset="0"/>
                <a:sym typeface="+mn-ea"/>
              </a:rPr>
              <a:t> 套利的机会</a:t>
            </a:r>
          </a:p>
          <a:p>
            <a:pPr defTabSz="683895">
              <a:lnSpc>
                <a:spcPct val="125000"/>
              </a:lnSpc>
              <a:spcBef>
                <a:spcPts val="0"/>
              </a:spcBef>
              <a:spcAft>
                <a:spcPts val="0"/>
              </a:spcAft>
              <a:buFont typeface="Wingdings" panose="05000000000000000000" charset="0"/>
              <a:defRPr/>
            </a:pPr>
            <a:r>
              <a:rPr sz="1600" b="1" dirty="0" err="1">
                <a:solidFill>
                  <a:schemeClr val="tx1"/>
                </a:solidFill>
                <a:latin typeface="Times New Roman" panose="02020603050405020304" pitchFamily="18" charset="0"/>
                <a:ea typeface="黑体" panose="02010609060101010101" pitchFamily="49" charset="-122"/>
                <a:cs typeface="Times New Roman" panose="02020603050405020304" pitchFamily="18" charset="0"/>
                <a:sym typeface="+mn-ea"/>
              </a:rPr>
              <a:t>       来自于</a:t>
            </a:r>
            <a:r>
              <a:rPr sz="1600" b="1" dirty="0" err="1">
                <a:solidFill>
                  <a:srgbClr val="FF0000"/>
                </a:solidFill>
                <a:latin typeface="Times New Roman" panose="02020603050405020304" pitchFamily="18" charset="0"/>
                <a:ea typeface="黑体" panose="02010609060101010101" pitchFamily="49" charset="-122"/>
                <a:cs typeface="Times New Roman" panose="02020603050405020304" pitchFamily="18" charset="0"/>
                <a:sym typeface="+mn-ea"/>
              </a:rPr>
              <a:t>市场上的信息不对称</a:t>
            </a:r>
            <a:r>
              <a:rPr sz="1600" b="1" dirty="0" err="1">
                <a:solidFill>
                  <a:schemeClr val="tx1"/>
                </a:solidFill>
                <a:latin typeface="Times New Roman" panose="02020603050405020304" pitchFamily="18" charset="0"/>
                <a:ea typeface="黑体" panose="02010609060101010101" pitchFamily="49" charset="-122"/>
                <a:cs typeface="Times New Roman" panose="02020603050405020304" pitchFamily="18" charset="0"/>
                <a:sym typeface="+mn-ea"/>
              </a:rPr>
              <a:t>导致的同一运费产品不同</a:t>
            </a:r>
            <a:r>
              <a:rPr lang="en-US" sz="16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sym typeface="+mn-ea"/>
              </a:rPr>
              <a:t> FFA</a:t>
            </a:r>
            <a:r>
              <a:rPr sz="16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sym typeface="+mn-ea"/>
              </a:rPr>
              <a:t> 合约之间价差的不合理波动。投机者可从两合约价格的变动中获利。因此，在进行套利交易时，交易者需注意合约价格间的相互关系而不是绝对价格水平。</a:t>
            </a:r>
            <a:endParaRPr sz="16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5" name="文本框 4"/>
          <p:cNvSpPr txBox="1"/>
          <p:nvPr/>
        </p:nvSpPr>
        <p:spPr>
          <a:xfrm>
            <a:off x="143393" y="4101965"/>
            <a:ext cx="5942166" cy="426720"/>
          </a:xfrm>
          <a:prstGeom prst="rect">
            <a:avLst/>
          </a:prstGeom>
          <a:noFill/>
          <a:ln>
            <a:noFill/>
          </a:ln>
        </p:spPr>
        <p:txBody>
          <a:bodyPr vert="horz" wrap="squar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marL="285750" indent="-285750" algn="l" defTabSz="683895">
              <a:lnSpc>
                <a:spcPct val="125000"/>
              </a:lnSpc>
              <a:spcBef>
                <a:spcPts val="0"/>
              </a:spcBef>
              <a:spcAft>
                <a:spcPts val="0"/>
              </a:spcAft>
              <a:buClrTx/>
              <a:buSzTx/>
              <a:buFont typeface="Wingdings" panose="05000000000000000000" charset="0"/>
              <a:buChar char="u"/>
              <a:defRPr/>
            </a:pPr>
            <a:r>
              <a:rPr lang="zh-CN" altLang="zh-CN" sz="1600" b="1" dirty="0">
                <a:solidFill>
                  <a:schemeClr val="accent1">
                    <a:lumMod val="75000"/>
                  </a:schemeClr>
                </a:solidFill>
                <a:ea typeface="黑体" panose="02010609060101010101" pitchFamily="49" charset="-122"/>
                <a:cs typeface="Arial" panose="020B0604020202020204" pitchFamily="34" charset="0"/>
                <a:sym typeface="+mn-ea"/>
              </a:rPr>
              <a:t>套利分类</a:t>
            </a:r>
          </a:p>
        </p:txBody>
      </p:sp>
      <p:sp>
        <p:nvSpPr>
          <p:cNvPr id="7" name="文本框 6"/>
          <p:cNvSpPr txBox="1"/>
          <p:nvPr/>
        </p:nvSpPr>
        <p:spPr>
          <a:xfrm>
            <a:off x="257648" y="4360429"/>
            <a:ext cx="6456045" cy="398780"/>
          </a:xfrm>
          <a:prstGeom prst="rect">
            <a:avLst/>
          </a:prstGeom>
          <a:noFill/>
        </p:spPr>
        <p:txBody>
          <a:bodyPr wrap="none" rtlCol="0" anchor="t">
            <a:spAutoFit/>
          </a:bodyPr>
          <a:lstStyle/>
          <a:p>
            <a:pPr defTabSz="683895">
              <a:lnSpc>
                <a:spcPct val="125000"/>
              </a:lnSpc>
              <a:spcBef>
                <a:spcPts val="0"/>
              </a:spcBef>
              <a:spcAft>
                <a:spcPts val="0"/>
              </a:spcAft>
              <a:buFont typeface="Wingdings" panose="05000000000000000000" charset="0"/>
              <a:defRPr/>
            </a:pPr>
            <a:r>
              <a:rPr lang="en-US" sz="1600" b="1" dirty="0">
                <a:solidFill>
                  <a:schemeClr val="tx1"/>
                </a:solidFill>
                <a:ea typeface="黑体" panose="02010609060101010101" pitchFamily="49" charset="-122"/>
                <a:cs typeface="Arial" panose="020B0604020202020204" pitchFamily="34" charset="0"/>
                <a:sym typeface="+mn-ea"/>
              </a:rPr>
              <a:t>      </a:t>
            </a:r>
            <a:r>
              <a:rPr sz="1600" b="1" dirty="0" err="1">
                <a:solidFill>
                  <a:schemeClr val="tx1"/>
                </a:solidFill>
                <a:ea typeface="黑体" panose="02010609060101010101" pitchFamily="49" charset="-122"/>
                <a:cs typeface="Arial" panose="020B0604020202020204" pitchFamily="34" charset="0"/>
                <a:sym typeface="+mn-ea"/>
              </a:rPr>
              <a:t>套利的方法一般可分为</a:t>
            </a:r>
            <a:r>
              <a:rPr lang="en-US" sz="16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sym typeface="+mn-ea"/>
              </a:rPr>
              <a:t> 3 </a:t>
            </a:r>
            <a:r>
              <a:rPr sz="1600" b="1" dirty="0">
                <a:solidFill>
                  <a:schemeClr val="tx1"/>
                </a:solidFill>
                <a:ea typeface="黑体" panose="02010609060101010101" pitchFamily="49" charset="-122"/>
                <a:cs typeface="Arial" panose="020B0604020202020204" pitchFamily="34" charset="0"/>
                <a:sym typeface="+mn-ea"/>
              </a:rPr>
              <a:t>类：</a:t>
            </a:r>
            <a:r>
              <a:rPr sz="1600" b="1" dirty="0">
                <a:solidFill>
                  <a:srgbClr val="FF0000"/>
                </a:solidFill>
                <a:ea typeface="黑体" panose="02010609060101010101" pitchFamily="49" charset="-122"/>
                <a:cs typeface="Arial" panose="020B0604020202020204" pitchFamily="34" charset="0"/>
                <a:sym typeface="+mn-ea"/>
              </a:rPr>
              <a:t>跨期套利、跨市套利和跨商品套利</a:t>
            </a:r>
            <a:r>
              <a:rPr sz="1600" b="1" dirty="0">
                <a:solidFill>
                  <a:schemeClr val="tx1"/>
                </a:solidFill>
                <a:ea typeface="黑体" panose="02010609060101010101" pitchFamily="49" charset="-122"/>
                <a:cs typeface="Arial" panose="020B0604020202020204" pitchFamily="34" charset="0"/>
                <a:sym typeface="+mn-ea"/>
              </a:rPr>
              <a:t>。</a:t>
            </a:r>
            <a:endParaRPr lang="zh-CN" altLang="en-US" dirty="0"/>
          </a:p>
        </p:txBody>
      </p:sp>
      <p:sp>
        <p:nvSpPr>
          <p:cNvPr id="11" name="TextBox 1048613"/>
          <p:cNvSpPr txBox="1"/>
          <p:nvPr/>
        </p:nvSpPr>
        <p:spPr>
          <a:xfrm>
            <a:off x="257648" y="281691"/>
            <a:ext cx="1652905" cy="313055"/>
          </a:xfrm>
          <a:prstGeom prst="rect">
            <a:avLst/>
          </a:prstGeom>
          <a:noFill/>
          <a:ln>
            <a:noFill/>
          </a:ln>
        </p:spPr>
        <p:txBody>
          <a:bodyPr vert="horz" wrap="non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lvl="0">
              <a:spcBef>
                <a:spcPct val="20000"/>
              </a:spcBef>
            </a:pPr>
            <a:r>
              <a:rPr lang="en-US"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4.8 FFA</a:t>
            </a:r>
            <a:r>
              <a:rPr lang="zh-CN" altLang="en-US"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投资策略</a:t>
            </a:r>
            <a:r>
              <a:rPr lang="en-US"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 </a:t>
            </a:r>
            <a:endParaRPr lang="zh-CN" altLang="en-US"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3" name="文本框 12"/>
          <p:cNvSpPr txBox="1"/>
          <p:nvPr/>
        </p:nvSpPr>
        <p:spPr>
          <a:xfrm>
            <a:off x="179115" y="638156"/>
            <a:ext cx="5942166" cy="426720"/>
          </a:xfrm>
          <a:prstGeom prst="rect">
            <a:avLst/>
          </a:prstGeom>
          <a:noFill/>
          <a:ln>
            <a:noFill/>
          </a:ln>
        </p:spPr>
        <p:txBody>
          <a:bodyPr vert="horz" wrap="squar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marL="213995" indent="-213995">
              <a:lnSpc>
                <a:spcPct val="130000"/>
              </a:lnSpc>
              <a:spcBef>
                <a:spcPts val="450"/>
              </a:spcBef>
              <a:buFontTx/>
              <a:buChar char="•"/>
              <a:defRPr/>
            </a:pPr>
            <a:r>
              <a:rPr lang="en-US" altLang="zh-CN" b="1" dirty="0">
                <a:gradFill>
                  <a:gsLst>
                    <a:gs pos="0">
                      <a:srgbClr val="E30000"/>
                    </a:gs>
                    <a:gs pos="100000">
                      <a:srgbClr val="760303"/>
                    </a:gs>
                  </a:gsLst>
                  <a:lin scaled="0"/>
                </a:gradFill>
                <a:latin typeface="Times New Roman" panose="02020603050405020304" pitchFamily="18" charset="0"/>
                <a:ea typeface="黑体" panose="02010609060101010101" pitchFamily="49" charset="-122"/>
                <a:cs typeface="Times New Roman" panose="02020603050405020304" pitchFamily="18" charset="0"/>
              </a:rPr>
              <a:t>4.8.3</a:t>
            </a:r>
            <a:r>
              <a:rPr lang="zh-CN" altLang="en-US" b="1" dirty="0">
                <a:gradFill>
                  <a:gsLst>
                    <a:gs pos="0">
                      <a:srgbClr val="E30000"/>
                    </a:gs>
                    <a:gs pos="100000">
                      <a:srgbClr val="760303"/>
                    </a:gs>
                  </a:gsLst>
                  <a:lin scaled="0"/>
                </a:gradFill>
                <a:latin typeface="Times New Roman" panose="02020603050405020304" pitchFamily="18" charset="0"/>
                <a:ea typeface="黑体" panose="02010609060101010101" pitchFamily="49" charset="-122"/>
                <a:cs typeface="Times New Roman" panose="02020603050405020304" pitchFamily="18" charset="0"/>
              </a:rPr>
              <a:t>套利</a:t>
            </a:r>
            <a:endParaRPr lang="en-US" altLang="zh-CN" b="1" dirty="0">
              <a:gradFill>
                <a:gsLst>
                  <a:gs pos="0">
                    <a:srgbClr val="E30000"/>
                  </a:gs>
                  <a:gs pos="100000">
                    <a:srgbClr val="760303"/>
                  </a:gs>
                </a:gsLst>
                <a:lin scaled="0"/>
              </a:gradFill>
              <a:latin typeface="Times New Roman" panose="02020603050405020304" pitchFamily="18" charset="0"/>
              <a:ea typeface="黑体" panose="02010609060101010101" pitchFamily="49" charset="-122"/>
              <a:cs typeface="Times New Roman" panose="02020603050405020304" pitchFamily="18" charset="0"/>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表格 2"/>
          <p:cNvGraphicFramePr>
            <a:graphicFrameLocks noGrp="1"/>
          </p:cNvGraphicFramePr>
          <p:nvPr>
            <p:custDataLst>
              <p:tags r:id="rId1"/>
            </p:custDataLst>
          </p:nvPr>
        </p:nvGraphicFramePr>
        <p:xfrm>
          <a:off x="617389" y="1627743"/>
          <a:ext cx="5686425" cy="2407280"/>
        </p:xfrm>
        <a:graphic>
          <a:graphicData uri="http://schemas.openxmlformats.org/drawingml/2006/table">
            <a:tbl>
              <a:tblPr firstRow="1" bandRow="1">
                <a:tableStyleId>{5C22544A-7EE6-4342-B048-85BDC9FD1C3A}</a:tableStyleId>
              </a:tblPr>
              <a:tblGrid>
                <a:gridCol w="2828925">
                  <a:extLst>
                    <a:ext uri="{9D8B030D-6E8A-4147-A177-3AD203B41FA5}">
                      <a16:colId xmlns:a16="http://schemas.microsoft.com/office/drawing/2014/main" val="20000"/>
                    </a:ext>
                  </a:extLst>
                </a:gridCol>
                <a:gridCol w="2857500">
                  <a:extLst>
                    <a:ext uri="{9D8B030D-6E8A-4147-A177-3AD203B41FA5}">
                      <a16:colId xmlns:a16="http://schemas.microsoft.com/office/drawing/2014/main" val="20001"/>
                    </a:ext>
                  </a:extLst>
                </a:gridCol>
              </a:tblGrid>
              <a:tr h="584200">
                <a:tc>
                  <a:txBody>
                    <a:bodyPr/>
                    <a:lstStyle/>
                    <a:p>
                      <a:pPr marL="0" marR="0" lvl="0" indent="0" algn="ctr" defTabSz="511175" rtl="0" eaLnBrk="1" fontAlgn="auto" latinLnBrk="0" hangingPunct="1">
                        <a:lnSpc>
                          <a:spcPct val="100000"/>
                        </a:lnSpc>
                        <a:spcBef>
                          <a:spcPts val="0"/>
                        </a:spcBef>
                        <a:spcAft>
                          <a:spcPts val="0"/>
                        </a:spcAft>
                        <a:buClrTx/>
                        <a:buSzTx/>
                        <a:buFontTx/>
                        <a:buNone/>
                        <a:defRPr/>
                      </a:pPr>
                      <a:r>
                        <a:rPr lang="zh-CN" altLang="en-US" sz="1800" b="1" dirty="0">
                          <a:solidFill>
                            <a:schemeClr val="bg1"/>
                          </a:solidFill>
                          <a:latin typeface="Times New Roman" panose="02020603050405020304" pitchFamily="18" charset="0"/>
                          <a:cs typeface="Times New Roman" panose="02020603050405020304" pitchFamily="18" charset="0"/>
                        </a:rPr>
                        <a:t>套期保值</a:t>
                      </a:r>
                    </a:p>
                  </a:txBody>
                  <a:tcPr anchor="ctr">
                    <a:solidFill>
                      <a:srgbClr val="0D4B8E"/>
                    </a:solidFill>
                  </a:tcPr>
                </a:tc>
                <a:tc>
                  <a:txBody>
                    <a:bodyPr/>
                    <a:lstStyle/>
                    <a:p>
                      <a:pPr algn="ctr">
                        <a:spcBef>
                          <a:spcPts val="0"/>
                        </a:spcBef>
                        <a:spcAft>
                          <a:spcPts val="0"/>
                        </a:spcAft>
                        <a:buClrTx/>
                        <a:buSzTx/>
                        <a:buFontTx/>
                        <a:defRPr/>
                      </a:pPr>
                      <a:r>
                        <a:rPr lang="zh-CN" altLang="en-US" sz="1800" dirty="0">
                          <a:solidFill>
                            <a:schemeClr val="bg1"/>
                          </a:solidFill>
                          <a:latin typeface="Times New Roman" panose="02020603050405020304" pitchFamily="18" charset="0"/>
                          <a:cs typeface="Times New Roman" panose="02020603050405020304" pitchFamily="18" charset="0"/>
                        </a:rPr>
                        <a:t>投机</a:t>
                      </a:r>
                      <a:endParaRPr lang="zh-CN" altLang="en-US" sz="2000" dirty="0">
                        <a:solidFill>
                          <a:schemeClr val="bg1"/>
                        </a:solidFill>
                        <a:latin typeface="Times New Roman" panose="02020603050405020304" pitchFamily="18" charset="0"/>
                        <a:cs typeface="Times New Roman" panose="02020603050405020304" pitchFamily="18" charset="0"/>
                      </a:endParaRPr>
                    </a:p>
                  </a:txBody>
                  <a:tcPr anchor="ctr">
                    <a:solidFill>
                      <a:srgbClr val="0D4B8E"/>
                    </a:solidFill>
                  </a:tcPr>
                </a:tc>
                <a:extLst>
                  <a:ext uri="{0D108BD9-81ED-4DB2-BD59-A6C34878D82A}">
                    <a16:rowId xmlns:a16="http://schemas.microsoft.com/office/drawing/2014/main" val="10000"/>
                  </a:ext>
                </a:extLst>
              </a:tr>
              <a:tr h="411480">
                <a:tc>
                  <a:txBody>
                    <a:bodyPr/>
                    <a:lstStyle/>
                    <a:p>
                      <a:r>
                        <a:rPr lang="en-US" sz="1400" b="1" dirty="0">
                          <a:solidFill>
                            <a:srgbClr val="000000"/>
                          </a:solidFill>
                          <a:latin typeface="Times New Roman" panose="02020603050405020304" pitchFamily="18" charset="0"/>
                          <a:cs typeface="Times New Roman" panose="02020603050405020304" pitchFamily="18" charset="0"/>
                        </a:rPr>
                        <a:t>       </a:t>
                      </a:r>
                      <a:r>
                        <a:rPr sz="1400" b="1" dirty="0">
                          <a:solidFill>
                            <a:srgbClr val="000000"/>
                          </a:solidFill>
                          <a:latin typeface="Times New Roman" panose="02020603050405020304" pitchFamily="18" charset="0"/>
                          <a:cs typeface="Times New Roman" panose="02020603050405020304" pitchFamily="18" charset="0"/>
                        </a:rPr>
                        <a:t>是以规避现货价格风险为目的的风险防范行为，</a:t>
                      </a:r>
                      <a:r>
                        <a:rPr sz="1400" b="1" dirty="0">
                          <a:solidFill>
                            <a:srgbClr val="000000"/>
                          </a:solidFill>
                          <a:latin typeface="Times New Roman" panose="02020603050405020304" pitchFamily="18" charset="0"/>
                          <a:cs typeface="Times New Roman" panose="02020603050405020304" pitchFamily="18" charset="0"/>
                          <a:sym typeface="+mn-ea"/>
                        </a:rPr>
                        <a:t>是结合现货交易的操作。</a:t>
                      </a:r>
                    </a:p>
                  </a:txBody>
                  <a:tcPr anchor="ctr"/>
                </a:tc>
                <a:tc>
                  <a:txBody>
                    <a:bodyPr/>
                    <a:lstStyle/>
                    <a:p>
                      <a:pPr marL="0" marR="0" lvl="0" indent="0" algn="l" defTabSz="511175" rtl="0" eaLnBrk="1" fontAlgn="auto" latinLnBrk="0" hangingPunct="1">
                        <a:lnSpc>
                          <a:spcPct val="100000"/>
                        </a:lnSpc>
                        <a:spcBef>
                          <a:spcPts val="0"/>
                        </a:spcBef>
                        <a:spcAft>
                          <a:spcPts val="0"/>
                        </a:spcAft>
                        <a:buClrTx/>
                        <a:buSzTx/>
                        <a:buFontTx/>
                        <a:buNone/>
                        <a:defRPr/>
                      </a:pPr>
                      <a:r>
                        <a:rPr lang="en-US" altLang="zh-CN" sz="1400" b="1" dirty="0">
                          <a:solidFill>
                            <a:srgbClr val="000000"/>
                          </a:solidFill>
                          <a:latin typeface="Times New Roman" panose="02020603050405020304" pitchFamily="18" charset="0"/>
                          <a:cs typeface="Times New Roman" panose="02020603050405020304" pitchFamily="18" charset="0"/>
                        </a:rPr>
                        <a:t>       通过预测价格走势来博取价格波动所带来的收益</a:t>
                      </a:r>
                      <a:r>
                        <a:rPr lang="zh-CN" altLang="en-US" sz="1400" b="1" dirty="0">
                          <a:solidFill>
                            <a:srgbClr val="000000"/>
                          </a:solidFill>
                          <a:latin typeface="Times New Roman" panose="02020603050405020304" pitchFamily="18" charset="0"/>
                          <a:cs typeface="Times New Roman" panose="02020603050405020304" pitchFamily="18" charset="0"/>
                        </a:rPr>
                        <a:t>。</a:t>
                      </a:r>
                    </a:p>
                  </a:txBody>
                  <a:tcPr anchor="ctr"/>
                </a:tc>
                <a:extLst>
                  <a:ext uri="{0D108BD9-81ED-4DB2-BD59-A6C34878D82A}">
                    <a16:rowId xmlns:a16="http://schemas.microsoft.com/office/drawing/2014/main" val="10001"/>
                  </a:ext>
                </a:extLst>
              </a:tr>
              <a:tr h="360040">
                <a:tc>
                  <a:txBody>
                    <a:bodyPr/>
                    <a:lstStyle/>
                    <a:p>
                      <a:pPr marL="0" marR="0" lvl="0" indent="0" algn="l" defTabSz="511175" rtl="0" eaLnBrk="1" fontAlgn="auto" latinLnBrk="0" hangingPunct="1">
                        <a:lnSpc>
                          <a:spcPct val="100000"/>
                        </a:lnSpc>
                        <a:spcBef>
                          <a:spcPts val="0"/>
                        </a:spcBef>
                        <a:spcAft>
                          <a:spcPts val="0"/>
                        </a:spcAft>
                        <a:buClrTx/>
                        <a:buSzTx/>
                        <a:buFontTx/>
                        <a:buNone/>
                        <a:defRPr/>
                      </a:pPr>
                      <a:r>
                        <a:rPr lang="en-US" altLang="zh-CN" sz="1400" b="1" dirty="0">
                          <a:solidFill>
                            <a:srgbClr val="000000"/>
                          </a:solidFill>
                          <a:latin typeface="Times New Roman" panose="02020603050405020304" pitchFamily="18" charset="0"/>
                          <a:cs typeface="Times New Roman" panose="02020603050405020304" pitchFamily="18" charset="0"/>
                          <a:sym typeface="+mn-ea"/>
                        </a:rPr>
                        <a:t>       锁定企业的生产成本或者经营利润，而不是直接在衍生品市场获利</a:t>
                      </a:r>
                      <a:r>
                        <a:rPr lang="zh-CN" altLang="en-US" sz="1400" b="1" dirty="0">
                          <a:solidFill>
                            <a:srgbClr val="000000"/>
                          </a:solidFill>
                          <a:latin typeface="Times New Roman" panose="02020603050405020304" pitchFamily="18" charset="0"/>
                          <a:cs typeface="Times New Roman" panose="02020603050405020304" pitchFamily="18" charset="0"/>
                          <a:sym typeface="+mn-ea"/>
                        </a:rPr>
                        <a:t>。</a:t>
                      </a:r>
                      <a:endParaRPr lang="en-US" altLang="zh-CN" sz="1400" b="1" dirty="0">
                        <a:solidFill>
                          <a:srgbClr val="000000"/>
                        </a:solidFill>
                        <a:latin typeface="Times New Roman" panose="02020603050405020304" pitchFamily="18" charset="0"/>
                        <a:cs typeface="Times New Roman" panose="02020603050405020304" pitchFamily="18" charset="0"/>
                        <a:sym typeface="+mn-ea"/>
                      </a:endParaRPr>
                    </a:p>
                  </a:txBody>
                  <a:tcPr anchor="ctr"/>
                </a:tc>
                <a:tc>
                  <a:txBody>
                    <a:bodyPr/>
                    <a:lstStyle/>
                    <a:p>
                      <a:pPr marL="0" marR="0" lvl="0" indent="0" algn="l" defTabSz="511175" rtl="0" eaLnBrk="1" fontAlgn="auto" latinLnBrk="0" hangingPunct="1">
                        <a:lnSpc>
                          <a:spcPct val="100000"/>
                        </a:lnSpc>
                        <a:spcBef>
                          <a:spcPts val="0"/>
                        </a:spcBef>
                        <a:spcAft>
                          <a:spcPts val="0"/>
                        </a:spcAft>
                        <a:buClrTx/>
                        <a:buSzTx/>
                        <a:buFontTx/>
                        <a:buNone/>
                        <a:defRPr/>
                      </a:pPr>
                      <a:r>
                        <a:rPr lang="en-US" altLang="zh-CN" sz="1400" b="1" dirty="0">
                          <a:solidFill>
                            <a:srgbClr val="000000"/>
                          </a:solidFill>
                          <a:latin typeface="Times New Roman" panose="02020603050405020304" pitchFamily="18" charset="0"/>
                          <a:cs typeface="Times New Roman" panose="02020603050405020304" pitchFamily="18" charset="0"/>
                        </a:rPr>
                        <a:t>       投机的盈亏结果完全取决于最终市场的表现和最初判断的方向是否一致，是无法提前确知的。</a:t>
                      </a:r>
                    </a:p>
                  </a:txBody>
                  <a:tcPr anchor="ctr"/>
                </a:tc>
                <a:extLst>
                  <a:ext uri="{0D108BD9-81ED-4DB2-BD59-A6C34878D82A}">
                    <a16:rowId xmlns:a16="http://schemas.microsoft.com/office/drawing/2014/main" val="10002"/>
                  </a:ext>
                </a:extLst>
              </a:tr>
              <a:tr h="360040">
                <a:tc>
                  <a:txBody>
                    <a:bodyPr/>
                    <a:lstStyle/>
                    <a:p>
                      <a:pPr fontAlgn="auto">
                        <a:spcAft>
                          <a:spcPts val="0"/>
                        </a:spcAft>
                        <a:buFontTx/>
                        <a:buNone/>
                        <a:defRPr/>
                      </a:pPr>
                      <a:r>
                        <a:rPr lang="en-US" altLang="zh-CN" sz="1400" b="1" dirty="0">
                          <a:solidFill>
                            <a:srgbClr val="000000"/>
                          </a:solidFill>
                          <a:latin typeface="Times New Roman" panose="02020603050405020304" pitchFamily="18" charset="0"/>
                          <a:cs typeface="Times New Roman" panose="02020603050405020304" pitchFamily="18" charset="0"/>
                          <a:sym typeface="+mn-ea"/>
                        </a:rPr>
                        <a:t>目的</a:t>
                      </a:r>
                      <a:r>
                        <a:rPr lang="zh-CN" altLang="en-US" sz="1400" b="1" dirty="0">
                          <a:solidFill>
                            <a:srgbClr val="000000"/>
                          </a:solidFill>
                          <a:latin typeface="Times New Roman" panose="02020603050405020304" pitchFamily="18" charset="0"/>
                          <a:cs typeface="Times New Roman" panose="02020603050405020304" pitchFamily="18" charset="0"/>
                          <a:sym typeface="+mn-ea"/>
                        </a:rPr>
                        <a:t>：</a:t>
                      </a:r>
                      <a:r>
                        <a:rPr lang="en-US" altLang="zh-CN" sz="1400" b="1" dirty="0">
                          <a:solidFill>
                            <a:srgbClr val="FF0000"/>
                          </a:solidFill>
                          <a:latin typeface="Times New Roman" panose="02020603050405020304" pitchFamily="18" charset="0"/>
                          <a:cs typeface="Times New Roman" panose="02020603050405020304" pitchFamily="18" charset="0"/>
                        </a:rPr>
                        <a:t>规避现货市场价格风险</a:t>
                      </a:r>
                    </a:p>
                  </a:txBody>
                  <a:tcPr anchor="ctr"/>
                </a:tc>
                <a:tc>
                  <a:txBody>
                    <a:bodyPr/>
                    <a:lstStyle/>
                    <a:p>
                      <a:pPr marL="0" marR="0" lvl="0" indent="0" algn="l" defTabSz="511175" rtl="0" eaLnBrk="1" fontAlgn="auto" latinLnBrk="0" hangingPunct="1">
                        <a:lnSpc>
                          <a:spcPct val="100000"/>
                        </a:lnSpc>
                        <a:spcBef>
                          <a:spcPts val="0"/>
                        </a:spcBef>
                        <a:spcAft>
                          <a:spcPts val="0"/>
                        </a:spcAft>
                        <a:buClrTx/>
                        <a:buSzTx/>
                        <a:buFontTx/>
                        <a:buNone/>
                        <a:defRPr/>
                      </a:pPr>
                      <a:r>
                        <a:rPr lang="zh-CN" altLang="en-US" sz="1400" b="1" dirty="0">
                          <a:solidFill>
                            <a:srgbClr val="000000"/>
                          </a:solidFill>
                          <a:latin typeface="Times New Roman" panose="02020603050405020304" pitchFamily="18" charset="0"/>
                          <a:cs typeface="Times New Roman" panose="02020603050405020304" pitchFamily="18" charset="0"/>
                        </a:rPr>
                        <a:t>目的：</a:t>
                      </a:r>
                      <a:r>
                        <a:rPr lang="en-US" altLang="zh-CN" sz="1400" b="1" dirty="0">
                          <a:solidFill>
                            <a:srgbClr val="FF0000"/>
                          </a:solidFill>
                          <a:latin typeface="Times New Roman" panose="02020603050405020304" pitchFamily="18" charset="0"/>
                          <a:cs typeface="Times New Roman" panose="02020603050405020304" pitchFamily="18" charset="0"/>
                        </a:rPr>
                        <a:t>获取利润</a:t>
                      </a:r>
                    </a:p>
                  </a:txBody>
                  <a:tcPr anchor="ctr"/>
                </a:tc>
                <a:extLst>
                  <a:ext uri="{0D108BD9-81ED-4DB2-BD59-A6C34878D82A}">
                    <a16:rowId xmlns:a16="http://schemas.microsoft.com/office/drawing/2014/main" val="10003"/>
                  </a:ext>
                </a:extLst>
              </a:tr>
            </a:tbl>
          </a:graphicData>
        </a:graphic>
      </p:graphicFrame>
      <p:sp>
        <p:nvSpPr>
          <p:cNvPr id="9" name="圆角矩形 8"/>
          <p:cNvSpPr/>
          <p:nvPr/>
        </p:nvSpPr>
        <p:spPr>
          <a:xfrm>
            <a:off x="395139" y="1412478"/>
            <a:ext cx="6125210" cy="2933700"/>
          </a:xfrm>
          <a:prstGeom prst="roundRect">
            <a:avLst>
              <a:gd name="adj" fmla="val 4384"/>
            </a:avLst>
          </a:prstGeom>
          <a:noFill/>
          <a:ln>
            <a:solidFill>
              <a:srgbClr val="004288"/>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45" b="0" i="0" u="none" strike="noStrike" kern="1200" cap="none" spc="0" normalizeH="0" baseline="0" noProof="0">
              <a:ln>
                <a:noFill/>
              </a:ln>
              <a:solidFill>
                <a:schemeClr val="lt1"/>
              </a:solidFill>
              <a:effectLst/>
              <a:uLnTx/>
              <a:uFillTx/>
              <a:latin typeface="+mn-lt"/>
              <a:ea typeface="+mn-ea"/>
              <a:cs typeface="+mn-cs"/>
            </a:endParaRPr>
          </a:p>
        </p:txBody>
      </p:sp>
      <p:sp>
        <p:nvSpPr>
          <p:cNvPr id="5" name="TextBox 1048613"/>
          <p:cNvSpPr txBox="1"/>
          <p:nvPr/>
        </p:nvSpPr>
        <p:spPr>
          <a:xfrm>
            <a:off x="257648" y="281691"/>
            <a:ext cx="1652905" cy="313055"/>
          </a:xfrm>
          <a:prstGeom prst="rect">
            <a:avLst/>
          </a:prstGeom>
          <a:noFill/>
          <a:ln>
            <a:noFill/>
          </a:ln>
        </p:spPr>
        <p:txBody>
          <a:bodyPr vert="horz" wrap="non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lvl="0">
              <a:spcBef>
                <a:spcPct val="20000"/>
              </a:spcBef>
            </a:pPr>
            <a:r>
              <a:rPr lang="en-US"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4.8 FFA</a:t>
            </a:r>
            <a:r>
              <a:rPr lang="zh-CN" altLang="en-US"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投资策略</a:t>
            </a:r>
            <a:r>
              <a:rPr lang="en-US"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 </a:t>
            </a:r>
            <a:endParaRPr lang="zh-CN" altLang="en-US"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6" name="文本框 5"/>
          <p:cNvSpPr txBox="1"/>
          <p:nvPr/>
        </p:nvSpPr>
        <p:spPr>
          <a:xfrm>
            <a:off x="179115" y="709911"/>
            <a:ext cx="5942166" cy="390428"/>
          </a:xfrm>
          <a:prstGeom prst="rect">
            <a:avLst/>
          </a:prstGeom>
          <a:noFill/>
          <a:ln>
            <a:noFill/>
          </a:ln>
        </p:spPr>
        <p:txBody>
          <a:bodyPr vert="horz" wrap="squar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marL="213995" indent="-213995">
              <a:lnSpc>
                <a:spcPct val="130000"/>
              </a:lnSpc>
              <a:spcBef>
                <a:spcPts val="450"/>
              </a:spcBef>
              <a:buFontTx/>
              <a:buChar char="•"/>
              <a:defRPr/>
            </a:pPr>
            <a:r>
              <a:rPr lang="zh-CN" altLang="en-US" b="1" dirty="0">
                <a:gradFill>
                  <a:gsLst>
                    <a:gs pos="0">
                      <a:srgbClr val="E30000"/>
                    </a:gs>
                    <a:gs pos="100000">
                      <a:srgbClr val="760303"/>
                    </a:gs>
                  </a:gsLst>
                  <a:lin scaled="0"/>
                </a:gradFill>
                <a:latin typeface="Times New Roman" panose="02020603050405020304" pitchFamily="18" charset="0"/>
                <a:ea typeface="黑体" panose="02010609060101010101" pitchFamily="49" charset="-122"/>
                <a:cs typeface="Times New Roman" panose="02020603050405020304" pitchFamily="18" charset="0"/>
              </a:rPr>
              <a:t>区分套期保值与投机</a:t>
            </a:r>
            <a:endParaRPr lang="en-US" altLang="zh-CN" b="1" dirty="0">
              <a:gradFill>
                <a:gsLst>
                  <a:gs pos="0">
                    <a:srgbClr val="E30000"/>
                  </a:gs>
                  <a:gs pos="100000">
                    <a:srgbClr val="760303"/>
                  </a:gs>
                </a:gsLst>
                <a:lin scaled="0"/>
              </a:gradFill>
              <a:latin typeface="Times New Roman" panose="02020603050405020304" pitchFamily="18" charset="0"/>
              <a:ea typeface="黑体" panose="02010609060101010101" pitchFamily="49" charset="-122"/>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1048613"/>
          <p:cNvSpPr txBox="1"/>
          <p:nvPr/>
        </p:nvSpPr>
        <p:spPr>
          <a:xfrm>
            <a:off x="257648" y="281691"/>
            <a:ext cx="3089910" cy="313055"/>
          </a:xfrm>
          <a:prstGeom prst="rect">
            <a:avLst/>
          </a:prstGeom>
          <a:noFill/>
          <a:ln>
            <a:noFill/>
          </a:ln>
        </p:spPr>
        <p:txBody>
          <a:bodyPr vert="horz" wrap="non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lvl="0" algn="l">
              <a:spcBef>
                <a:spcPct val="20000"/>
              </a:spcBef>
            </a:pPr>
            <a:r>
              <a:rPr lang="en-US"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4.9</a:t>
            </a:r>
            <a:r>
              <a:rPr lang="en-US" sz="1600" b="1" dirty="0">
                <a:solidFill>
                  <a:srgbClr val="004289"/>
                </a:solidFill>
                <a:ea typeface="黑体" panose="02010609060101010101" pitchFamily="49" charset="-122"/>
                <a:cs typeface="Arial" panose="020B0604020202020204" pitchFamily="34" charset="0"/>
              </a:rPr>
              <a:t> </a:t>
            </a:r>
            <a:r>
              <a:rPr lang="en-US"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FFA</a:t>
            </a:r>
            <a:r>
              <a:rPr lang="zh-CN" altLang="en-US" sz="1600" b="1" dirty="0">
                <a:solidFill>
                  <a:srgbClr val="004289"/>
                </a:solidFill>
                <a:ea typeface="黑体" panose="02010609060101010101" pitchFamily="49" charset="-122"/>
                <a:cs typeface="Arial" panose="020B0604020202020204" pitchFamily="34" charset="0"/>
              </a:rPr>
              <a:t>套期保值中需注意的问题</a:t>
            </a:r>
          </a:p>
        </p:txBody>
      </p:sp>
      <p:sp>
        <p:nvSpPr>
          <p:cNvPr id="12" name="矩形 11"/>
          <p:cNvSpPr/>
          <p:nvPr/>
        </p:nvSpPr>
        <p:spPr>
          <a:xfrm>
            <a:off x="257810" y="1142365"/>
            <a:ext cx="6472555" cy="3029585"/>
          </a:xfrm>
          <a:prstGeom prst="rect">
            <a:avLst/>
          </a:prstGeom>
          <a:noFill/>
          <a:ln>
            <a:noFill/>
          </a:ln>
        </p:spPr>
        <p:txBody>
          <a:bodyPr vert="horz" wrap="squar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marL="285750" indent="-285750" defTabSz="683895">
              <a:lnSpc>
                <a:spcPct val="125000"/>
              </a:lnSpc>
              <a:spcBef>
                <a:spcPts val="0"/>
              </a:spcBef>
              <a:spcAft>
                <a:spcPts val="0"/>
              </a:spcAft>
              <a:buFont typeface="Wingdings" panose="05000000000000000000" charset="0"/>
              <a:buChar char="u"/>
              <a:defRPr/>
            </a:pPr>
            <a:r>
              <a:rPr lang="zh-CN" altLang="en-US" sz="1600" b="1" dirty="0">
                <a:solidFill>
                  <a:schemeClr val="accent1">
                    <a:lumMod val="75000"/>
                  </a:schemeClr>
                </a:solidFill>
                <a:ea typeface="黑体" panose="02010609060101010101" pitchFamily="49" charset="-122"/>
                <a:cs typeface="Arial" panose="020B0604020202020204" pitchFamily="34" charset="0"/>
                <a:sym typeface="+mn-ea"/>
              </a:rPr>
              <a:t>定义</a:t>
            </a:r>
          </a:p>
          <a:p>
            <a:pPr defTabSz="683895">
              <a:lnSpc>
                <a:spcPct val="125000"/>
              </a:lnSpc>
              <a:spcBef>
                <a:spcPts val="0"/>
              </a:spcBef>
              <a:spcAft>
                <a:spcPts val="0"/>
              </a:spcAft>
              <a:buFont typeface="+mj-lt"/>
              <a:defRPr/>
            </a:pPr>
            <a:r>
              <a:rPr lang="en-US" altLang="zh-CN" sz="1600" b="1" dirty="0">
                <a:solidFill>
                  <a:schemeClr val="tx1"/>
                </a:solidFill>
                <a:ea typeface="黑体" panose="02010609060101010101" pitchFamily="49" charset="-122"/>
                <a:cs typeface="Arial" panose="020B0604020202020204" pitchFamily="34" charset="0"/>
                <a:sym typeface="+mn-ea"/>
              </a:rPr>
              <a:t>      </a:t>
            </a:r>
            <a:r>
              <a:rPr lang="en-US" sz="14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sym typeface="+mn-ea"/>
              </a:rPr>
              <a:t> FFA</a:t>
            </a:r>
            <a:r>
              <a:rPr lang="en-US" altLang="zh-CN" sz="1400" b="1" dirty="0">
                <a:solidFill>
                  <a:schemeClr val="tx1"/>
                </a:solidFill>
                <a:ea typeface="黑体" panose="02010609060101010101" pitchFamily="49" charset="-122"/>
                <a:cs typeface="Arial" panose="020B0604020202020204" pitchFamily="34" charset="0"/>
                <a:sym typeface="+mn-ea"/>
              </a:rPr>
              <a:t>市场中套期保值交易者的一个主要风险，是指</a:t>
            </a:r>
            <a:r>
              <a:rPr lang="en-US" sz="1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sym typeface="+mn-ea"/>
              </a:rPr>
              <a:t>FFA</a:t>
            </a:r>
            <a:r>
              <a:rPr lang="en-US" altLang="zh-CN" sz="1400" b="1" dirty="0">
                <a:solidFill>
                  <a:srgbClr val="FF0000"/>
                </a:solidFill>
                <a:ea typeface="黑体" panose="02010609060101010101" pitchFamily="49" charset="-122"/>
                <a:cs typeface="Arial" panose="020B0604020202020204" pitchFamily="34" charset="0"/>
                <a:sym typeface="+mn-ea"/>
              </a:rPr>
              <a:t>头寸的平均结算价格与现货市场中船舶运费之间的差异</a:t>
            </a:r>
            <a:r>
              <a:rPr lang="en-US" altLang="zh-CN" sz="1400" b="1" dirty="0">
                <a:solidFill>
                  <a:schemeClr val="tx1"/>
                </a:solidFill>
                <a:ea typeface="黑体" panose="02010609060101010101" pitchFamily="49" charset="-122"/>
                <a:cs typeface="Arial" panose="020B0604020202020204" pitchFamily="34" charset="0"/>
                <a:sym typeface="+mn-ea"/>
              </a:rPr>
              <a:t>,由于</a:t>
            </a:r>
            <a:r>
              <a:rPr lang="en-US" sz="14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sym typeface="+mn-ea"/>
              </a:rPr>
              <a:t>FFA</a:t>
            </a:r>
            <a:r>
              <a:rPr lang="en-US" altLang="zh-CN" sz="1400" b="1" dirty="0">
                <a:solidFill>
                  <a:schemeClr val="tx1"/>
                </a:solidFill>
                <a:ea typeface="黑体" panose="02010609060101010101" pitchFamily="49" charset="-122"/>
                <a:cs typeface="Arial" panose="020B0604020202020204" pitchFamily="34" charset="0"/>
                <a:sym typeface="+mn-ea"/>
              </a:rPr>
              <a:t>结算价格由特定时期的平均价格估算,因此与特定某一天的现货市场运费相比差异比较明显。</a:t>
            </a:r>
            <a:r>
              <a:rPr lang="en-US" altLang="zh-CN" sz="1600" b="1" dirty="0">
                <a:solidFill>
                  <a:schemeClr val="tx1"/>
                </a:solidFill>
                <a:ea typeface="黑体" panose="02010609060101010101" pitchFamily="49" charset="-122"/>
                <a:cs typeface="Arial" panose="020B0604020202020204" pitchFamily="34" charset="0"/>
                <a:sym typeface="+mn-ea"/>
              </a:rPr>
              <a:t> </a:t>
            </a:r>
          </a:p>
          <a:p>
            <a:pPr marL="285750" indent="-285750" algn="l" defTabSz="683895">
              <a:lnSpc>
                <a:spcPct val="125000"/>
              </a:lnSpc>
              <a:spcBef>
                <a:spcPts val="0"/>
              </a:spcBef>
              <a:spcAft>
                <a:spcPts val="0"/>
              </a:spcAft>
              <a:buClrTx/>
              <a:buSzTx/>
              <a:buFont typeface="Wingdings" panose="05000000000000000000" charset="0"/>
              <a:buChar char="u"/>
              <a:defRPr/>
            </a:pPr>
            <a:r>
              <a:rPr lang="zh-CN" altLang="en-US" sz="1600" b="1" dirty="0">
                <a:solidFill>
                  <a:schemeClr val="accent1">
                    <a:lumMod val="75000"/>
                  </a:schemeClr>
                </a:solidFill>
                <a:ea typeface="黑体" panose="02010609060101010101" pitchFamily="49" charset="-122"/>
                <a:cs typeface="Arial" panose="020B0604020202020204" pitchFamily="34" charset="0"/>
                <a:sym typeface="+mn-ea"/>
              </a:rPr>
              <a:t>存在原因</a:t>
            </a:r>
          </a:p>
          <a:p>
            <a:pPr algn="l" defTabSz="683895">
              <a:lnSpc>
                <a:spcPct val="125000"/>
              </a:lnSpc>
              <a:spcBef>
                <a:spcPts val="0"/>
              </a:spcBef>
              <a:spcAft>
                <a:spcPts val="0"/>
              </a:spcAft>
              <a:buClrTx/>
              <a:buSzTx/>
              <a:buFont typeface="Wingdings" panose="05000000000000000000" charset="0"/>
              <a:defRPr/>
            </a:pPr>
            <a:r>
              <a:rPr lang="zh-CN" altLang="en-US" sz="1600" b="1" dirty="0">
                <a:solidFill>
                  <a:schemeClr val="tx1"/>
                </a:solidFill>
                <a:ea typeface="黑体" panose="02010609060101010101" pitchFamily="49" charset="-122"/>
                <a:cs typeface="Arial" panose="020B0604020202020204" pitchFamily="34" charset="0"/>
                <a:sym typeface="+mn-ea"/>
              </a:rPr>
              <a:t>      </a:t>
            </a:r>
            <a:r>
              <a:rPr lang="zh-CN" altLang="en-US" sz="1400" b="1" dirty="0">
                <a:solidFill>
                  <a:schemeClr val="tx1"/>
                </a:solidFill>
                <a:ea typeface="黑体" panose="02010609060101010101" pitchFamily="49" charset="-122"/>
                <a:cs typeface="Arial" panose="020B0604020202020204" pitchFamily="34" charset="0"/>
                <a:sym typeface="+mn-ea"/>
              </a:rPr>
              <a:t> 由于航运市场的特征,现货市场</a:t>
            </a:r>
            <a:r>
              <a:rPr lang="zh-CN" altLang="en-US" sz="1400" b="1" dirty="0">
                <a:solidFill>
                  <a:srgbClr val="FF0000"/>
                </a:solidFill>
                <a:ea typeface="黑体" panose="02010609060101010101" pitchFamily="49" charset="-122"/>
                <a:cs typeface="Arial" panose="020B0604020202020204" pitchFamily="34" charset="0"/>
                <a:sym typeface="+mn-ea"/>
              </a:rPr>
              <a:t>合约的签订取决于很多参数</a:t>
            </a:r>
            <a:r>
              <a:rPr lang="zh-CN" altLang="en-US" sz="1400" b="1" dirty="0">
                <a:solidFill>
                  <a:schemeClr val="tx1"/>
                </a:solidFill>
                <a:ea typeface="黑体" panose="02010609060101010101" pitchFamily="49" charset="-122"/>
                <a:cs typeface="Arial" panose="020B0604020202020204" pitchFamily="34" charset="0"/>
                <a:sym typeface="+mn-ea"/>
              </a:rPr>
              <a:t>,如船舶的可得性和位置以及货物的可得性,因而</a:t>
            </a:r>
            <a:r>
              <a:rPr lang="en-US" sz="14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sym typeface="+mn-ea"/>
              </a:rPr>
              <a:t>FFA</a:t>
            </a:r>
            <a:r>
              <a:rPr lang="zh-CN" altLang="en-US" sz="1400" b="1" dirty="0">
                <a:solidFill>
                  <a:schemeClr val="tx1"/>
                </a:solidFill>
                <a:ea typeface="黑体" panose="02010609060101010101" pitchFamily="49" charset="-122"/>
                <a:cs typeface="Arial" panose="020B0604020202020204" pitchFamily="34" charset="0"/>
                <a:sym typeface="+mn-ea"/>
              </a:rPr>
              <a:t>头寸与现货市场之间完全匹配不太可能。</a:t>
            </a:r>
          </a:p>
          <a:p>
            <a:pPr marL="285750" indent="-285750" algn="l" defTabSz="683895">
              <a:lnSpc>
                <a:spcPct val="125000"/>
              </a:lnSpc>
              <a:spcBef>
                <a:spcPts val="0"/>
              </a:spcBef>
              <a:spcAft>
                <a:spcPts val="0"/>
              </a:spcAft>
              <a:buClrTx/>
              <a:buSzTx/>
              <a:buFont typeface="Wingdings" panose="05000000000000000000" charset="0"/>
              <a:buChar char="u"/>
              <a:defRPr/>
            </a:pPr>
            <a:r>
              <a:rPr lang="zh-CN" altLang="en-US" sz="1600" b="1" dirty="0">
                <a:solidFill>
                  <a:schemeClr val="accent1">
                    <a:lumMod val="75000"/>
                  </a:schemeClr>
                </a:solidFill>
                <a:ea typeface="黑体" panose="02010609060101010101" pitchFamily="49" charset="-122"/>
                <a:cs typeface="Arial" panose="020B0604020202020204" pitchFamily="34" charset="0"/>
                <a:sym typeface="+mn-ea"/>
              </a:rPr>
              <a:t>克服途径</a:t>
            </a:r>
          </a:p>
          <a:p>
            <a:pPr algn="l" defTabSz="683895">
              <a:lnSpc>
                <a:spcPct val="125000"/>
              </a:lnSpc>
              <a:spcBef>
                <a:spcPts val="0"/>
              </a:spcBef>
              <a:spcAft>
                <a:spcPts val="0"/>
              </a:spcAft>
              <a:buClrTx/>
              <a:buSzTx/>
              <a:buFont typeface="Wingdings" panose="05000000000000000000" charset="0"/>
              <a:defRPr/>
            </a:pPr>
            <a:r>
              <a:rPr lang="zh-CN" altLang="en-US" sz="1600" b="1" dirty="0">
                <a:solidFill>
                  <a:schemeClr val="tx1"/>
                </a:solidFill>
                <a:ea typeface="黑体" panose="02010609060101010101" pitchFamily="49" charset="-122"/>
                <a:cs typeface="Arial" panose="020B0604020202020204" pitchFamily="34" charset="0"/>
                <a:sym typeface="+mn-ea"/>
              </a:rPr>
              <a:t>      </a:t>
            </a:r>
            <a:r>
              <a:rPr lang="zh-CN" altLang="en-US" sz="1400" b="1" dirty="0">
                <a:solidFill>
                  <a:srgbClr val="FF0000"/>
                </a:solidFill>
                <a:ea typeface="黑体" panose="02010609060101010101" pitchFamily="49" charset="-122"/>
                <a:cs typeface="Arial" panose="020B0604020202020204" pitchFamily="34" charset="0"/>
                <a:sym typeface="+mn-ea"/>
              </a:rPr>
              <a:t>利用与指数挂钩的现货市场合约</a:t>
            </a:r>
            <a:r>
              <a:rPr lang="zh-CN" altLang="en-US" sz="1400" b="1" dirty="0">
                <a:solidFill>
                  <a:schemeClr val="tx1"/>
                </a:solidFill>
                <a:ea typeface="黑体" panose="02010609060101010101" pitchFamily="49" charset="-122"/>
                <a:cs typeface="Arial" panose="020B0604020202020204" pitchFamily="34" charset="0"/>
                <a:sym typeface="+mn-ea"/>
              </a:rPr>
              <a:t>，即租出船舶的运费收人在波罗的海指数基础上定期修订，这样现货市场运费的确定与</a:t>
            </a:r>
            <a:r>
              <a:rPr lang="en-US" sz="14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sym typeface="+mn-ea"/>
              </a:rPr>
              <a:t>FFA</a:t>
            </a:r>
            <a:r>
              <a:rPr lang="zh-CN" altLang="en-US" sz="1400" b="1" dirty="0">
                <a:solidFill>
                  <a:schemeClr val="tx1"/>
                </a:solidFill>
                <a:ea typeface="黑体" panose="02010609060101010101" pitchFamily="49" charset="-122"/>
                <a:cs typeface="Arial" panose="020B0604020202020204" pitchFamily="34" charset="0"/>
                <a:sym typeface="+mn-ea"/>
              </a:rPr>
              <a:t>市场价格估计类似。</a:t>
            </a:r>
          </a:p>
        </p:txBody>
      </p:sp>
      <p:sp>
        <p:nvSpPr>
          <p:cNvPr id="6" name="文本框 5"/>
          <p:cNvSpPr txBox="1"/>
          <p:nvPr/>
        </p:nvSpPr>
        <p:spPr>
          <a:xfrm>
            <a:off x="80055" y="718801"/>
            <a:ext cx="5942166" cy="426720"/>
          </a:xfrm>
          <a:prstGeom prst="rect">
            <a:avLst/>
          </a:prstGeom>
          <a:noFill/>
          <a:ln>
            <a:noFill/>
          </a:ln>
        </p:spPr>
        <p:txBody>
          <a:bodyPr vert="horz" wrap="squar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marL="213995" indent="-213995">
              <a:lnSpc>
                <a:spcPct val="130000"/>
              </a:lnSpc>
              <a:spcBef>
                <a:spcPts val="450"/>
              </a:spcBef>
              <a:buFontTx/>
              <a:buChar char="•"/>
              <a:defRPr/>
            </a:pPr>
            <a:r>
              <a:rPr lang="zh-CN" altLang="en-US" b="1" dirty="0">
                <a:gradFill>
                  <a:gsLst>
                    <a:gs pos="0">
                      <a:srgbClr val="E30000"/>
                    </a:gs>
                    <a:gs pos="100000">
                      <a:srgbClr val="760303"/>
                    </a:gs>
                  </a:gsLst>
                  <a:lin scaled="0"/>
                </a:gradFill>
                <a:latin typeface="Times New Roman" panose="02020603050405020304" pitchFamily="18" charset="0"/>
                <a:ea typeface="黑体" panose="02010609060101010101" pitchFamily="49" charset="-122"/>
                <a:cs typeface="Times New Roman" panose="02020603050405020304" pitchFamily="18" charset="0"/>
              </a:rPr>
              <a:t>结算风险</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1048613"/>
          <p:cNvSpPr txBox="1"/>
          <p:nvPr/>
        </p:nvSpPr>
        <p:spPr>
          <a:xfrm>
            <a:off x="257648" y="281691"/>
            <a:ext cx="3118485" cy="313055"/>
          </a:xfrm>
          <a:prstGeom prst="rect">
            <a:avLst/>
          </a:prstGeom>
          <a:noFill/>
          <a:ln>
            <a:noFill/>
          </a:ln>
        </p:spPr>
        <p:txBody>
          <a:bodyPr vert="horz" wrap="non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lvl="0" algn="l">
              <a:spcBef>
                <a:spcPct val="20000"/>
              </a:spcBef>
            </a:pPr>
            <a:r>
              <a:rPr lang="en-US"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4.9 FFA</a:t>
            </a:r>
            <a:r>
              <a:rPr lang="zh-CN" altLang="en-US" sz="1600" b="1" dirty="0">
                <a:solidFill>
                  <a:srgbClr val="004289"/>
                </a:solidFill>
                <a:ea typeface="黑体" panose="02010609060101010101" pitchFamily="49" charset="-122"/>
                <a:cs typeface="Arial" panose="020B0604020202020204" pitchFamily="34" charset="0"/>
              </a:rPr>
              <a:t>套期保值中需注意的问题</a:t>
            </a:r>
          </a:p>
        </p:txBody>
      </p:sp>
      <p:sp>
        <p:nvSpPr>
          <p:cNvPr id="12" name="矩形 11"/>
          <p:cNvSpPr/>
          <p:nvPr/>
        </p:nvSpPr>
        <p:spPr>
          <a:xfrm>
            <a:off x="257810" y="1070610"/>
            <a:ext cx="6472555" cy="3183255"/>
          </a:xfrm>
          <a:prstGeom prst="rect">
            <a:avLst/>
          </a:prstGeom>
          <a:noFill/>
          <a:ln>
            <a:noFill/>
          </a:ln>
        </p:spPr>
        <p:txBody>
          <a:bodyPr vert="horz" wrap="squar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marL="285750" indent="-285750" defTabSz="683895">
              <a:lnSpc>
                <a:spcPct val="125000"/>
              </a:lnSpc>
              <a:spcBef>
                <a:spcPts val="0"/>
              </a:spcBef>
              <a:spcAft>
                <a:spcPts val="0"/>
              </a:spcAft>
              <a:buFont typeface="Wingdings" panose="05000000000000000000" charset="0"/>
              <a:buChar char="u"/>
              <a:defRPr/>
            </a:pPr>
            <a:r>
              <a:rPr lang="zh-CN" altLang="en-US" sz="1600" b="1" dirty="0">
                <a:solidFill>
                  <a:schemeClr val="accent1">
                    <a:lumMod val="75000"/>
                  </a:schemeClr>
                </a:solidFill>
                <a:ea typeface="黑体" panose="02010609060101010101" pitchFamily="49" charset="-122"/>
                <a:cs typeface="Arial" panose="020B0604020202020204" pitchFamily="34" charset="0"/>
                <a:sym typeface="+mn-ea"/>
              </a:rPr>
              <a:t>定义</a:t>
            </a:r>
          </a:p>
          <a:p>
            <a:pPr defTabSz="683895">
              <a:lnSpc>
                <a:spcPct val="125000"/>
              </a:lnSpc>
              <a:spcBef>
                <a:spcPts val="0"/>
              </a:spcBef>
              <a:spcAft>
                <a:spcPts val="0"/>
              </a:spcAft>
              <a:buFont typeface="+mj-lt"/>
              <a:defRPr/>
            </a:pPr>
            <a:r>
              <a:rPr lang="en-US" altLang="zh-CN" sz="1600" b="1" dirty="0">
                <a:solidFill>
                  <a:schemeClr val="tx1"/>
                </a:solidFill>
                <a:ea typeface="黑体" panose="02010609060101010101" pitchFamily="49" charset="-122"/>
                <a:cs typeface="Arial" panose="020B0604020202020204" pitchFamily="34" charset="0"/>
                <a:sym typeface="+mn-ea"/>
              </a:rPr>
              <a:t>      </a:t>
            </a:r>
            <a:r>
              <a:rPr lang="zh-CN" altLang="en-US" sz="1400" b="1" dirty="0">
                <a:solidFill>
                  <a:schemeClr val="tx1"/>
                </a:solidFill>
                <a:ea typeface="黑体" panose="02010609060101010101" pitchFamily="49" charset="-122"/>
                <a:cs typeface="Arial" panose="020B0604020202020204" pitchFamily="34" charset="0"/>
                <a:sym typeface="+mn-ea"/>
              </a:rPr>
              <a:t> </a:t>
            </a:r>
            <a:r>
              <a:rPr lang="zh-CN" altLang="en-US" sz="1600" b="1" dirty="0">
                <a:solidFill>
                  <a:schemeClr val="tx1"/>
                </a:solidFill>
                <a:ea typeface="黑体" panose="02010609060101010101" pitchFamily="49" charset="-122"/>
                <a:cs typeface="Arial" panose="020B0604020202020204" pitchFamily="34" charset="0"/>
                <a:sym typeface="+mn-ea"/>
              </a:rPr>
              <a:t>基差指</a:t>
            </a:r>
            <a:r>
              <a:rPr lang="zh-CN" altLang="en-US" sz="1600" b="1" dirty="0">
                <a:solidFill>
                  <a:srgbClr val="FF0000"/>
                </a:solidFill>
                <a:ea typeface="黑体" panose="02010609060101010101" pitchFamily="49" charset="-122"/>
                <a:cs typeface="Arial" panose="020B0604020202020204" pitchFamily="34" charset="0"/>
                <a:sym typeface="+mn-ea"/>
              </a:rPr>
              <a:t>现货市场价格和远期或者期货价格之间的差异</a:t>
            </a:r>
            <a:r>
              <a:rPr lang="zh-CN" altLang="en-US" sz="1600" b="1" dirty="0">
                <a:solidFill>
                  <a:schemeClr val="tx1"/>
                </a:solidFill>
                <a:ea typeface="黑体" panose="02010609060101010101" pitchFamily="49" charset="-122"/>
                <a:cs typeface="Arial" panose="020B0604020202020204" pitchFamily="34" charset="0"/>
                <a:sym typeface="+mn-ea"/>
              </a:rPr>
              <a:t>。基差风险与基差水平的不确定性有关,当需要对冲风险的实际航线与</a:t>
            </a:r>
            <a:r>
              <a:rPr lang="en-US" sz="16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sym typeface="+mn-ea"/>
              </a:rPr>
              <a:t>FFA</a:t>
            </a:r>
            <a:r>
              <a:rPr lang="zh-CN" altLang="en-US" sz="1600" b="1" dirty="0">
                <a:solidFill>
                  <a:schemeClr val="tx1"/>
                </a:solidFill>
                <a:ea typeface="黑体" panose="02010609060101010101" pitchFamily="49" charset="-122"/>
                <a:cs typeface="Arial" panose="020B0604020202020204" pitchFamily="34" charset="0"/>
                <a:sym typeface="+mn-ea"/>
              </a:rPr>
              <a:t>合约标的航线</a:t>
            </a:r>
            <a:r>
              <a:rPr lang="zh-CN" altLang="en-US" sz="1600" b="1" dirty="0">
                <a:solidFill>
                  <a:srgbClr val="FF0000"/>
                </a:solidFill>
                <a:ea typeface="黑体" panose="02010609060101010101" pitchFamily="49" charset="-122"/>
                <a:cs typeface="Arial" panose="020B0604020202020204" pitchFamily="34" charset="0"/>
                <a:sym typeface="+mn-ea"/>
              </a:rPr>
              <a:t>不能精确匹配</a:t>
            </a:r>
            <a:r>
              <a:rPr lang="zh-CN" altLang="en-US" sz="1600" b="1" dirty="0">
                <a:solidFill>
                  <a:schemeClr val="tx1"/>
                </a:solidFill>
                <a:ea typeface="黑体" panose="02010609060101010101" pitchFamily="49" charset="-122"/>
                <a:cs typeface="Arial" panose="020B0604020202020204" pitchFamily="34" charset="0"/>
                <a:sym typeface="+mn-ea"/>
              </a:rPr>
              <a:t>或者现货市场租出船舶时间并不确定时, </a:t>
            </a:r>
            <a:r>
              <a:rPr lang="en-US" sz="16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sym typeface="+mn-ea"/>
              </a:rPr>
              <a:t>FFA</a:t>
            </a:r>
            <a:r>
              <a:rPr lang="zh-CN" altLang="en-US" sz="1600" b="1" dirty="0">
                <a:solidFill>
                  <a:schemeClr val="tx1"/>
                </a:solidFill>
                <a:ea typeface="黑体" panose="02010609060101010101" pitchFamily="49" charset="-122"/>
                <a:cs typeface="Arial" panose="020B0604020202020204" pitchFamily="34" charset="0"/>
                <a:sym typeface="+mn-ea"/>
              </a:rPr>
              <a:t>头寸可能会提前终止,因而</a:t>
            </a:r>
            <a:r>
              <a:rPr lang="zh-CN" altLang="en-US" sz="1600" b="1" dirty="0">
                <a:solidFill>
                  <a:srgbClr val="FF0000"/>
                </a:solidFill>
                <a:ea typeface="黑体" panose="02010609060101010101" pitchFamily="49" charset="-122"/>
                <a:cs typeface="Arial" panose="020B0604020202020204" pitchFamily="34" charset="0"/>
                <a:sym typeface="+mn-ea"/>
              </a:rPr>
              <a:t>基差风险变大</a:t>
            </a:r>
            <a:r>
              <a:rPr lang="zh-CN" altLang="en-US" sz="1600" b="1" dirty="0">
                <a:solidFill>
                  <a:schemeClr val="tx1"/>
                </a:solidFill>
                <a:ea typeface="黑体" panose="02010609060101010101" pitchFamily="49" charset="-122"/>
                <a:cs typeface="Arial" panose="020B0604020202020204" pitchFamily="34" charset="0"/>
                <a:sym typeface="+mn-ea"/>
              </a:rPr>
              <a:t>。</a:t>
            </a:r>
            <a:endParaRPr lang="zh-CN" altLang="en-US" sz="1400" b="1" dirty="0">
              <a:solidFill>
                <a:schemeClr val="tx1"/>
              </a:solidFill>
              <a:ea typeface="黑体" panose="02010609060101010101" pitchFamily="49" charset="-122"/>
              <a:cs typeface="Arial" panose="020B0604020202020204" pitchFamily="34" charset="0"/>
              <a:sym typeface="+mn-ea"/>
            </a:endParaRPr>
          </a:p>
          <a:p>
            <a:pPr marL="285750" indent="-285750" defTabSz="683895">
              <a:lnSpc>
                <a:spcPct val="125000"/>
              </a:lnSpc>
              <a:spcBef>
                <a:spcPts val="0"/>
              </a:spcBef>
              <a:spcAft>
                <a:spcPts val="0"/>
              </a:spcAft>
              <a:buFont typeface="Wingdings" panose="05000000000000000000" charset="0"/>
              <a:buChar char="u"/>
              <a:defRPr/>
            </a:pPr>
            <a:r>
              <a:rPr lang="en-US"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sym typeface="+mn-ea"/>
              </a:rPr>
              <a:t>0</a:t>
            </a:r>
            <a:r>
              <a:rPr lang="zh-CN" altLang="en-US" sz="1600" b="1" dirty="0">
                <a:solidFill>
                  <a:schemeClr val="accent1">
                    <a:lumMod val="75000"/>
                  </a:schemeClr>
                </a:solidFill>
                <a:ea typeface="黑体" panose="02010609060101010101" pitchFamily="49" charset="-122"/>
                <a:cs typeface="Arial" panose="020B0604020202020204" pitchFamily="34" charset="0"/>
                <a:sym typeface="+mn-ea"/>
              </a:rPr>
              <a:t>基差</a:t>
            </a:r>
          </a:p>
          <a:p>
            <a:pPr marL="285750" indent="-285750" algn="l" defTabSz="683895">
              <a:lnSpc>
                <a:spcPct val="125000"/>
              </a:lnSpc>
              <a:spcBef>
                <a:spcPts val="0"/>
              </a:spcBef>
              <a:spcAft>
                <a:spcPts val="0"/>
              </a:spcAft>
              <a:buClrTx/>
              <a:buSzTx/>
              <a:buFont typeface="Wingdings" panose="05000000000000000000" charset="0"/>
              <a:defRPr/>
            </a:pPr>
            <a:r>
              <a:rPr lang="zh-CN" altLang="en-US" sz="1400" b="1" dirty="0">
                <a:solidFill>
                  <a:schemeClr val="tx1"/>
                </a:solidFill>
                <a:ea typeface="黑体" panose="02010609060101010101" pitchFamily="49" charset="-122"/>
                <a:cs typeface="Arial" panose="020B0604020202020204" pitchFamily="34" charset="0"/>
                <a:sym typeface="+mn-ea"/>
              </a:rPr>
              <a:t>       </a:t>
            </a:r>
            <a:r>
              <a:rPr lang="zh-CN" altLang="en-US" sz="1600" b="1" dirty="0">
                <a:solidFill>
                  <a:schemeClr val="tx1"/>
                </a:solidFill>
                <a:ea typeface="黑体" panose="02010609060101010101" pitchFamily="49" charset="-122"/>
                <a:cs typeface="Arial" panose="020B0604020202020204" pitchFamily="34" charset="0"/>
                <a:sym typeface="+mn-ea"/>
              </a:rPr>
              <a:t>套期保值过程中基差水平的不确定性会使得套期保值的效率降低,如</a:t>
            </a:r>
          </a:p>
          <a:p>
            <a:pPr marL="285750" indent="-285750" algn="l" defTabSz="683895">
              <a:lnSpc>
                <a:spcPct val="125000"/>
              </a:lnSpc>
              <a:spcBef>
                <a:spcPts val="0"/>
              </a:spcBef>
              <a:spcAft>
                <a:spcPts val="0"/>
              </a:spcAft>
              <a:buClrTx/>
              <a:buSzTx/>
              <a:buFont typeface="Wingdings" panose="05000000000000000000" charset="0"/>
              <a:defRPr/>
            </a:pPr>
            <a:r>
              <a:rPr lang="zh-CN" altLang="en-US" sz="1600" b="1" dirty="0">
                <a:solidFill>
                  <a:schemeClr val="tx1"/>
                </a:solidFill>
                <a:ea typeface="黑体" panose="02010609060101010101" pitchFamily="49" charset="-122"/>
                <a:cs typeface="Arial" panose="020B0604020202020204" pitchFamily="34" charset="0"/>
                <a:sym typeface="+mn-ea"/>
              </a:rPr>
              <a:t>果</a:t>
            </a:r>
            <a:r>
              <a:rPr lang="en-US" sz="16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sym typeface="+mn-ea"/>
              </a:rPr>
              <a:t>FFA</a:t>
            </a:r>
            <a:r>
              <a:rPr lang="zh-CN" altLang="en-US" sz="1600" b="1" dirty="0">
                <a:solidFill>
                  <a:srgbClr val="FF0000"/>
                </a:solidFill>
                <a:ea typeface="黑体" panose="02010609060101010101" pitchFamily="49" charset="-122"/>
                <a:cs typeface="Arial" panose="020B0604020202020204" pitchFamily="34" charset="0"/>
                <a:sym typeface="+mn-ea"/>
              </a:rPr>
              <a:t>头寸交割发生在合约期末就不存在基差风险</a:t>
            </a:r>
            <a:r>
              <a:rPr lang="zh-CN" altLang="en-US" sz="1600" b="1" dirty="0">
                <a:solidFill>
                  <a:schemeClr val="tx1"/>
                </a:solidFill>
                <a:ea typeface="黑体" panose="02010609060101010101" pitchFamily="49" charset="-122"/>
                <a:cs typeface="Arial" panose="020B0604020202020204" pitchFamily="34" charset="0"/>
                <a:sym typeface="+mn-ea"/>
              </a:rPr>
              <a:t>，这是因为现货价格</a:t>
            </a:r>
          </a:p>
          <a:p>
            <a:pPr marL="285750" indent="-285750" algn="l" defTabSz="683895">
              <a:lnSpc>
                <a:spcPct val="125000"/>
              </a:lnSpc>
              <a:spcBef>
                <a:spcPts val="0"/>
              </a:spcBef>
              <a:spcAft>
                <a:spcPts val="0"/>
              </a:spcAft>
              <a:buClrTx/>
              <a:buSzTx/>
              <a:buFont typeface="Wingdings" panose="05000000000000000000" charset="0"/>
              <a:defRPr/>
            </a:pPr>
            <a:r>
              <a:rPr lang="zh-CN" altLang="en-US" sz="1600" b="1" dirty="0">
                <a:solidFill>
                  <a:schemeClr val="tx1"/>
                </a:solidFill>
                <a:ea typeface="黑体" panose="02010609060101010101" pitchFamily="49" charset="-122"/>
                <a:cs typeface="Arial" panose="020B0604020202020204" pitchFamily="34" charset="0"/>
                <a:sym typeface="+mn-ea"/>
              </a:rPr>
              <a:t>与远期价格趋于一致,因此到期日合约的基差为</a:t>
            </a:r>
            <a:r>
              <a:rPr lang="en-US" sz="16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sym typeface="+mn-ea"/>
              </a:rPr>
              <a:t>0</a:t>
            </a:r>
            <a:r>
              <a:rPr lang="zh-CN" altLang="en-US" sz="1600" b="1" dirty="0">
                <a:solidFill>
                  <a:schemeClr val="tx1"/>
                </a:solidFill>
                <a:ea typeface="黑体" panose="02010609060101010101" pitchFamily="49" charset="-122"/>
                <a:cs typeface="Arial" panose="020B0604020202020204" pitchFamily="34" charset="0"/>
                <a:sym typeface="+mn-ea"/>
              </a:rPr>
              <a:t>。</a:t>
            </a:r>
          </a:p>
          <a:p>
            <a:pPr algn="l" defTabSz="683895">
              <a:lnSpc>
                <a:spcPct val="125000"/>
              </a:lnSpc>
              <a:spcBef>
                <a:spcPts val="0"/>
              </a:spcBef>
              <a:spcAft>
                <a:spcPts val="0"/>
              </a:spcAft>
              <a:buClrTx/>
              <a:buSzTx/>
              <a:buFont typeface="Wingdings" panose="05000000000000000000" charset="0"/>
              <a:defRPr/>
            </a:pPr>
            <a:endParaRPr lang="zh-CN" altLang="en-US" sz="1600" b="1" dirty="0">
              <a:solidFill>
                <a:schemeClr val="tx1"/>
              </a:solidFill>
              <a:ea typeface="黑体" panose="02010609060101010101" pitchFamily="49" charset="-122"/>
              <a:cs typeface="Arial" panose="020B0604020202020204" pitchFamily="34" charset="0"/>
              <a:sym typeface="+mn-ea"/>
            </a:endParaRPr>
          </a:p>
        </p:txBody>
      </p:sp>
      <p:sp>
        <p:nvSpPr>
          <p:cNvPr id="6" name="文本框 5"/>
          <p:cNvSpPr txBox="1"/>
          <p:nvPr/>
        </p:nvSpPr>
        <p:spPr>
          <a:xfrm>
            <a:off x="80055" y="647046"/>
            <a:ext cx="5942166" cy="426720"/>
          </a:xfrm>
          <a:prstGeom prst="rect">
            <a:avLst/>
          </a:prstGeom>
          <a:noFill/>
          <a:ln>
            <a:noFill/>
          </a:ln>
        </p:spPr>
        <p:txBody>
          <a:bodyPr vert="horz" wrap="squar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marL="213995" indent="-213995">
              <a:lnSpc>
                <a:spcPct val="130000"/>
              </a:lnSpc>
              <a:spcBef>
                <a:spcPts val="450"/>
              </a:spcBef>
              <a:buFontTx/>
              <a:buChar char="•"/>
              <a:defRPr/>
            </a:pPr>
            <a:r>
              <a:rPr lang="zh-CN" altLang="en-US" b="1" dirty="0">
                <a:gradFill>
                  <a:gsLst>
                    <a:gs pos="0">
                      <a:srgbClr val="E30000"/>
                    </a:gs>
                    <a:gs pos="100000">
                      <a:srgbClr val="760303"/>
                    </a:gs>
                  </a:gsLst>
                  <a:lin scaled="0"/>
                </a:gradFill>
                <a:latin typeface="Times New Roman" panose="02020603050405020304" pitchFamily="18" charset="0"/>
                <a:ea typeface="黑体" panose="02010609060101010101" pitchFamily="49" charset="-122"/>
                <a:cs typeface="Times New Roman" panose="02020603050405020304" pitchFamily="18" charset="0"/>
              </a:rPr>
              <a:t>基差风险</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1048613"/>
          <p:cNvSpPr txBox="1"/>
          <p:nvPr/>
        </p:nvSpPr>
        <p:spPr>
          <a:xfrm>
            <a:off x="257648" y="281691"/>
            <a:ext cx="3118485" cy="313055"/>
          </a:xfrm>
          <a:prstGeom prst="rect">
            <a:avLst/>
          </a:prstGeom>
          <a:noFill/>
          <a:ln>
            <a:noFill/>
          </a:ln>
        </p:spPr>
        <p:txBody>
          <a:bodyPr vert="horz" wrap="non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lvl="0" algn="l">
              <a:spcBef>
                <a:spcPct val="20000"/>
              </a:spcBef>
            </a:pPr>
            <a:r>
              <a:rPr lang="en-US"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4.9 FFA</a:t>
            </a:r>
            <a:r>
              <a:rPr lang="zh-CN" altLang="en-US" sz="1600" b="1" dirty="0">
                <a:solidFill>
                  <a:srgbClr val="004289"/>
                </a:solidFill>
                <a:ea typeface="黑体" panose="02010609060101010101" pitchFamily="49" charset="-122"/>
                <a:cs typeface="Arial" panose="020B0604020202020204" pitchFamily="34" charset="0"/>
              </a:rPr>
              <a:t>套期保值中需注意的问题</a:t>
            </a:r>
          </a:p>
        </p:txBody>
      </p:sp>
      <p:sp>
        <p:nvSpPr>
          <p:cNvPr id="12" name="矩形 11"/>
          <p:cNvSpPr/>
          <p:nvPr/>
        </p:nvSpPr>
        <p:spPr>
          <a:xfrm>
            <a:off x="329565" y="1214120"/>
            <a:ext cx="6132195" cy="2221230"/>
          </a:xfrm>
          <a:prstGeom prst="rect">
            <a:avLst/>
          </a:prstGeom>
          <a:noFill/>
          <a:ln>
            <a:noFill/>
          </a:ln>
        </p:spPr>
        <p:txBody>
          <a:bodyPr vert="horz" wrap="squar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marL="285750" indent="-285750" defTabSz="683895">
              <a:lnSpc>
                <a:spcPct val="125000"/>
              </a:lnSpc>
              <a:spcBef>
                <a:spcPts val="0"/>
              </a:spcBef>
              <a:spcAft>
                <a:spcPts val="0"/>
              </a:spcAft>
              <a:buFont typeface="Wingdings" panose="05000000000000000000" charset="0"/>
              <a:buChar char="u"/>
              <a:defRPr/>
            </a:pPr>
            <a:r>
              <a:rPr lang="en-US" sz="16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sym typeface="+mn-ea"/>
              </a:rPr>
              <a:t>1</a:t>
            </a:r>
            <a:r>
              <a:rPr lang="en-US" sz="1600" b="1" dirty="0">
                <a:solidFill>
                  <a:schemeClr val="accent1">
                    <a:lumMod val="75000"/>
                  </a:schemeClr>
                </a:solidFill>
                <a:ea typeface="黑体" panose="02010609060101010101" pitchFamily="49" charset="-122"/>
                <a:cs typeface="Arial" panose="020B0604020202020204" pitchFamily="34" charset="0"/>
                <a:sym typeface="+mn-ea"/>
              </a:rPr>
              <a:t>.</a:t>
            </a:r>
            <a:r>
              <a:rPr sz="1600" b="1" dirty="0">
                <a:solidFill>
                  <a:schemeClr val="accent1">
                    <a:lumMod val="75000"/>
                  </a:schemeClr>
                </a:solidFill>
                <a:ea typeface="黑体" panose="02010609060101010101" pitchFamily="49" charset="-122"/>
                <a:cs typeface="Arial" panose="020B0604020202020204" pitchFamily="34" charset="0"/>
                <a:sym typeface="+mn-ea"/>
              </a:rPr>
              <a:t>相关性</a:t>
            </a:r>
            <a:r>
              <a:rPr lang="en-US" altLang="zh-CN" sz="1600" b="1" dirty="0">
                <a:solidFill>
                  <a:schemeClr val="tx1"/>
                </a:solidFill>
                <a:ea typeface="黑体" panose="02010609060101010101" pitchFamily="49" charset="-122"/>
                <a:cs typeface="Arial" panose="020B0604020202020204" pitchFamily="34" charset="0"/>
                <a:sym typeface="+mn-ea"/>
              </a:rPr>
              <a:t>      </a:t>
            </a:r>
            <a:r>
              <a:rPr lang="zh-CN" altLang="en-US" sz="1400" b="1" dirty="0">
                <a:solidFill>
                  <a:schemeClr val="tx1"/>
                </a:solidFill>
                <a:ea typeface="黑体" panose="02010609060101010101" pitchFamily="49" charset="-122"/>
                <a:cs typeface="Arial" panose="020B0604020202020204" pitchFamily="34" charset="0"/>
                <a:sym typeface="+mn-ea"/>
              </a:rPr>
              <a:t> </a:t>
            </a:r>
          </a:p>
          <a:p>
            <a:pPr defTabSz="683895">
              <a:lnSpc>
                <a:spcPct val="125000"/>
              </a:lnSpc>
              <a:spcBef>
                <a:spcPts val="0"/>
              </a:spcBef>
              <a:spcAft>
                <a:spcPts val="0"/>
              </a:spcAft>
              <a:buFont typeface="Wingdings" panose="05000000000000000000" charset="0"/>
              <a:defRPr/>
            </a:pPr>
            <a:r>
              <a:rPr lang="zh-CN" altLang="en-US" sz="1600" b="1" dirty="0">
                <a:solidFill>
                  <a:schemeClr val="tx1"/>
                </a:solidFill>
                <a:ea typeface="黑体" panose="02010609060101010101" pitchFamily="49" charset="-122"/>
                <a:cs typeface="Arial" panose="020B0604020202020204" pitchFamily="34" charset="0"/>
                <a:sym typeface="+mn-ea"/>
              </a:rPr>
              <a:t>       套期保值者需要选择与</a:t>
            </a:r>
            <a:r>
              <a:rPr lang="zh-CN" altLang="en-US" sz="1600" b="1" dirty="0">
                <a:solidFill>
                  <a:srgbClr val="FF0000"/>
                </a:solidFill>
                <a:ea typeface="黑体" panose="02010609060101010101" pitchFamily="49" charset="-122"/>
                <a:cs typeface="Arial" panose="020B0604020202020204" pitchFamily="34" charset="0"/>
                <a:sym typeface="+mn-ea"/>
              </a:rPr>
              <a:t>实际市场中风险暴露相关性较高的FFA航线</a:t>
            </a:r>
            <a:r>
              <a:rPr lang="zh-CN" altLang="en-US" sz="1600" b="1" dirty="0">
                <a:solidFill>
                  <a:schemeClr val="tx1"/>
                </a:solidFill>
                <a:ea typeface="黑体" panose="02010609060101010101" pitchFamily="49" charset="-122"/>
                <a:cs typeface="Arial" panose="020B0604020202020204" pitchFamily="34" charset="0"/>
                <a:sym typeface="+mn-ea"/>
              </a:rPr>
              <a:t>来对冲现货市场的运费风险。现货市场和</a:t>
            </a:r>
            <a:r>
              <a:rPr lang="en-US" sz="16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sym typeface="+mn-ea"/>
              </a:rPr>
              <a:t>FFA</a:t>
            </a:r>
            <a:r>
              <a:rPr lang="zh-CN" altLang="en-US" sz="1600" b="1" dirty="0">
                <a:solidFill>
                  <a:schemeClr val="tx1"/>
                </a:solidFill>
                <a:ea typeface="黑体" panose="02010609060101010101" pitchFamily="49" charset="-122"/>
                <a:cs typeface="Arial" panose="020B0604020202020204" pitchFamily="34" charset="0"/>
                <a:sym typeface="+mn-ea"/>
              </a:rPr>
              <a:t>市场相关性越高,套期保值现金流的变化越低,因此套期保值越有效。</a:t>
            </a:r>
          </a:p>
          <a:p>
            <a:pPr marL="285750" indent="-285750" defTabSz="683895">
              <a:lnSpc>
                <a:spcPct val="125000"/>
              </a:lnSpc>
              <a:spcBef>
                <a:spcPts val="0"/>
              </a:spcBef>
              <a:spcAft>
                <a:spcPts val="0"/>
              </a:spcAft>
              <a:buFont typeface="Wingdings" panose="05000000000000000000" charset="0"/>
              <a:buChar char="u"/>
              <a:defRPr/>
            </a:pPr>
            <a:r>
              <a:rPr lang="en-US" sz="16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sym typeface="+mn-ea"/>
              </a:rPr>
              <a:t>2</a:t>
            </a:r>
            <a:r>
              <a:rPr lang="en-US" sz="1600" b="1" dirty="0">
                <a:solidFill>
                  <a:schemeClr val="accent1">
                    <a:lumMod val="75000"/>
                  </a:schemeClr>
                </a:solidFill>
                <a:ea typeface="黑体" panose="02010609060101010101" pitchFamily="49" charset="-122"/>
                <a:cs typeface="Arial" panose="020B0604020202020204" pitchFamily="34" charset="0"/>
                <a:sym typeface="+mn-ea"/>
              </a:rPr>
              <a:t>.</a:t>
            </a:r>
            <a:r>
              <a:rPr sz="1600" b="1" dirty="0">
                <a:solidFill>
                  <a:schemeClr val="accent1">
                    <a:lumMod val="75000"/>
                  </a:schemeClr>
                </a:solidFill>
                <a:ea typeface="黑体" panose="02010609060101010101" pitchFamily="49" charset="-122"/>
                <a:cs typeface="Arial" panose="020B0604020202020204" pitchFamily="34" charset="0"/>
                <a:sym typeface="+mn-ea"/>
              </a:rPr>
              <a:t>套期保值比率</a:t>
            </a:r>
            <a:r>
              <a:rPr lang="zh-CN" altLang="en-US" sz="1400" b="1" dirty="0">
                <a:solidFill>
                  <a:schemeClr val="tx1"/>
                </a:solidFill>
                <a:ea typeface="黑体" panose="02010609060101010101" pitchFamily="49" charset="-122"/>
                <a:cs typeface="Arial" panose="020B0604020202020204" pitchFamily="34" charset="0"/>
                <a:sym typeface="+mn-ea"/>
              </a:rPr>
              <a:t>    </a:t>
            </a:r>
          </a:p>
          <a:p>
            <a:pPr defTabSz="683895">
              <a:lnSpc>
                <a:spcPct val="125000"/>
              </a:lnSpc>
              <a:spcBef>
                <a:spcPts val="0"/>
              </a:spcBef>
              <a:spcAft>
                <a:spcPts val="0"/>
              </a:spcAft>
              <a:buFont typeface="Wingdings" panose="05000000000000000000" charset="0"/>
              <a:defRPr/>
            </a:pPr>
            <a:r>
              <a:rPr lang="zh-CN" altLang="en-US" sz="1600" b="1" dirty="0">
                <a:solidFill>
                  <a:schemeClr val="tx1"/>
                </a:solidFill>
                <a:ea typeface="黑体" panose="02010609060101010101" pitchFamily="49" charset="-122"/>
                <a:cs typeface="Arial" panose="020B0604020202020204" pitchFamily="34" charset="0"/>
                <a:sym typeface="+mn-ea"/>
              </a:rPr>
              <a:t>      为了使套期保值更有效,套期保值者还需要计算“套期保值比率”,即</a:t>
            </a:r>
            <a:r>
              <a:rPr lang="en-US" sz="16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sym typeface="+mn-ea"/>
              </a:rPr>
              <a:t>FFA</a:t>
            </a:r>
            <a:r>
              <a:rPr lang="zh-CN" altLang="en-US" sz="1600" b="1" dirty="0">
                <a:solidFill>
                  <a:schemeClr val="tx1"/>
                </a:solidFill>
                <a:ea typeface="黑体" panose="02010609060101010101" pitchFamily="49" charset="-122"/>
                <a:cs typeface="Arial" panose="020B0604020202020204" pitchFamily="34" charset="0"/>
                <a:sym typeface="+mn-ea"/>
              </a:rPr>
              <a:t>买卖数量与现货市场风险暴露数量之间的比率。</a:t>
            </a:r>
          </a:p>
        </p:txBody>
      </p:sp>
      <p:sp>
        <p:nvSpPr>
          <p:cNvPr id="6" name="文本框 5"/>
          <p:cNvSpPr txBox="1"/>
          <p:nvPr/>
        </p:nvSpPr>
        <p:spPr>
          <a:xfrm>
            <a:off x="80055" y="718801"/>
            <a:ext cx="5942166" cy="426720"/>
          </a:xfrm>
          <a:prstGeom prst="rect">
            <a:avLst/>
          </a:prstGeom>
          <a:noFill/>
          <a:ln>
            <a:noFill/>
          </a:ln>
        </p:spPr>
        <p:txBody>
          <a:bodyPr vert="horz" wrap="squar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marL="213995" indent="-213995">
              <a:lnSpc>
                <a:spcPct val="130000"/>
              </a:lnSpc>
              <a:spcBef>
                <a:spcPts val="450"/>
              </a:spcBef>
              <a:buFontTx/>
              <a:buChar char="•"/>
              <a:defRPr/>
            </a:pPr>
            <a:r>
              <a:rPr lang="zh-CN" altLang="en-US" b="1" dirty="0">
                <a:gradFill>
                  <a:gsLst>
                    <a:gs pos="0">
                      <a:srgbClr val="E30000"/>
                    </a:gs>
                    <a:gs pos="100000">
                      <a:srgbClr val="760303"/>
                    </a:gs>
                  </a:gsLst>
                  <a:lin scaled="0"/>
                </a:gradFill>
                <a:latin typeface="Times New Roman" panose="02020603050405020304" pitchFamily="18" charset="0"/>
                <a:ea typeface="黑体" panose="02010609060101010101" pitchFamily="49" charset="-122"/>
                <a:cs typeface="Times New Roman" panose="02020603050405020304" pitchFamily="18" charset="0"/>
              </a:rPr>
              <a:t>降低基差风险</a:t>
            </a: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1048613"/>
          <p:cNvSpPr txBox="1"/>
          <p:nvPr/>
        </p:nvSpPr>
        <p:spPr>
          <a:xfrm>
            <a:off x="257648" y="281691"/>
            <a:ext cx="2837180" cy="313055"/>
          </a:xfrm>
          <a:prstGeom prst="rect">
            <a:avLst/>
          </a:prstGeom>
          <a:noFill/>
          <a:ln>
            <a:noFill/>
          </a:ln>
        </p:spPr>
        <p:txBody>
          <a:bodyPr vert="horz" wrap="non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lvl="0" algn="l">
              <a:spcBef>
                <a:spcPct val="20000"/>
              </a:spcBef>
            </a:pPr>
            <a:r>
              <a:rPr lang="en-US"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4.10 </a:t>
            </a:r>
            <a:r>
              <a:rPr lang="zh-CN" altLang="en-US" sz="1600" b="1" dirty="0">
                <a:solidFill>
                  <a:srgbClr val="004289"/>
                </a:solidFill>
                <a:ea typeface="黑体" panose="02010609060101010101" pitchFamily="49" charset="-122"/>
                <a:cs typeface="Arial" panose="020B0604020202020204" pitchFamily="34" charset="0"/>
              </a:rPr>
              <a:t>价格发现与远期价格曲线</a:t>
            </a:r>
          </a:p>
        </p:txBody>
      </p:sp>
      <p:sp>
        <p:nvSpPr>
          <p:cNvPr id="12" name="矩形 11"/>
          <p:cNvSpPr/>
          <p:nvPr/>
        </p:nvSpPr>
        <p:spPr>
          <a:xfrm>
            <a:off x="257810" y="1070610"/>
            <a:ext cx="6472555" cy="3452495"/>
          </a:xfrm>
          <a:prstGeom prst="rect">
            <a:avLst/>
          </a:prstGeom>
          <a:noFill/>
          <a:ln>
            <a:noFill/>
          </a:ln>
        </p:spPr>
        <p:txBody>
          <a:bodyPr vert="horz" wrap="squar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marL="285750" indent="-285750" defTabSz="683895">
              <a:lnSpc>
                <a:spcPct val="125000"/>
              </a:lnSpc>
              <a:spcBef>
                <a:spcPts val="0"/>
              </a:spcBef>
              <a:spcAft>
                <a:spcPts val="0"/>
              </a:spcAft>
              <a:buFont typeface="Wingdings" panose="05000000000000000000" charset="0"/>
              <a:buChar char="u"/>
              <a:defRPr/>
            </a:pPr>
            <a:r>
              <a:rPr lang="zh-CN" altLang="en-US" sz="1600" b="1" dirty="0">
                <a:solidFill>
                  <a:schemeClr val="accent1">
                    <a:lumMod val="75000"/>
                  </a:schemeClr>
                </a:solidFill>
                <a:ea typeface="黑体" panose="02010609060101010101" pitchFamily="49" charset="-122"/>
                <a:cs typeface="Arial" panose="020B0604020202020204" pitchFamily="34" charset="0"/>
                <a:sym typeface="+mn-ea"/>
              </a:rPr>
              <a:t>定义</a:t>
            </a:r>
          </a:p>
          <a:p>
            <a:pPr defTabSz="683895">
              <a:lnSpc>
                <a:spcPct val="125000"/>
              </a:lnSpc>
              <a:spcBef>
                <a:spcPts val="0"/>
              </a:spcBef>
              <a:spcAft>
                <a:spcPts val="0"/>
              </a:spcAft>
              <a:buFont typeface="+mj-lt"/>
              <a:defRPr/>
            </a:pPr>
            <a:r>
              <a:rPr lang="en-US" altLang="zh-CN" sz="1600" b="1" dirty="0">
                <a:solidFill>
                  <a:schemeClr val="tx1"/>
                </a:solidFill>
                <a:ea typeface="黑体" panose="02010609060101010101" pitchFamily="49" charset="-122"/>
                <a:cs typeface="Arial" panose="020B0604020202020204" pitchFamily="34" charset="0"/>
                <a:sym typeface="+mn-ea"/>
              </a:rPr>
              <a:t>      </a:t>
            </a:r>
            <a:r>
              <a:rPr lang="zh-CN" altLang="en-US" sz="1400" b="1" dirty="0">
                <a:solidFill>
                  <a:schemeClr val="tx1"/>
                </a:solidFill>
                <a:ea typeface="黑体" panose="02010609060101010101" pitchFamily="49" charset="-122"/>
                <a:cs typeface="Arial" panose="020B0604020202020204" pitchFamily="34" charset="0"/>
                <a:sym typeface="+mn-ea"/>
              </a:rPr>
              <a:t> </a:t>
            </a:r>
            <a:r>
              <a:rPr lang="zh-CN" altLang="en-US" sz="1600" b="1" dirty="0">
                <a:solidFill>
                  <a:schemeClr val="tx1"/>
                </a:solidFill>
                <a:ea typeface="黑体" panose="02010609060101010101" pitchFamily="49" charset="-122"/>
                <a:cs typeface="Arial" panose="020B0604020202020204" pitchFamily="34" charset="0"/>
                <a:sym typeface="+mn-ea"/>
              </a:rPr>
              <a:t>远期市场为资产价格即时和未来运动提供了一个供给和需求趋同的机制。</a:t>
            </a:r>
            <a:r>
              <a:rPr lang="en-US" sz="16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sym typeface="+mn-ea"/>
              </a:rPr>
              <a:t>Edwards</a:t>
            </a:r>
            <a:r>
              <a:rPr lang="zh-CN" altLang="en-US" sz="1600" b="1" dirty="0">
                <a:solidFill>
                  <a:schemeClr val="tx1"/>
                </a:solidFill>
                <a:ea typeface="黑体" panose="02010609060101010101" pitchFamily="49" charset="-122"/>
                <a:cs typeface="Arial" panose="020B0604020202020204" pitchFamily="34" charset="0"/>
                <a:sym typeface="+mn-ea"/>
              </a:rPr>
              <a:t>( </a:t>
            </a:r>
            <a:r>
              <a:rPr lang="en-US" sz="16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sym typeface="+mn-ea"/>
              </a:rPr>
              <a:t>1993</a:t>
            </a:r>
            <a:r>
              <a:rPr lang="zh-CN" altLang="en-US" sz="1600" b="1" dirty="0">
                <a:solidFill>
                  <a:schemeClr val="tx1"/>
                </a:solidFill>
                <a:ea typeface="黑体" panose="02010609060101010101" pitchFamily="49" charset="-122"/>
                <a:cs typeface="Arial" panose="020B0604020202020204" pitchFamily="34" charset="0"/>
                <a:sym typeface="+mn-ea"/>
              </a:rPr>
              <a:t>年)认为由于远期合约的交易是标的资产未来不同时点的交割,因此</a:t>
            </a:r>
            <a:r>
              <a:rPr lang="zh-CN" altLang="en-US" sz="1600" b="1" dirty="0">
                <a:solidFill>
                  <a:srgbClr val="FF0000"/>
                </a:solidFill>
                <a:ea typeface="黑体" panose="02010609060101010101" pitchFamily="49" charset="-122"/>
                <a:cs typeface="Arial" panose="020B0604020202020204" pitchFamily="34" charset="0"/>
                <a:sym typeface="+mn-ea"/>
              </a:rPr>
              <a:t>远期价格应该反映市场目前对未来时点现货价格的预期</a:t>
            </a:r>
            <a:r>
              <a:rPr lang="zh-CN" altLang="en-US" sz="1600" b="1" dirty="0">
                <a:solidFill>
                  <a:schemeClr val="tx1"/>
                </a:solidFill>
                <a:ea typeface="黑体" panose="02010609060101010101" pitchFamily="49" charset="-122"/>
                <a:cs typeface="Arial" panose="020B0604020202020204" pitchFamily="34" charset="0"/>
                <a:sym typeface="+mn-ea"/>
              </a:rPr>
              <a:t>。</a:t>
            </a:r>
          </a:p>
          <a:p>
            <a:pPr marL="285750" indent="-285750" algn="l" defTabSz="683895">
              <a:lnSpc>
                <a:spcPct val="125000"/>
              </a:lnSpc>
              <a:spcBef>
                <a:spcPts val="0"/>
              </a:spcBef>
              <a:spcAft>
                <a:spcPts val="0"/>
              </a:spcAft>
              <a:buFont typeface="Wingdings" panose="05000000000000000000" charset="0"/>
              <a:buChar char="u"/>
              <a:defRPr/>
            </a:pPr>
            <a:r>
              <a:rPr lang="zh-CN" altLang="en-US" sz="1600" b="1" dirty="0">
                <a:solidFill>
                  <a:schemeClr val="accent1">
                    <a:lumMod val="75000"/>
                  </a:schemeClr>
                </a:solidFill>
                <a:ea typeface="黑体" panose="02010609060101010101" pitchFamily="49" charset="-122"/>
                <a:cs typeface="Arial" panose="020B0604020202020204" pitchFamily="34" charset="0"/>
                <a:sym typeface="+mn-ea"/>
              </a:rPr>
              <a:t>例如</a:t>
            </a:r>
          </a:p>
          <a:p>
            <a:pPr defTabSz="683895">
              <a:lnSpc>
                <a:spcPct val="125000"/>
              </a:lnSpc>
              <a:spcBef>
                <a:spcPts val="0"/>
              </a:spcBef>
              <a:spcAft>
                <a:spcPts val="0"/>
              </a:spcAft>
              <a:buFont typeface="+mj-lt"/>
              <a:defRPr/>
            </a:pPr>
            <a:r>
              <a:rPr lang="zh-CN" altLang="en-US" sz="1600" b="1" dirty="0">
                <a:solidFill>
                  <a:schemeClr val="tx1"/>
                </a:solidFill>
                <a:ea typeface="黑体" panose="02010609060101010101" pitchFamily="49" charset="-122"/>
                <a:cs typeface="Arial" panose="020B0604020202020204" pitchFamily="34" charset="0"/>
                <a:sym typeface="+mn-ea"/>
              </a:rPr>
              <a:t>      当远期价格高于即期现货价格时,这反映了市场预期该商品未来需求上升或供给不足,或者两者预期都发生;反之亦然。</a:t>
            </a:r>
          </a:p>
          <a:p>
            <a:pPr marL="285750" indent="-285750" algn="l" defTabSz="683895">
              <a:lnSpc>
                <a:spcPct val="125000"/>
              </a:lnSpc>
              <a:spcBef>
                <a:spcPts val="0"/>
              </a:spcBef>
              <a:spcAft>
                <a:spcPts val="0"/>
              </a:spcAft>
              <a:buFont typeface="Wingdings" panose="05000000000000000000" charset="0"/>
              <a:buChar char="u"/>
              <a:defRPr/>
            </a:pPr>
            <a:r>
              <a:rPr lang="zh-CN" altLang="en-US" sz="1600" b="1" dirty="0">
                <a:solidFill>
                  <a:schemeClr val="accent1">
                    <a:lumMod val="75000"/>
                  </a:schemeClr>
                </a:solidFill>
                <a:ea typeface="黑体" panose="02010609060101010101" pitchFamily="49" charset="-122"/>
                <a:cs typeface="Arial" panose="020B0604020202020204" pitchFamily="34" charset="0"/>
                <a:sym typeface="+mn-ea"/>
              </a:rPr>
              <a:t>意义</a:t>
            </a:r>
          </a:p>
          <a:p>
            <a:pPr defTabSz="683895">
              <a:lnSpc>
                <a:spcPct val="125000"/>
              </a:lnSpc>
              <a:spcBef>
                <a:spcPts val="0"/>
              </a:spcBef>
              <a:spcAft>
                <a:spcPts val="0"/>
              </a:spcAft>
              <a:buFont typeface="+mj-lt"/>
              <a:defRPr/>
            </a:pPr>
            <a:r>
              <a:rPr lang="zh-CN" altLang="en-US" sz="1600" b="1" dirty="0">
                <a:solidFill>
                  <a:schemeClr val="tx1"/>
                </a:solidFill>
                <a:ea typeface="黑体" panose="02010609060101010101" pitchFamily="49" charset="-122"/>
                <a:cs typeface="Arial" panose="020B0604020202020204" pitchFamily="34" charset="0"/>
                <a:sym typeface="+mn-ea"/>
              </a:rPr>
              <a:t>       通过未来现货价格的发现功能,远期价格有助于</a:t>
            </a:r>
            <a:r>
              <a:rPr lang="zh-CN" altLang="en-US" sz="1600" b="1" dirty="0">
                <a:solidFill>
                  <a:srgbClr val="FF0000"/>
                </a:solidFill>
                <a:ea typeface="黑体" panose="02010609060101010101" pitchFamily="49" charset="-122"/>
                <a:cs typeface="Arial" panose="020B0604020202020204" pitchFamily="34" charset="0"/>
                <a:sym typeface="+mn-ea"/>
              </a:rPr>
              <a:t>平滑商品价格需求和供给</a:t>
            </a:r>
            <a:r>
              <a:rPr lang="zh-CN" altLang="en-US" sz="1600" b="1" dirty="0">
                <a:solidFill>
                  <a:schemeClr val="tx1"/>
                </a:solidFill>
                <a:ea typeface="黑体" panose="02010609060101010101" pitchFamily="49" charset="-122"/>
                <a:cs typeface="Arial" panose="020B0604020202020204" pitchFamily="34" charset="0"/>
                <a:sym typeface="+mn-ea"/>
              </a:rPr>
              <a:t>,有助于避免商品和服务的</a:t>
            </a:r>
            <a:r>
              <a:rPr lang="zh-CN" altLang="en-US" sz="1600" b="1" dirty="0">
                <a:solidFill>
                  <a:srgbClr val="FF0000"/>
                </a:solidFill>
                <a:ea typeface="黑体" panose="02010609060101010101" pitchFamily="49" charset="-122"/>
                <a:cs typeface="Arial" panose="020B0604020202020204" pitchFamily="34" charset="0"/>
                <a:sym typeface="+mn-ea"/>
              </a:rPr>
              <a:t>短缺带来的经济成本</a:t>
            </a:r>
            <a:r>
              <a:rPr lang="zh-CN" altLang="en-US" sz="1600" b="1" dirty="0">
                <a:solidFill>
                  <a:schemeClr val="tx1"/>
                </a:solidFill>
                <a:ea typeface="黑体" panose="02010609060101010101" pitchFamily="49" charset="-122"/>
                <a:cs typeface="Arial" panose="020B0604020202020204" pitchFamily="34" charset="0"/>
                <a:sym typeface="+mn-ea"/>
              </a:rPr>
              <a:t>。</a:t>
            </a:r>
          </a:p>
        </p:txBody>
      </p:sp>
      <p:sp>
        <p:nvSpPr>
          <p:cNvPr id="6" name="文本框 5"/>
          <p:cNvSpPr txBox="1"/>
          <p:nvPr/>
        </p:nvSpPr>
        <p:spPr>
          <a:xfrm>
            <a:off x="80055" y="647046"/>
            <a:ext cx="5942166" cy="426720"/>
          </a:xfrm>
          <a:prstGeom prst="rect">
            <a:avLst/>
          </a:prstGeom>
          <a:noFill/>
          <a:ln>
            <a:noFill/>
          </a:ln>
        </p:spPr>
        <p:txBody>
          <a:bodyPr vert="horz" wrap="squar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marL="213995" indent="-213995">
              <a:lnSpc>
                <a:spcPct val="130000"/>
              </a:lnSpc>
              <a:spcBef>
                <a:spcPts val="450"/>
              </a:spcBef>
              <a:buFontTx/>
              <a:buChar char="•"/>
              <a:defRPr/>
            </a:pPr>
            <a:r>
              <a:rPr lang="zh-CN" altLang="en-US" b="1" dirty="0">
                <a:gradFill>
                  <a:gsLst>
                    <a:gs pos="0">
                      <a:srgbClr val="E30000"/>
                    </a:gs>
                    <a:gs pos="100000">
                      <a:srgbClr val="760303"/>
                    </a:gs>
                  </a:gsLst>
                  <a:lin scaled="0"/>
                </a:gradFill>
                <a:latin typeface="Times New Roman" panose="02020603050405020304" pitchFamily="18" charset="0"/>
                <a:ea typeface="黑体" panose="02010609060101010101" pitchFamily="49" charset="-122"/>
                <a:cs typeface="Times New Roman" panose="02020603050405020304" pitchFamily="18" charset="0"/>
              </a:rPr>
              <a:t>价格发现</a:t>
            </a: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1048613"/>
          <p:cNvSpPr txBox="1"/>
          <p:nvPr/>
        </p:nvSpPr>
        <p:spPr>
          <a:xfrm>
            <a:off x="257648" y="281691"/>
            <a:ext cx="2837180" cy="313055"/>
          </a:xfrm>
          <a:prstGeom prst="rect">
            <a:avLst/>
          </a:prstGeom>
          <a:noFill/>
          <a:ln>
            <a:noFill/>
          </a:ln>
        </p:spPr>
        <p:txBody>
          <a:bodyPr vert="horz" wrap="non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lvl="0" algn="l">
              <a:spcBef>
                <a:spcPct val="20000"/>
              </a:spcBef>
            </a:pPr>
            <a:r>
              <a:rPr lang="en-US"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4.10 </a:t>
            </a:r>
            <a:r>
              <a:rPr lang="zh-CN" altLang="en-US" sz="1600" b="1" dirty="0">
                <a:solidFill>
                  <a:srgbClr val="004289"/>
                </a:solidFill>
                <a:ea typeface="黑体" panose="02010609060101010101" pitchFamily="49" charset="-122"/>
                <a:cs typeface="Arial" panose="020B0604020202020204" pitchFamily="34" charset="0"/>
              </a:rPr>
              <a:t>价格发现与远期价格曲线</a:t>
            </a:r>
          </a:p>
        </p:txBody>
      </p:sp>
      <p:sp>
        <p:nvSpPr>
          <p:cNvPr id="12" name="矩形 11"/>
          <p:cNvSpPr/>
          <p:nvPr/>
        </p:nvSpPr>
        <p:spPr>
          <a:xfrm>
            <a:off x="161290" y="1073785"/>
            <a:ext cx="6547485" cy="3145155"/>
          </a:xfrm>
          <a:prstGeom prst="rect">
            <a:avLst/>
          </a:prstGeom>
          <a:noFill/>
          <a:ln>
            <a:noFill/>
          </a:ln>
        </p:spPr>
        <p:txBody>
          <a:bodyPr vert="horz" wrap="squar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marL="285750" indent="-285750" defTabSz="683895">
              <a:lnSpc>
                <a:spcPct val="125000"/>
              </a:lnSpc>
              <a:spcBef>
                <a:spcPts val="0"/>
              </a:spcBef>
              <a:spcAft>
                <a:spcPts val="0"/>
              </a:spcAft>
              <a:buFont typeface="Wingdings" panose="05000000000000000000" charset="0"/>
              <a:buChar char="u"/>
              <a:defRPr/>
            </a:pPr>
            <a:r>
              <a:rPr lang="en-US" altLang="zh-CN" sz="1600" b="1" dirty="0">
                <a:solidFill>
                  <a:schemeClr val="accent1">
                    <a:lumMod val="75000"/>
                  </a:schemeClr>
                </a:solidFill>
                <a:ea typeface="黑体" panose="02010609060101010101" pitchFamily="49" charset="-122"/>
                <a:cs typeface="Arial" panose="020B0604020202020204" pitchFamily="34" charset="0"/>
                <a:sym typeface="+mn-ea"/>
              </a:rPr>
              <a:t>“</a:t>
            </a:r>
            <a:r>
              <a:rPr lang="zh-CN" altLang="en-US" sz="1600" b="1" dirty="0">
                <a:solidFill>
                  <a:schemeClr val="accent1">
                    <a:lumMod val="75000"/>
                  </a:schemeClr>
                </a:solidFill>
                <a:ea typeface="黑体" panose="02010609060101010101" pitchFamily="49" charset="-122"/>
                <a:cs typeface="Arial" panose="020B0604020202020204" pitchFamily="34" charset="0"/>
                <a:sym typeface="+mn-ea"/>
              </a:rPr>
              <a:t>无偏性假设”，即远期价格是未来现货价格的无偏估计，表达式：</a:t>
            </a:r>
          </a:p>
          <a:p>
            <a:pPr defTabSz="683895">
              <a:lnSpc>
                <a:spcPct val="125000"/>
              </a:lnSpc>
              <a:spcBef>
                <a:spcPts val="0"/>
              </a:spcBef>
              <a:spcAft>
                <a:spcPts val="0"/>
              </a:spcAft>
              <a:buFont typeface="Wingdings" panose="05000000000000000000" charset="0"/>
              <a:defRPr/>
            </a:pPr>
            <a:endParaRPr lang="zh-CN" altLang="en-US" sz="1600" b="1" dirty="0">
              <a:solidFill>
                <a:schemeClr val="accent1">
                  <a:lumMod val="75000"/>
                </a:schemeClr>
              </a:solidFill>
              <a:ea typeface="黑体" panose="02010609060101010101" pitchFamily="49" charset="-122"/>
              <a:cs typeface="Arial" panose="020B0604020202020204" pitchFamily="34" charset="0"/>
              <a:sym typeface="+mn-ea"/>
            </a:endParaRPr>
          </a:p>
          <a:p>
            <a:pPr defTabSz="683895">
              <a:lnSpc>
                <a:spcPct val="125000"/>
              </a:lnSpc>
              <a:spcBef>
                <a:spcPts val="0"/>
              </a:spcBef>
              <a:spcAft>
                <a:spcPts val="0"/>
              </a:spcAft>
              <a:buFont typeface="+mj-lt"/>
              <a:defRPr/>
            </a:pPr>
            <a:r>
              <a:rPr lang="en-US" altLang="zh-CN" sz="1600" b="1" dirty="0">
                <a:solidFill>
                  <a:schemeClr val="tx1"/>
                </a:solidFill>
                <a:ea typeface="黑体" panose="02010609060101010101" pitchFamily="49" charset="-122"/>
                <a:cs typeface="Arial" panose="020B0604020202020204" pitchFamily="34" charset="0"/>
                <a:sym typeface="+mn-ea"/>
              </a:rPr>
              <a:t>      </a:t>
            </a:r>
            <a:r>
              <a:rPr lang="zh-CN" altLang="en-US" sz="1400" b="1" dirty="0">
                <a:solidFill>
                  <a:schemeClr val="tx1"/>
                </a:solidFill>
                <a:ea typeface="黑体" panose="02010609060101010101" pitchFamily="49" charset="-122"/>
                <a:cs typeface="Arial" panose="020B0604020202020204" pitchFamily="34" charset="0"/>
                <a:sym typeface="+mn-ea"/>
              </a:rPr>
              <a:t> </a:t>
            </a:r>
          </a:p>
          <a:p>
            <a:pPr marL="285750" indent="-285750" defTabSz="683895">
              <a:lnSpc>
                <a:spcPct val="125000"/>
              </a:lnSpc>
              <a:spcBef>
                <a:spcPts val="0"/>
              </a:spcBef>
              <a:spcAft>
                <a:spcPts val="0"/>
              </a:spcAft>
              <a:buFont typeface="Wingdings" panose="05000000000000000000" charset="0"/>
              <a:buChar char="Ø"/>
              <a:defRPr/>
            </a:pPr>
            <a:r>
              <a:rPr lang="zh-CN" altLang="en-US" sz="1600" b="1" dirty="0">
                <a:ea typeface="黑体" panose="02010609060101010101" pitchFamily="49" charset="-122"/>
                <a:cs typeface="Arial" panose="020B0604020202020204" pitchFamily="34" charset="0"/>
                <a:sym typeface="+mn-ea"/>
              </a:rPr>
              <a:t>       上式表明</a:t>
            </a:r>
            <a:r>
              <a:rPr lang="zh-CN" altLang="en-US" sz="1600" b="1" dirty="0">
                <a:solidFill>
                  <a:srgbClr val="FF0000"/>
                </a:solidFill>
                <a:ea typeface="黑体" panose="02010609060101010101" pitchFamily="49" charset="-122"/>
                <a:cs typeface="Arial" panose="020B0604020202020204" pitchFamily="34" charset="0"/>
                <a:sym typeface="+mn-ea"/>
              </a:rPr>
              <a:t>远期合约t时刻的价格</a:t>
            </a:r>
            <a:r>
              <a:rPr lang="zh-CN" altLang="en-US" sz="1600" b="1" dirty="0">
                <a:ea typeface="黑体" panose="02010609060101010101" pitchFamily="49" charset="-122"/>
                <a:cs typeface="Arial" panose="020B0604020202020204" pitchFamily="34" charset="0"/>
                <a:sym typeface="+mn-ea"/>
              </a:rPr>
              <a:t>等于</a:t>
            </a:r>
            <a:r>
              <a:rPr lang="en-US" sz="16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sym typeface="+mn-ea"/>
              </a:rPr>
              <a:t>T</a:t>
            </a:r>
            <a:r>
              <a:rPr lang="zh-CN" altLang="en-US" sz="1600" b="1" dirty="0">
                <a:solidFill>
                  <a:srgbClr val="FF0000"/>
                </a:solidFill>
                <a:ea typeface="黑体" panose="02010609060101010101" pitchFamily="49" charset="-122"/>
                <a:cs typeface="Arial" panose="020B0604020202020204" pitchFamily="34" charset="0"/>
                <a:sym typeface="+mn-ea"/>
              </a:rPr>
              <a:t>时刻市场代理人约定的到期交割价格的期望值</a:t>
            </a:r>
            <a:r>
              <a:rPr lang="zh-CN" altLang="en-US" sz="1600" b="1" dirty="0">
                <a:ea typeface="黑体" panose="02010609060101010101" pitchFamily="49" charset="-122"/>
                <a:cs typeface="Arial" panose="020B0604020202020204" pitchFamily="34" charset="0"/>
                <a:sym typeface="+mn-ea"/>
              </a:rPr>
              <a:t>。在期望形成的过程中,市场代理人会将所有</a:t>
            </a:r>
            <a:r>
              <a:rPr lang="en-US" sz="16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sym typeface="+mn-ea"/>
              </a:rPr>
              <a:t>t</a:t>
            </a:r>
            <a:r>
              <a:rPr lang="zh-CN" altLang="en-US" sz="1600" b="1" dirty="0">
                <a:ea typeface="黑体" panose="02010609060101010101" pitchFamily="49" charset="-122"/>
                <a:cs typeface="Arial" panose="020B0604020202020204" pitchFamily="34" charset="0"/>
                <a:sym typeface="+mn-ea"/>
              </a:rPr>
              <a:t>时刻可获得的相关信息考虑在内。</a:t>
            </a:r>
          </a:p>
          <a:p>
            <a:pPr marL="285750" indent="-285750" defTabSz="683895">
              <a:lnSpc>
                <a:spcPct val="125000"/>
              </a:lnSpc>
              <a:spcBef>
                <a:spcPts val="0"/>
              </a:spcBef>
              <a:spcAft>
                <a:spcPts val="0"/>
              </a:spcAft>
              <a:buFont typeface="Wingdings" panose="05000000000000000000" charset="0"/>
              <a:buChar char="Ø"/>
              <a:defRPr/>
            </a:pPr>
            <a:r>
              <a:rPr lang="zh-CN" altLang="en-US" sz="1600" b="1" dirty="0">
                <a:ea typeface="黑体" panose="02010609060101010101" pitchFamily="49" charset="-122"/>
                <a:cs typeface="Arial" panose="020B0604020202020204" pitchFamily="34" charset="0"/>
                <a:sym typeface="+mn-ea"/>
              </a:rPr>
              <a:t>       无偏性假设意味着较长时间内</a:t>
            </a:r>
            <a:r>
              <a:rPr lang="en-US" sz="16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sym typeface="+mn-ea"/>
              </a:rPr>
              <a:t>FFA</a:t>
            </a:r>
            <a:r>
              <a:rPr lang="zh-CN" altLang="en-US" sz="1600" b="1" dirty="0">
                <a:solidFill>
                  <a:srgbClr val="FF0000"/>
                </a:solidFill>
                <a:ea typeface="黑体" panose="02010609060101010101" pitchFamily="49" charset="-122"/>
                <a:cs typeface="Arial" panose="020B0604020202020204" pitchFamily="34" charset="0"/>
                <a:sym typeface="+mn-ea"/>
              </a:rPr>
              <a:t>的平均预测误差为</a:t>
            </a:r>
            <a:r>
              <a:rPr lang="en-US" sz="16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sym typeface="+mn-ea"/>
              </a:rPr>
              <a:t>0</a:t>
            </a:r>
            <a:r>
              <a:rPr lang="zh-CN" altLang="en-US" sz="1600" b="1" dirty="0">
                <a:ea typeface="黑体" panose="02010609060101010101" pitchFamily="49" charset="-122"/>
                <a:cs typeface="Arial" panose="020B0604020202020204" pitchFamily="34" charset="0"/>
                <a:sym typeface="+mn-ea"/>
              </a:rPr>
              <a:t>,但并不是说</a:t>
            </a:r>
            <a:r>
              <a:rPr lang="en-US" sz="16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sym typeface="+mn-ea"/>
              </a:rPr>
              <a:t>FFA</a:t>
            </a:r>
            <a:r>
              <a:rPr lang="zh-CN" altLang="en-US" sz="1600" b="1" dirty="0">
                <a:ea typeface="黑体" panose="02010609060101010101" pitchFamily="49" charset="-122"/>
                <a:cs typeface="Arial" panose="020B0604020202020204" pitchFamily="34" charset="0"/>
                <a:sym typeface="+mn-ea"/>
              </a:rPr>
              <a:t>价格是未来现货价格最精确的预测和最小预测误差。无偏性意味着对标的市场不是一致高估或者低估，换言之,平均而言远期价格是未来现货价格在大样本条件下预测的</a:t>
            </a:r>
            <a:r>
              <a:rPr lang="zh-CN" altLang="en-US" sz="1600" b="1" dirty="0">
                <a:solidFill>
                  <a:srgbClr val="FF0000"/>
                </a:solidFill>
                <a:ea typeface="黑体" panose="02010609060101010101" pitchFamily="49" charset="-122"/>
                <a:cs typeface="Arial" panose="020B0604020202020204" pitchFamily="34" charset="0"/>
                <a:sym typeface="+mn-ea"/>
              </a:rPr>
              <a:t>非一致无偏估计量</a:t>
            </a:r>
            <a:r>
              <a:rPr lang="zh-CN" altLang="en-US" sz="1600" b="1" dirty="0">
                <a:ea typeface="黑体" panose="02010609060101010101" pitchFamily="49" charset="-122"/>
                <a:cs typeface="Arial" panose="020B0604020202020204" pitchFamily="34" charset="0"/>
                <a:sym typeface="+mn-ea"/>
              </a:rPr>
              <a:t>。</a:t>
            </a:r>
          </a:p>
        </p:txBody>
      </p:sp>
      <p:sp>
        <p:nvSpPr>
          <p:cNvPr id="6" name="文本框 5"/>
          <p:cNvSpPr txBox="1"/>
          <p:nvPr/>
        </p:nvSpPr>
        <p:spPr>
          <a:xfrm>
            <a:off x="80055" y="647046"/>
            <a:ext cx="5942166" cy="426720"/>
          </a:xfrm>
          <a:prstGeom prst="rect">
            <a:avLst/>
          </a:prstGeom>
          <a:noFill/>
          <a:ln>
            <a:noFill/>
          </a:ln>
        </p:spPr>
        <p:txBody>
          <a:bodyPr vert="horz" wrap="squar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marL="213995" indent="-213995">
              <a:lnSpc>
                <a:spcPct val="130000"/>
              </a:lnSpc>
              <a:spcBef>
                <a:spcPts val="450"/>
              </a:spcBef>
              <a:buFontTx/>
              <a:buChar char="•"/>
              <a:defRPr/>
            </a:pPr>
            <a:r>
              <a:rPr lang="zh-CN" altLang="en-US" b="1" dirty="0">
                <a:gradFill>
                  <a:gsLst>
                    <a:gs pos="0">
                      <a:srgbClr val="E30000"/>
                    </a:gs>
                    <a:gs pos="100000">
                      <a:srgbClr val="760303"/>
                    </a:gs>
                  </a:gsLst>
                  <a:lin scaled="0"/>
                </a:gradFill>
                <a:latin typeface="Times New Roman" panose="02020603050405020304" pitchFamily="18" charset="0"/>
                <a:ea typeface="黑体" panose="02010609060101010101" pitchFamily="49" charset="-122"/>
                <a:cs typeface="Times New Roman" panose="02020603050405020304" pitchFamily="18" charset="0"/>
              </a:rPr>
              <a:t>定价关系</a:t>
            </a:r>
          </a:p>
        </p:txBody>
      </p:sp>
      <p:pic>
        <p:nvPicPr>
          <p:cNvPr id="14" name="图片 13"/>
          <p:cNvPicPr>
            <a:picLocks noChangeAspect="1"/>
          </p:cNvPicPr>
          <p:nvPr/>
        </p:nvPicPr>
        <p:blipFill>
          <a:blip r:embed="rId3"/>
          <a:stretch>
            <a:fillRect/>
          </a:stretch>
        </p:blipFill>
        <p:spPr>
          <a:xfrm>
            <a:off x="2124710" y="1466215"/>
            <a:ext cx="2441575" cy="452120"/>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1048613"/>
          <p:cNvSpPr txBox="1"/>
          <p:nvPr/>
        </p:nvSpPr>
        <p:spPr>
          <a:xfrm>
            <a:off x="257648" y="281691"/>
            <a:ext cx="2837180" cy="313055"/>
          </a:xfrm>
          <a:prstGeom prst="rect">
            <a:avLst/>
          </a:prstGeom>
          <a:noFill/>
          <a:ln>
            <a:noFill/>
          </a:ln>
        </p:spPr>
        <p:txBody>
          <a:bodyPr vert="horz" wrap="non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lvl="0" algn="l">
              <a:spcBef>
                <a:spcPct val="20000"/>
              </a:spcBef>
            </a:pPr>
            <a:r>
              <a:rPr lang="en-US"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4.10 </a:t>
            </a:r>
            <a:r>
              <a:rPr lang="zh-CN" altLang="en-US" sz="1600" b="1" dirty="0">
                <a:solidFill>
                  <a:srgbClr val="004289"/>
                </a:solidFill>
                <a:ea typeface="黑体" panose="02010609060101010101" pitchFamily="49" charset="-122"/>
                <a:cs typeface="Arial" panose="020B0604020202020204" pitchFamily="34" charset="0"/>
              </a:rPr>
              <a:t>价格发现与远期价格曲线</a:t>
            </a:r>
          </a:p>
        </p:txBody>
      </p:sp>
      <p:sp>
        <p:nvSpPr>
          <p:cNvPr id="12" name="矩形 11"/>
          <p:cNvSpPr/>
          <p:nvPr/>
        </p:nvSpPr>
        <p:spPr>
          <a:xfrm>
            <a:off x="233045" y="1600835"/>
            <a:ext cx="6547485" cy="682625"/>
          </a:xfrm>
          <a:prstGeom prst="rect">
            <a:avLst/>
          </a:prstGeom>
          <a:noFill/>
          <a:ln>
            <a:noFill/>
          </a:ln>
        </p:spPr>
        <p:txBody>
          <a:bodyPr vert="horz" wrap="squar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marL="285750" indent="-285750" defTabSz="683895">
              <a:lnSpc>
                <a:spcPct val="125000"/>
              </a:lnSpc>
              <a:spcBef>
                <a:spcPts val="0"/>
              </a:spcBef>
              <a:spcAft>
                <a:spcPts val="0"/>
              </a:spcAft>
              <a:buFont typeface="Wingdings" panose="05000000000000000000" charset="0"/>
              <a:buChar char="u"/>
              <a:defRPr/>
            </a:pPr>
            <a:r>
              <a:rPr lang="zh-CN" altLang="en-US" sz="1600" b="1" dirty="0">
                <a:solidFill>
                  <a:schemeClr val="accent1">
                    <a:lumMod val="75000"/>
                  </a:schemeClr>
                </a:solidFill>
                <a:ea typeface="黑体" panose="02010609060101010101" pitchFamily="49" charset="-122"/>
                <a:cs typeface="Arial" panose="020B0604020202020204" pitchFamily="34" charset="0"/>
                <a:sym typeface="+mn-ea"/>
              </a:rPr>
              <a:t>实线，</a:t>
            </a:r>
            <a:r>
              <a:rPr lang="zh-CN" altLang="en-US" sz="1600" b="1" dirty="0">
                <a:solidFill>
                  <a:schemeClr val="tx1"/>
                </a:solidFill>
                <a:ea typeface="黑体" panose="02010609060101010101" pitchFamily="49" charset="-122"/>
                <a:cs typeface="Arial" panose="020B0604020202020204" pitchFamily="34" charset="0"/>
                <a:sym typeface="+mn-ea"/>
              </a:rPr>
              <a:t>为同时期</a:t>
            </a:r>
            <a:r>
              <a:rPr lang="en-US" sz="16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sym typeface="+mn-ea"/>
              </a:rPr>
              <a:t>TD3</a:t>
            </a:r>
            <a:r>
              <a:rPr lang="zh-CN" altLang="en-US" sz="1600" b="1" dirty="0">
                <a:solidFill>
                  <a:schemeClr val="tx1"/>
                </a:solidFill>
                <a:ea typeface="黑体" panose="02010609060101010101" pitchFamily="49" charset="-122"/>
                <a:cs typeface="Arial" panose="020B0604020202020204" pitchFamily="34" charset="0"/>
                <a:sym typeface="+mn-ea"/>
              </a:rPr>
              <a:t>航线实际市场月度运费</a:t>
            </a:r>
          </a:p>
          <a:p>
            <a:pPr marL="285750" indent="-285750" defTabSz="683895">
              <a:lnSpc>
                <a:spcPct val="125000"/>
              </a:lnSpc>
              <a:spcBef>
                <a:spcPts val="0"/>
              </a:spcBef>
              <a:spcAft>
                <a:spcPts val="0"/>
              </a:spcAft>
              <a:buFont typeface="Wingdings" panose="05000000000000000000" charset="0"/>
              <a:buChar char="u"/>
              <a:defRPr/>
            </a:pPr>
            <a:r>
              <a:rPr lang="zh-CN" altLang="en-US" sz="1600" b="1" kern="1200" dirty="0">
                <a:solidFill>
                  <a:schemeClr val="accent1">
                    <a:lumMod val="75000"/>
                  </a:schemeClr>
                </a:solidFill>
                <a:ea typeface="黑体" panose="02010609060101010101" pitchFamily="49" charset="-122"/>
                <a:cs typeface="Arial" panose="020B0604020202020204" pitchFamily="34" charset="0"/>
                <a:sym typeface="+mn-ea"/>
              </a:rPr>
              <a:t>虚线，</a:t>
            </a:r>
            <a:r>
              <a:rPr lang="zh-CN" altLang="en-US" sz="1600" b="1" dirty="0">
                <a:solidFill>
                  <a:schemeClr val="tx1"/>
                </a:solidFill>
                <a:ea typeface="黑体" panose="02010609060101010101" pitchFamily="49" charset="-122"/>
                <a:cs typeface="Arial" panose="020B0604020202020204" pitchFamily="34" charset="0"/>
                <a:sym typeface="+mn-ea"/>
              </a:rPr>
              <a:t>为同时期不同月份</a:t>
            </a:r>
            <a:r>
              <a:rPr lang="en-US" sz="16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sym typeface="+mn-ea"/>
              </a:rPr>
              <a:t>4</a:t>
            </a:r>
            <a:r>
              <a:rPr lang="zh-CN" altLang="en-US" sz="1600" b="1" dirty="0">
                <a:solidFill>
                  <a:schemeClr val="tx1"/>
                </a:solidFill>
                <a:ea typeface="黑体" panose="02010609060101010101" pitchFamily="49" charset="-122"/>
                <a:cs typeface="Arial" panose="020B0604020202020204" pitchFamily="34" charset="0"/>
                <a:sym typeface="+mn-ea"/>
              </a:rPr>
              <a:t>个月到期的远期价格曲线</a:t>
            </a:r>
            <a:r>
              <a:rPr lang="en-US" altLang="zh-CN" sz="1600" b="1" dirty="0">
                <a:solidFill>
                  <a:schemeClr val="tx1"/>
                </a:solidFill>
                <a:ea typeface="黑体" panose="02010609060101010101" pitchFamily="49" charset="-122"/>
                <a:cs typeface="Arial" panose="020B0604020202020204" pitchFamily="34" charset="0"/>
                <a:sym typeface="+mn-ea"/>
              </a:rPr>
              <a:t>     </a:t>
            </a:r>
            <a:endParaRPr lang="zh-CN" altLang="en-US" sz="1600" b="1" dirty="0">
              <a:ea typeface="黑体" panose="02010609060101010101" pitchFamily="49" charset="-122"/>
              <a:cs typeface="Arial" panose="020B0604020202020204" pitchFamily="34" charset="0"/>
              <a:sym typeface="+mn-ea"/>
            </a:endParaRPr>
          </a:p>
        </p:txBody>
      </p:sp>
      <p:sp>
        <p:nvSpPr>
          <p:cNvPr id="6" name="文本框 5"/>
          <p:cNvSpPr txBox="1"/>
          <p:nvPr/>
        </p:nvSpPr>
        <p:spPr>
          <a:xfrm>
            <a:off x="80055" y="591801"/>
            <a:ext cx="5942166" cy="426720"/>
          </a:xfrm>
          <a:prstGeom prst="rect">
            <a:avLst/>
          </a:prstGeom>
          <a:noFill/>
          <a:ln>
            <a:noFill/>
          </a:ln>
        </p:spPr>
        <p:txBody>
          <a:bodyPr vert="horz" wrap="squar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marL="213995" indent="-213995">
              <a:lnSpc>
                <a:spcPct val="130000"/>
              </a:lnSpc>
              <a:spcBef>
                <a:spcPts val="450"/>
              </a:spcBef>
              <a:buFontTx/>
              <a:buChar char="•"/>
              <a:defRPr/>
            </a:pPr>
            <a:r>
              <a:rPr lang="zh-CN" altLang="en-US" b="1" dirty="0">
                <a:gradFill>
                  <a:gsLst>
                    <a:gs pos="0">
                      <a:srgbClr val="E30000"/>
                    </a:gs>
                    <a:gs pos="100000">
                      <a:srgbClr val="760303"/>
                    </a:gs>
                  </a:gsLst>
                  <a:lin scaled="0"/>
                </a:gradFill>
                <a:latin typeface="Times New Roman" panose="02020603050405020304" pitchFamily="18" charset="0"/>
                <a:ea typeface="黑体" panose="02010609060101010101" pitchFamily="49" charset="-122"/>
                <a:cs typeface="Times New Roman" panose="02020603050405020304" pitchFamily="18" charset="0"/>
              </a:rPr>
              <a:t>远期价格曲线</a:t>
            </a:r>
          </a:p>
        </p:txBody>
      </p:sp>
      <p:pic>
        <p:nvPicPr>
          <p:cNvPr id="16" name="图片 14"/>
          <p:cNvPicPr>
            <a:picLocks noChangeAspect="1"/>
          </p:cNvPicPr>
          <p:nvPr/>
        </p:nvPicPr>
        <p:blipFill>
          <a:blip r:embed="rId3"/>
          <a:stretch>
            <a:fillRect/>
          </a:stretch>
        </p:blipFill>
        <p:spPr>
          <a:xfrm>
            <a:off x="42545" y="2285365"/>
            <a:ext cx="3604260" cy="2411730"/>
          </a:xfrm>
          <a:prstGeom prst="rect">
            <a:avLst/>
          </a:prstGeom>
          <a:noFill/>
          <a:ln>
            <a:noFill/>
          </a:ln>
        </p:spPr>
      </p:pic>
      <p:sp>
        <p:nvSpPr>
          <p:cNvPr id="100" name="文本框 99"/>
          <p:cNvSpPr txBox="1"/>
          <p:nvPr/>
        </p:nvSpPr>
        <p:spPr>
          <a:xfrm>
            <a:off x="3646805" y="2239645"/>
            <a:ext cx="3043555" cy="2491740"/>
          </a:xfrm>
          <a:prstGeom prst="rect">
            <a:avLst/>
          </a:prstGeom>
          <a:noFill/>
          <a:ln w="9525">
            <a:noFill/>
          </a:ln>
        </p:spPr>
        <p:txBody>
          <a:bodyPr wrap="square">
            <a:spAutoFit/>
          </a:bodyPr>
          <a:lstStyle/>
          <a:p>
            <a:pPr indent="152400"/>
            <a:r>
              <a:rPr lang="en-US" altLang="zh-CN" sz="1600" b="1" dirty="0">
                <a:solidFill>
                  <a:schemeClr val="tx1"/>
                </a:solidFill>
                <a:ea typeface="黑体" panose="02010609060101010101" pitchFamily="49" charset="-122"/>
                <a:cs typeface="Arial" panose="020B0604020202020204" pitchFamily="34" charset="0"/>
              </a:rPr>
              <a:t> </a:t>
            </a:r>
            <a:r>
              <a:rPr lang="en-US" altLang="zh-CN" sz="1400" b="1" dirty="0">
                <a:solidFill>
                  <a:schemeClr val="tx1"/>
                </a:solidFill>
                <a:ea typeface="黑体" panose="02010609060101010101" pitchFamily="49" charset="-122"/>
                <a:cs typeface="Arial" panose="020B0604020202020204" pitchFamily="34" charset="0"/>
              </a:rPr>
              <a:t>   </a:t>
            </a:r>
            <a:r>
              <a:rPr lang="zh-CN" altLang="en-US" sz="1400" b="1" dirty="0">
                <a:solidFill>
                  <a:schemeClr val="tx1"/>
                </a:solidFill>
                <a:ea typeface="黑体" panose="02010609060101010101" pitchFamily="49" charset="-122"/>
                <a:cs typeface="Arial" panose="020B0604020202020204" pitchFamily="34" charset="0"/>
              </a:rPr>
              <a:t>由图可知期货价格基本可以合理捕捉现货价格的变动趋势,当</a:t>
            </a:r>
            <a:r>
              <a:rPr lang="zh-CN" altLang="en-US" sz="1400" b="1" dirty="0">
                <a:solidFill>
                  <a:srgbClr val="FF0000"/>
                </a:solidFill>
                <a:ea typeface="黑体" panose="02010609060101010101" pitchFamily="49" charset="-122"/>
                <a:cs typeface="Arial" panose="020B0604020202020204" pitchFamily="34" charset="0"/>
              </a:rPr>
              <a:t>现货市场价格比较低</a:t>
            </a:r>
            <a:r>
              <a:rPr lang="zh-CN" altLang="en-US" sz="1400" b="1" dirty="0">
                <a:solidFill>
                  <a:schemeClr val="tx1"/>
                </a:solidFill>
                <a:ea typeface="黑体" panose="02010609060101010101" pitchFamily="49" charset="-122"/>
                <a:cs typeface="Arial" panose="020B0604020202020204" pitchFamily="34" charset="0"/>
              </a:rPr>
              <a:t>时,</a:t>
            </a:r>
            <a:r>
              <a:rPr lang="zh-CN" altLang="en-US" sz="1400" b="1" dirty="0">
                <a:solidFill>
                  <a:srgbClr val="FF0000"/>
                </a:solidFill>
                <a:ea typeface="黑体" panose="02010609060101010101" pitchFamily="49" charset="-122"/>
                <a:cs typeface="Arial" panose="020B0604020202020204" pitchFamily="34" charset="0"/>
              </a:rPr>
              <a:t>远期价格</a:t>
            </a:r>
            <a:r>
              <a:rPr lang="zh-CN" altLang="en-US" sz="1400" b="1" dirty="0">
                <a:solidFill>
                  <a:schemeClr val="tx1"/>
                </a:solidFill>
                <a:ea typeface="黑体" panose="02010609060101010101" pitchFamily="49" charset="-122"/>
                <a:cs typeface="Arial" panose="020B0604020202020204" pitchFamily="34" charset="0"/>
              </a:rPr>
              <a:t>随着到期日临近会</a:t>
            </a:r>
            <a:r>
              <a:rPr lang="zh-CN" altLang="en-US" sz="1400" b="1" dirty="0">
                <a:solidFill>
                  <a:srgbClr val="FF0000"/>
                </a:solidFill>
                <a:ea typeface="黑体" panose="02010609060101010101" pitchFamily="49" charset="-122"/>
                <a:cs typeface="Arial" panose="020B0604020202020204" pitchFamily="34" charset="0"/>
              </a:rPr>
              <a:t>上升；</a:t>
            </a:r>
            <a:r>
              <a:rPr lang="zh-CN" altLang="en-US" sz="1400" b="1" dirty="0">
                <a:solidFill>
                  <a:schemeClr val="tx1"/>
                </a:solidFill>
                <a:ea typeface="黑体" panose="02010609060101010101" pitchFamily="49" charset="-122"/>
                <a:cs typeface="Arial" panose="020B0604020202020204" pitchFamily="34" charset="0"/>
              </a:rPr>
              <a:t>换言之,远期曲线处于</a:t>
            </a:r>
            <a:r>
              <a:rPr lang="zh-CN" altLang="en-US" sz="1400" b="1" dirty="0">
                <a:solidFill>
                  <a:srgbClr val="FF0000"/>
                </a:solidFill>
                <a:ea typeface="黑体" panose="02010609060101010101" pitchFamily="49" charset="-122"/>
                <a:cs typeface="Arial" panose="020B0604020202020204" pitchFamily="34" charset="0"/>
              </a:rPr>
              <a:t>“远期溢价”</a:t>
            </a:r>
            <a:r>
              <a:rPr lang="zh-CN" altLang="en-US" sz="1400" b="1" dirty="0">
                <a:solidFill>
                  <a:schemeClr val="tx1"/>
                </a:solidFill>
                <a:ea typeface="黑体" panose="02010609060101010101" pitchFamily="49" charset="-122"/>
                <a:cs typeface="Arial" panose="020B0604020202020204" pitchFamily="34" charset="0"/>
              </a:rPr>
              <a:t>,即市场预期</a:t>
            </a:r>
            <a:r>
              <a:rPr lang="zh-CN" altLang="en-US" sz="1400" b="1" dirty="0">
                <a:solidFill>
                  <a:srgbClr val="FF0000"/>
                </a:solidFill>
                <a:ea typeface="黑体" panose="02010609060101010101" pitchFamily="49" charset="-122"/>
                <a:cs typeface="Arial" panose="020B0604020202020204" pitchFamily="34" charset="0"/>
              </a:rPr>
              <a:t>现货价格上升</a:t>
            </a:r>
            <a:r>
              <a:rPr lang="zh-CN" altLang="en-US" sz="1400" b="1" dirty="0">
                <a:solidFill>
                  <a:schemeClr val="tx1"/>
                </a:solidFill>
                <a:ea typeface="黑体" panose="02010609060101010101" pitchFamily="49" charset="-122"/>
                <a:cs typeface="Arial" panose="020B0604020202020204" pitchFamily="34" charset="0"/>
              </a:rPr>
              <a:t>,如</a:t>
            </a:r>
            <a:r>
              <a:rPr lang="en-US" sz="14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2004</a:t>
            </a:r>
            <a:r>
              <a:rPr lang="zh-CN" altLang="en-US" sz="1400" b="1" dirty="0">
                <a:solidFill>
                  <a:schemeClr val="tx1"/>
                </a:solidFill>
                <a:ea typeface="黑体" panose="02010609060101010101" pitchFamily="49" charset="-122"/>
                <a:cs typeface="Arial" panose="020B0604020202020204" pitchFamily="34" charset="0"/>
              </a:rPr>
              <a:t>年</a:t>
            </a:r>
            <a:r>
              <a:rPr lang="en-US" sz="14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9</a:t>
            </a:r>
            <a:r>
              <a:rPr lang="zh-CN" altLang="en-US" sz="1400" b="1" dirty="0">
                <a:solidFill>
                  <a:schemeClr val="tx1"/>
                </a:solidFill>
                <a:ea typeface="黑体" panose="02010609060101010101" pitchFamily="49" charset="-122"/>
                <a:cs typeface="Arial" panose="020B0604020202020204" pitchFamily="34" charset="0"/>
              </a:rPr>
              <a:t>月、</a:t>
            </a:r>
            <a:r>
              <a:rPr lang="en-US" sz="14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2005</a:t>
            </a:r>
            <a:r>
              <a:rPr lang="zh-CN" altLang="en-US" sz="1400" b="1" dirty="0">
                <a:solidFill>
                  <a:schemeClr val="tx1"/>
                </a:solidFill>
                <a:ea typeface="黑体" panose="02010609060101010101" pitchFamily="49" charset="-122"/>
                <a:cs typeface="Arial" panose="020B0604020202020204" pitchFamily="34" charset="0"/>
              </a:rPr>
              <a:t>年</a:t>
            </a:r>
            <a:r>
              <a:rPr lang="en-US" sz="14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1</a:t>
            </a:r>
            <a:r>
              <a:rPr lang="zh-CN" altLang="en-US" sz="1400" b="1" dirty="0">
                <a:solidFill>
                  <a:schemeClr val="tx1"/>
                </a:solidFill>
                <a:ea typeface="黑体" panose="02010609060101010101" pitchFamily="49" charset="-122"/>
                <a:cs typeface="Arial" panose="020B0604020202020204" pitchFamily="34" charset="0"/>
              </a:rPr>
              <a:t>月、</a:t>
            </a:r>
            <a:r>
              <a:rPr lang="en-US" sz="14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2005</a:t>
            </a:r>
            <a:r>
              <a:rPr lang="zh-CN" altLang="en-US" sz="1400" b="1" dirty="0">
                <a:solidFill>
                  <a:schemeClr val="tx1"/>
                </a:solidFill>
                <a:ea typeface="黑体" panose="02010609060101010101" pitchFamily="49" charset="-122"/>
                <a:cs typeface="Arial" panose="020B0604020202020204" pitchFamily="34" charset="0"/>
              </a:rPr>
              <a:t>年</a:t>
            </a:r>
            <a:r>
              <a:rPr lang="en-US" sz="14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9</a:t>
            </a:r>
            <a:r>
              <a:rPr lang="zh-CN" altLang="en-US" sz="1400" b="1" dirty="0">
                <a:solidFill>
                  <a:schemeClr val="tx1"/>
                </a:solidFill>
                <a:ea typeface="黑体" panose="02010609060101010101" pitchFamily="49" charset="-122"/>
                <a:cs typeface="Arial" panose="020B0604020202020204" pitchFamily="34" charset="0"/>
              </a:rPr>
              <a:t>月和</a:t>
            </a:r>
            <a:r>
              <a:rPr lang="en-US" sz="14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2006</a:t>
            </a:r>
            <a:r>
              <a:rPr lang="zh-CN" altLang="en-US" sz="1400" b="1" dirty="0">
                <a:solidFill>
                  <a:schemeClr val="tx1"/>
                </a:solidFill>
                <a:ea typeface="黑体" panose="02010609060101010101" pitchFamily="49" charset="-122"/>
                <a:cs typeface="Arial" panose="020B0604020202020204" pitchFamily="34" charset="0"/>
              </a:rPr>
              <a:t>年</a:t>
            </a:r>
            <a:r>
              <a:rPr lang="en-US" sz="14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4</a:t>
            </a:r>
            <a:r>
              <a:rPr lang="zh-CN" altLang="en-US" sz="1400" b="1" dirty="0">
                <a:solidFill>
                  <a:schemeClr val="tx1"/>
                </a:solidFill>
                <a:ea typeface="黑体" panose="02010609060101010101" pitchFamily="49" charset="-122"/>
                <a:cs typeface="Arial" panose="020B0604020202020204" pitchFamily="34" charset="0"/>
              </a:rPr>
              <a:t>月。</a:t>
            </a:r>
          </a:p>
          <a:p>
            <a:pPr indent="152400"/>
            <a:r>
              <a:rPr lang="zh-CN" altLang="en-US" sz="1400" b="1" dirty="0">
                <a:solidFill>
                  <a:schemeClr val="tx1"/>
                </a:solidFill>
                <a:ea typeface="黑体" panose="02010609060101010101" pitchFamily="49" charset="-122"/>
                <a:cs typeface="Arial" panose="020B0604020202020204" pitchFamily="34" charset="0"/>
              </a:rPr>
              <a:t>   另一方面,当现货市场价格比较高,</a:t>
            </a:r>
            <a:r>
              <a:rPr lang="zh-CN" altLang="en-US" sz="1400" b="1" dirty="0">
                <a:solidFill>
                  <a:srgbClr val="FF0000"/>
                </a:solidFill>
                <a:ea typeface="黑体" panose="02010609060101010101" pitchFamily="49" charset="-122"/>
                <a:cs typeface="Arial" panose="020B0604020202020204" pitchFamily="34" charset="0"/>
              </a:rPr>
              <a:t>远期曲线向下倾斜或者说“现货溢价”</a:t>
            </a:r>
            <a:r>
              <a:rPr lang="zh-CN" altLang="en-US" sz="1400" b="1" dirty="0">
                <a:solidFill>
                  <a:schemeClr val="tx1"/>
                </a:solidFill>
                <a:ea typeface="黑体" panose="02010609060101010101" pitchFamily="49" charset="-122"/>
                <a:cs typeface="Arial" panose="020B0604020202020204" pitchFamily="34" charset="0"/>
              </a:rPr>
              <a:t>,这意味着市场预期未来</a:t>
            </a:r>
            <a:r>
              <a:rPr lang="zh-CN" altLang="en-US" sz="1400" b="1" dirty="0">
                <a:solidFill>
                  <a:srgbClr val="FF0000"/>
                </a:solidFill>
                <a:ea typeface="黑体" panose="02010609060101010101" pitchFamily="49" charset="-122"/>
                <a:cs typeface="Arial" panose="020B0604020202020204" pitchFamily="34" charset="0"/>
              </a:rPr>
              <a:t>运费将下降。</a:t>
            </a:r>
          </a:p>
        </p:txBody>
      </p:sp>
      <p:sp>
        <p:nvSpPr>
          <p:cNvPr id="2" name="矩形 1"/>
          <p:cNvSpPr/>
          <p:nvPr/>
        </p:nvSpPr>
        <p:spPr>
          <a:xfrm>
            <a:off x="225425" y="928370"/>
            <a:ext cx="6547485" cy="682625"/>
          </a:xfrm>
          <a:prstGeom prst="rect">
            <a:avLst/>
          </a:prstGeom>
          <a:noFill/>
          <a:ln>
            <a:noFill/>
          </a:ln>
        </p:spPr>
        <p:txBody>
          <a:bodyPr vert="horz" wrap="squar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defTabSz="683895">
              <a:lnSpc>
                <a:spcPct val="125000"/>
              </a:lnSpc>
              <a:spcBef>
                <a:spcPts val="0"/>
              </a:spcBef>
              <a:spcAft>
                <a:spcPts val="0"/>
              </a:spcAft>
              <a:buFont typeface="Wingdings" panose="05000000000000000000" charset="0"/>
              <a:defRPr/>
            </a:pPr>
            <a:r>
              <a:rPr lang="en-US" sz="16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sym typeface="+mn-ea"/>
              </a:rPr>
              <a:t>        FFA</a:t>
            </a:r>
            <a:r>
              <a:rPr lang="zh-CN" altLang="en-US" sz="1600" b="1" dirty="0">
                <a:ea typeface="黑体" panose="02010609060101010101" pitchFamily="49" charset="-122"/>
                <a:cs typeface="Arial" panose="020B0604020202020204" pitchFamily="34" charset="0"/>
                <a:sym typeface="+mn-ea"/>
              </a:rPr>
              <a:t>和远期价格曲线包含了即期市场中的有价值信息,特别是有关市场未来走向的信息</a:t>
            </a:r>
            <a:r>
              <a:rPr lang="en-US" altLang="zh-CN" sz="1600" b="1" dirty="0">
                <a:solidFill>
                  <a:schemeClr val="tx1"/>
                </a:solidFill>
                <a:ea typeface="黑体" panose="02010609060101010101" pitchFamily="49" charset="-122"/>
                <a:cs typeface="Arial" panose="020B0604020202020204" pitchFamily="34" charset="0"/>
                <a:sym typeface="+mn-ea"/>
              </a:rPr>
              <a:t> </a:t>
            </a:r>
            <a:r>
              <a:rPr lang="zh-CN" altLang="en-US" sz="1600" b="1" dirty="0">
                <a:solidFill>
                  <a:schemeClr val="tx1"/>
                </a:solidFill>
                <a:ea typeface="黑体" panose="02010609060101010101" pitchFamily="49" charset="-122"/>
                <a:cs typeface="Arial" panose="020B0604020202020204" pitchFamily="34" charset="0"/>
                <a:sym typeface="+mn-ea"/>
              </a:rPr>
              <a:t>。</a:t>
            </a:r>
            <a:r>
              <a:rPr lang="en-US" altLang="zh-CN" sz="1600" b="1" dirty="0">
                <a:solidFill>
                  <a:schemeClr val="tx1"/>
                </a:solidFill>
                <a:ea typeface="黑体" panose="02010609060101010101" pitchFamily="49" charset="-122"/>
                <a:cs typeface="Arial" panose="020B0604020202020204" pitchFamily="34" charset="0"/>
                <a:sym typeface="+mn-ea"/>
              </a:rPr>
              <a:t>   </a:t>
            </a:r>
            <a:endParaRPr lang="zh-CN" altLang="en-US" sz="1600" b="1" dirty="0">
              <a:ea typeface="黑体" panose="02010609060101010101" pitchFamily="49" charset="-122"/>
              <a:cs typeface="Arial" panose="020B0604020202020204" pitchFamily="34" charset="0"/>
              <a:sym typeface="+mn-ea"/>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user\Desktop\图片1.jpg"/>
          <p:cNvPicPr>
            <a:picLocks noChangeAspect="1" noChangeArrowheads="1"/>
          </p:cNvPicPr>
          <p:nvPr/>
        </p:nvPicPr>
        <p:blipFill>
          <a:blip r:embed="rId3" cstate="print"/>
          <a:srcRect/>
          <a:stretch>
            <a:fillRect/>
          </a:stretch>
        </p:blipFill>
        <p:spPr bwMode="auto">
          <a:xfrm>
            <a:off x="0" y="891"/>
            <a:ext cx="6840139" cy="5128322"/>
          </a:xfrm>
          <a:prstGeom prst="rect">
            <a:avLst/>
          </a:prstGeom>
          <a:noFill/>
        </p:spPr>
      </p:pic>
      <p:sp>
        <p:nvSpPr>
          <p:cNvPr id="4" name="文本框 3"/>
          <p:cNvSpPr txBox="1"/>
          <p:nvPr/>
        </p:nvSpPr>
        <p:spPr>
          <a:xfrm>
            <a:off x="1181166" y="3134722"/>
            <a:ext cx="4326541" cy="338554"/>
          </a:xfrm>
          <a:prstGeom prst="rect">
            <a:avLst/>
          </a:prstGeom>
          <a:noFill/>
        </p:spPr>
        <p:txBody>
          <a:bodyPr wrap="square" rtlCol="0">
            <a:spAutoFit/>
          </a:bodyPr>
          <a:lstStyle/>
          <a:p>
            <a:endParaRPr lang="zh-CN" altLang="en-US" sz="1600" b="1" dirty="0">
              <a:solidFill>
                <a:schemeClr val="accent3">
                  <a:lumMod val="95000"/>
                </a:schemeClr>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5" name="文本框 4"/>
          <p:cNvSpPr txBox="1"/>
          <p:nvPr/>
        </p:nvSpPr>
        <p:spPr>
          <a:xfrm>
            <a:off x="611163" y="764406"/>
            <a:ext cx="4752528" cy="461665"/>
          </a:xfrm>
          <a:prstGeom prst="rect">
            <a:avLst/>
          </a:prstGeom>
          <a:noFill/>
        </p:spPr>
        <p:txBody>
          <a:bodyPr wrap="square" rtlCol="0">
            <a:spAutoFit/>
          </a:bodyPr>
          <a:lstStyle/>
          <a:p>
            <a:r>
              <a:rPr lang="zh-CN" altLang="en-US" sz="2400" b="1" dirty="0">
                <a:solidFill>
                  <a:schemeClr val="accent3">
                    <a:lumMod val="95000"/>
                  </a:schemeClr>
                </a:solidFill>
                <a:latin typeface="黑体" panose="02010609060101010101" pitchFamily="49" charset="-122"/>
                <a:ea typeface="黑体" panose="02010609060101010101" pitchFamily="49" charset="-122"/>
                <a:cs typeface="宋体" panose="02010600030101010101" pitchFamily="2" charset="-122"/>
              </a:rPr>
              <a:t>五、风险分析与建模的统计工具</a:t>
            </a:r>
          </a:p>
        </p:txBody>
      </p:sp>
      <p:sp>
        <p:nvSpPr>
          <p:cNvPr id="6" name="文本框 5"/>
          <p:cNvSpPr txBox="1"/>
          <p:nvPr/>
        </p:nvSpPr>
        <p:spPr>
          <a:xfrm>
            <a:off x="1403350" y="2571115"/>
            <a:ext cx="4248373" cy="1815882"/>
          </a:xfrm>
          <a:prstGeom prst="rect">
            <a:avLst/>
          </a:prstGeom>
          <a:noFill/>
        </p:spPr>
        <p:txBody>
          <a:bodyPr wrap="square" rtlCol="0">
            <a:spAutoFit/>
          </a:bodyPr>
          <a:lstStyle/>
          <a:p>
            <a:r>
              <a:rPr lang="en-US" altLang="zh-CN" sz="1600" b="1" dirty="0">
                <a:solidFill>
                  <a:schemeClr val="accent3">
                    <a:lumMod val="95000"/>
                  </a:schemeClr>
                </a:solidFill>
                <a:latin typeface="Times New Roman" panose="02020603050405020304" pitchFamily="18" charset="0"/>
                <a:ea typeface="黑体" panose="02010609060101010101" pitchFamily="49" charset="-122"/>
                <a:cs typeface="Times New Roman" panose="02020603050405020304" pitchFamily="18" charset="0"/>
              </a:rPr>
              <a:t> 5.1</a:t>
            </a:r>
            <a:r>
              <a:rPr lang="zh-CN" altLang="en-US" sz="1600" b="1" dirty="0">
                <a:solidFill>
                  <a:schemeClr val="accent3">
                    <a:lumMod val="95000"/>
                  </a:schemeClr>
                </a:solidFill>
                <a:latin typeface="Times New Roman" panose="02020603050405020304" pitchFamily="18" charset="0"/>
                <a:ea typeface="黑体" panose="02010609060101010101" pitchFamily="49" charset="-122"/>
                <a:cs typeface="Times New Roman" panose="02020603050405020304" pitchFamily="18" charset="0"/>
              </a:rPr>
              <a:t>引言</a:t>
            </a:r>
          </a:p>
          <a:p>
            <a:pPr>
              <a:lnSpc>
                <a:spcPct val="150000"/>
              </a:lnSpc>
            </a:pPr>
            <a:r>
              <a:rPr lang="en-US" altLang="zh-CN" sz="1600" b="1" dirty="0">
                <a:solidFill>
                  <a:schemeClr val="accent3">
                    <a:lumMod val="95000"/>
                  </a:schemeClr>
                </a:solidFill>
                <a:latin typeface="Times New Roman" panose="02020603050405020304" pitchFamily="18" charset="0"/>
                <a:ea typeface="黑体" panose="02010609060101010101" pitchFamily="49" charset="-122"/>
                <a:cs typeface="Times New Roman" panose="02020603050405020304" pitchFamily="18" charset="0"/>
              </a:rPr>
              <a:t> 5.2</a:t>
            </a:r>
            <a:r>
              <a:rPr lang="zh-CN" altLang="en-US" sz="1600" b="1" dirty="0">
                <a:solidFill>
                  <a:schemeClr val="accent3">
                    <a:lumMod val="95000"/>
                  </a:schemeClr>
                </a:solidFill>
                <a:latin typeface="Times New Roman" panose="02020603050405020304" pitchFamily="18" charset="0"/>
                <a:ea typeface="黑体" panose="02010609060101010101" pitchFamily="49" charset="-122"/>
                <a:cs typeface="Times New Roman" panose="02020603050405020304" pitchFamily="18" charset="0"/>
              </a:rPr>
              <a:t>数据来源和数据收集方法</a:t>
            </a:r>
          </a:p>
          <a:p>
            <a:pPr>
              <a:lnSpc>
                <a:spcPct val="150000"/>
              </a:lnSpc>
            </a:pPr>
            <a:r>
              <a:rPr lang="en-US" altLang="zh-CN" sz="1600" b="1" dirty="0">
                <a:solidFill>
                  <a:schemeClr val="accent3">
                    <a:lumMod val="95000"/>
                  </a:schemeClr>
                </a:solidFill>
                <a:latin typeface="Times New Roman" panose="02020603050405020304" pitchFamily="18" charset="0"/>
                <a:ea typeface="黑体" panose="02010609060101010101" pitchFamily="49" charset="-122"/>
                <a:cs typeface="Times New Roman" panose="02020603050405020304" pitchFamily="18" charset="0"/>
              </a:rPr>
              <a:t> 5.3</a:t>
            </a:r>
            <a:r>
              <a:rPr lang="zh-CN" altLang="en-US" sz="1600" b="1" dirty="0">
                <a:solidFill>
                  <a:schemeClr val="accent3">
                    <a:lumMod val="95000"/>
                  </a:schemeClr>
                </a:solidFill>
                <a:latin typeface="Times New Roman" panose="02020603050405020304" pitchFamily="18" charset="0"/>
                <a:ea typeface="黑体" panose="02010609060101010101" pitchFamily="49" charset="-122"/>
                <a:cs typeface="Times New Roman" panose="02020603050405020304" pitchFamily="18" charset="0"/>
              </a:rPr>
              <a:t>描述性统计和变量的矩</a:t>
            </a:r>
            <a:endParaRPr lang="en-US" altLang="zh-CN" sz="1600" b="1" dirty="0">
              <a:solidFill>
                <a:schemeClr val="accent3">
                  <a:lumMod val="95000"/>
                </a:schemeClr>
              </a:solidFill>
              <a:latin typeface="Times New Roman" panose="02020603050405020304" pitchFamily="18" charset="0"/>
              <a:ea typeface="黑体" panose="02010609060101010101" pitchFamily="49" charset="-122"/>
              <a:cs typeface="Times New Roman" panose="02020603050405020304" pitchFamily="18" charset="0"/>
            </a:endParaRPr>
          </a:p>
          <a:p>
            <a:pPr>
              <a:lnSpc>
                <a:spcPct val="150000"/>
              </a:lnSpc>
            </a:pPr>
            <a:r>
              <a:rPr lang="en-US" altLang="zh-CN" sz="1600" b="1" dirty="0">
                <a:solidFill>
                  <a:schemeClr val="accent3">
                    <a:lumMod val="95000"/>
                  </a:schemeClr>
                </a:solidFill>
                <a:latin typeface="Times New Roman" panose="02020603050405020304" pitchFamily="18" charset="0"/>
                <a:ea typeface="黑体" panose="02010609060101010101" pitchFamily="49" charset="-122"/>
                <a:cs typeface="Times New Roman" panose="02020603050405020304" pitchFamily="18" charset="0"/>
              </a:rPr>
              <a:t> 5.4</a:t>
            </a:r>
            <a:r>
              <a:rPr lang="zh-CN" altLang="en-US" sz="1600" b="1" dirty="0">
                <a:solidFill>
                  <a:schemeClr val="accent3">
                    <a:lumMod val="95000"/>
                  </a:schemeClr>
                </a:solidFill>
                <a:latin typeface="Times New Roman" panose="02020603050405020304" pitchFamily="18" charset="0"/>
                <a:ea typeface="黑体" panose="02010609060101010101" pitchFamily="49" charset="-122"/>
                <a:cs typeface="Times New Roman" panose="02020603050405020304" pitchFamily="18" charset="0"/>
              </a:rPr>
              <a:t>基于</a:t>
            </a:r>
            <a:r>
              <a:rPr lang="en-US" altLang="zh-CN" sz="1600" b="1" dirty="0">
                <a:solidFill>
                  <a:schemeClr val="accent3">
                    <a:lumMod val="95000"/>
                  </a:schemeClr>
                </a:solidFill>
                <a:latin typeface="Times New Roman" panose="02020603050405020304" pitchFamily="18" charset="0"/>
                <a:ea typeface="黑体" panose="02010609060101010101" pitchFamily="49" charset="-122"/>
                <a:cs typeface="Times New Roman" panose="02020603050405020304" pitchFamily="18" charset="0"/>
              </a:rPr>
              <a:t>BS</a:t>
            </a:r>
            <a:r>
              <a:rPr lang="zh-CN" altLang="en-US" sz="1600" b="1" dirty="0">
                <a:solidFill>
                  <a:schemeClr val="accent3">
                    <a:lumMod val="95000"/>
                  </a:schemeClr>
                </a:solidFill>
                <a:latin typeface="Times New Roman" panose="02020603050405020304" pitchFamily="18" charset="0"/>
                <a:ea typeface="黑体" panose="02010609060101010101" pitchFamily="49" charset="-122"/>
                <a:cs typeface="Times New Roman" panose="02020603050405020304" pitchFamily="18" charset="0"/>
              </a:rPr>
              <a:t>模型的波动率预测</a:t>
            </a:r>
            <a:endParaRPr lang="en-US" altLang="zh-CN" sz="1600" b="1" dirty="0">
              <a:solidFill>
                <a:schemeClr val="accent3">
                  <a:lumMod val="95000"/>
                </a:schemeClr>
              </a:solidFill>
              <a:latin typeface="Times New Roman" panose="02020603050405020304" pitchFamily="18" charset="0"/>
              <a:ea typeface="黑体" panose="02010609060101010101" pitchFamily="49" charset="-122"/>
              <a:cs typeface="Times New Roman" panose="02020603050405020304" pitchFamily="18" charset="0"/>
            </a:endParaRPr>
          </a:p>
          <a:p>
            <a:pPr>
              <a:lnSpc>
                <a:spcPct val="150000"/>
              </a:lnSpc>
            </a:pPr>
            <a:r>
              <a:rPr lang="en-US" altLang="zh-CN" sz="1600" b="1" dirty="0">
                <a:solidFill>
                  <a:schemeClr val="accent3">
                    <a:lumMod val="95000"/>
                  </a:schemeClr>
                </a:solidFill>
                <a:latin typeface="Times New Roman" panose="02020603050405020304" pitchFamily="18" charset="0"/>
                <a:ea typeface="黑体" panose="02010609060101010101" pitchFamily="49" charset="-122"/>
                <a:cs typeface="Times New Roman" panose="02020603050405020304" pitchFamily="18" charset="0"/>
              </a:rPr>
              <a:t> 5.5</a:t>
            </a:r>
            <a:r>
              <a:rPr lang="zh-CN" altLang="en-US" sz="1600" b="1" dirty="0">
                <a:solidFill>
                  <a:schemeClr val="accent3">
                    <a:lumMod val="95000"/>
                  </a:schemeClr>
                </a:solidFill>
                <a:latin typeface="Times New Roman" panose="02020603050405020304" pitchFamily="18" charset="0"/>
                <a:ea typeface="黑体" panose="02010609060101010101" pitchFamily="49" charset="-122"/>
                <a:cs typeface="Times New Roman" panose="02020603050405020304" pitchFamily="18" charset="0"/>
              </a:rPr>
              <a:t>时变波动率模型</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35" name="矩形 1048934"/>
          <p:cNvSpPr/>
          <p:nvPr/>
        </p:nvSpPr>
        <p:spPr>
          <a:xfrm>
            <a:off x="257648" y="1496967"/>
            <a:ext cx="6330017" cy="3031407"/>
          </a:xfrm>
          <a:prstGeom prst="rect">
            <a:avLst/>
          </a:prstGeom>
          <a:noFill/>
          <a:ln>
            <a:noFill/>
          </a:ln>
        </p:spPr>
        <p:txBody>
          <a:bodyPr vert="horz" wrap="squar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indent="360045" defTabSz="683895">
              <a:lnSpc>
                <a:spcPct val="125000"/>
              </a:lnSpc>
              <a:spcBef>
                <a:spcPts val="0"/>
              </a:spcBef>
              <a:spcAft>
                <a:spcPts val="0"/>
              </a:spcAft>
              <a:buFont typeface="+mj-lt"/>
              <a:defRPr/>
            </a:pPr>
            <a:r>
              <a:rPr lang="zh-CN" altLang="en-US" sz="14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sym typeface="+mn-ea"/>
              </a:rPr>
              <a:t>波罗的海航运运费指数建立之前</a:t>
            </a:r>
            <a:r>
              <a:rPr lang="en-US" altLang="zh-CN" sz="14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sym typeface="+mn-ea"/>
              </a:rPr>
              <a:t>,</a:t>
            </a:r>
            <a:r>
              <a:rPr lang="zh-CN" altLang="en-US" sz="14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sym typeface="+mn-ea"/>
              </a:rPr>
              <a:t>传统风险规避手段是通过定理确定运费的</a:t>
            </a:r>
            <a:r>
              <a:rPr lang="zh-CN" altLang="en-US" sz="14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sym typeface="+mn-ea"/>
              </a:rPr>
              <a:t>长期包租合同</a:t>
            </a:r>
            <a:r>
              <a:rPr lang="zh-CN" altLang="en-US" sz="14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sym typeface="+mn-ea"/>
              </a:rPr>
              <a:t>或</a:t>
            </a:r>
            <a:r>
              <a:rPr lang="zh-CN" altLang="en-US" sz="14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sym typeface="+mn-ea"/>
              </a:rPr>
              <a:t>期租合同</a:t>
            </a:r>
            <a:r>
              <a:rPr lang="zh-CN" altLang="en-US" sz="14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sym typeface="+mn-ea"/>
              </a:rPr>
              <a:t>来减少自己所面临的市场风险。然而这些传统的方法大多不够灵活，缺乏可靠性并且并非随时可行。人们迫切需要一种新的规避运费风险的方法。随之</a:t>
            </a:r>
            <a:r>
              <a:rPr lang="zh-CN" altLang="en-US" sz="14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sym typeface="+mn-ea"/>
              </a:rPr>
              <a:t>波罗的海航运运费指数</a:t>
            </a:r>
            <a:r>
              <a:rPr lang="en-US" altLang="zh-CN" sz="14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sym typeface="+mn-ea"/>
              </a:rPr>
              <a:t>(BFI)</a:t>
            </a:r>
            <a:r>
              <a:rPr lang="zh-CN" altLang="en-US" sz="14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sym typeface="+mn-ea"/>
              </a:rPr>
              <a:t>建立起来，并且与之相应的期 货交易市场</a:t>
            </a:r>
            <a:r>
              <a:rPr lang="zh-CN" altLang="en-US" sz="14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sym typeface="+mn-ea"/>
              </a:rPr>
              <a:t>波罗的海国际航运期货交易所</a:t>
            </a:r>
            <a:r>
              <a:rPr lang="en-US" altLang="zh-CN" sz="14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sym typeface="+mn-ea"/>
              </a:rPr>
              <a:t>(BIFFEX)</a:t>
            </a:r>
            <a:r>
              <a:rPr lang="zh-CN" altLang="en-US" sz="14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sym typeface="+mn-ea"/>
              </a:rPr>
              <a:t>成立。</a:t>
            </a:r>
            <a:endParaRPr lang="en-US" altLang="zh-CN" sz="14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sym typeface="+mn-ea"/>
            </a:endParaRPr>
          </a:p>
          <a:p>
            <a:pPr indent="360045" defTabSz="683895">
              <a:lnSpc>
                <a:spcPct val="125000"/>
              </a:lnSpc>
              <a:spcBef>
                <a:spcPts val="0"/>
              </a:spcBef>
              <a:spcAft>
                <a:spcPts val="0"/>
              </a:spcAft>
              <a:buFont typeface="+mj-lt"/>
              <a:defRPr/>
            </a:pPr>
            <a:r>
              <a:rPr lang="en-US" altLang="zh-CN" sz="14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sym typeface="+mn-ea"/>
              </a:rPr>
              <a:t>BIFFEX</a:t>
            </a:r>
            <a:r>
              <a:rPr lang="zh-CN" altLang="en-US" sz="14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sym typeface="+mn-ea"/>
              </a:rPr>
              <a:t>期货合约的交易始于</a:t>
            </a:r>
            <a:r>
              <a:rPr lang="en-US" altLang="zh-CN" sz="14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sym typeface="+mn-ea"/>
              </a:rPr>
              <a:t>1985</a:t>
            </a:r>
            <a:r>
              <a:rPr lang="zh-CN" altLang="en-US" sz="14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sym typeface="+mn-ea"/>
              </a:rPr>
              <a:t>年</a:t>
            </a:r>
            <a:r>
              <a:rPr lang="en-US" altLang="zh-CN" sz="14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sym typeface="+mn-ea"/>
              </a:rPr>
              <a:t>5</a:t>
            </a:r>
            <a:r>
              <a:rPr lang="zh-CN" altLang="en-US" sz="14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sym typeface="+mn-ea"/>
              </a:rPr>
              <a:t>月</a:t>
            </a:r>
            <a:r>
              <a:rPr lang="en-US" altLang="zh-CN" sz="14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sym typeface="+mn-ea"/>
              </a:rPr>
              <a:t>1</a:t>
            </a:r>
            <a:r>
              <a:rPr lang="zh-CN" altLang="en-US" sz="14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sym typeface="+mn-ea"/>
              </a:rPr>
              <a:t>日，它的出现使得航运市场经纪人可以通过</a:t>
            </a:r>
            <a:r>
              <a:rPr lang="zh-CN" altLang="en-US" sz="14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sym typeface="+mn-ea"/>
              </a:rPr>
              <a:t>套期保值控制运费风险</a:t>
            </a:r>
            <a:r>
              <a:rPr lang="en-US" altLang="zh-CN" sz="14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sym typeface="+mn-ea"/>
              </a:rPr>
              <a:t>,</a:t>
            </a:r>
            <a:r>
              <a:rPr lang="zh-CN" altLang="en-US" sz="14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sym typeface="+mn-ea"/>
              </a:rPr>
              <a:t>并且这种套期保值方式是一种纸质金融合约文件，并非涉及真正的船舶和货物。另外，期货价格通常具有</a:t>
            </a:r>
            <a:r>
              <a:rPr lang="zh-CN" altLang="en-US" sz="14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sym typeface="+mn-ea"/>
              </a:rPr>
              <a:t>价格发现功能</a:t>
            </a:r>
            <a:r>
              <a:rPr lang="zh-CN" altLang="en-US" sz="14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sym typeface="+mn-ea"/>
              </a:rPr>
              <a:t>，因此可以提供未来现货价格信息，并且可以为航运市场经纪人提供该市场未来运费走势等有价值的相关信息。</a:t>
            </a:r>
            <a:endParaRPr lang="en-US" altLang="zh-CN" sz="14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sym typeface="+mn-ea"/>
            </a:endParaRPr>
          </a:p>
          <a:p>
            <a:pPr defTabSz="683895">
              <a:lnSpc>
                <a:spcPct val="125000"/>
              </a:lnSpc>
              <a:spcBef>
                <a:spcPts val="0"/>
              </a:spcBef>
              <a:spcAft>
                <a:spcPts val="0"/>
              </a:spcAft>
              <a:buFont typeface="+mj-lt"/>
              <a:defRPr/>
            </a:pPr>
            <a:endParaRPr lang="zh-CN" altLang="en-US" sz="14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sym typeface="+mn-ea"/>
            </a:endParaRPr>
          </a:p>
        </p:txBody>
      </p:sp>
      <p:sp>
        <p:nvSpPr>
          <p:cNvPr id="26" name="文本框 25"/>
          <p:cNvSpPr txBox="1"/>
          <p:nvPr/>
        </p:nvSpPr>
        <p:spPr>
          <a:xfrm>
            <a:off x="138007" y="707712"/>
            <a:ext cx="6446222" cy="789255"/>
          </a:xfrm>
          <a:prstGeom prst="rect">
            <a:avLst/>
          </a:prstGeom>
          <a:noFill/>
          <a:ln>
            <a:noFill/>
          </a:ln>
        </p:spPr>
        <p:txBody>
          <a:bodyPr vert="horz" wrap="squar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marL="213995" indent="-213995">
              <a:lnSpc>
                <a:spcPct val="130000"/>
              </a:lnSpc>
              <a:spcBef>
                <a:spcPts val="450"/>
              </a:spcBef>
              <a:buFontTx/>
              <a:buChar char="•"/>
              <a:defRPr/>
            </a:pPr>
            <a:r>
              <a:rPr lang="zh-CN" altLang="en-US" b="1" dirty="0">
                <a:gradFill>
                  <a:gsLst>
                    <a:gs pos="0">
                      <a:srgbClr val="E30000"/>
                    </a:gs>
                    <a:gs pos="100000">
                      <a:srgbClr val="760303"/>
                    </a:gs>
                  </a:gsLst>
                  <a:lin scaled="0"/>
                </a:gradFill>
                <a:latin typeface="Times New Roman" panose="02020603050405020304" pitchFamily="18" charset="0"/>
                <a:ea typeface="黑体" panose="02010609060101010101" pitchFamily="49" charset="-122"/>
                <a:cs typeface="Times New Roman" panose="02020603050405020304" pitchFamily="18" charset="0"/>
              </a:rPr>
              <a:t>干散货航运市场存在着巨大的运费风险，航运市场参与者纷纷试图寻求</a:t>
            </a:r>
            <a:r>
              <a:rPr lang="zh-CN" altLang="en-US" b="1" dirty="0">
                <a:solidFill>
                  <a:srgbClr val="0D4B8E"/>
                </a:solidFill>
                <a:latin typeface="Times New Roman" panose="02020603050405020304" pitchFamily="18" charset="0"/>
                <a:ea typeface="黑体" panose="02010609060101010101" pitchFamily="49" charset="-122"/>
                <a:cs typeface="Times New Roman" panose="02020603050405020304" pitchFamily="18" charset="0"/>
              </a:rPr>
              <a:t>规避风险</a:t>
            </a:r>
            <a:r>
              <a:rPr lang="zh-CN" altLang="en-US" b="1" dirty="0">
                <a:gradFill>
                  <a:gsLst>
                    <a:gs pos="0">
                      <a:srgbClr val="E30000"/>
                    </a:gs>
                    <a:gs pos="100000">
                      <a:srgbClr val="760303"/>
                    </a:gs>
                  </a:gsLst>
                  <a:lin scaled="0"/>
                </a:gradFill>
                <a:latin typeface="Times New Roman" panose="02020603050405020304" pitchFamily="18" charset="0"/>
                <a:ea typeface="黑体" panose="02010609060101010101" pitchFamily="49" charset="-122"/>
                <a:cs typeface="Times New Roman" panose="02020603050405020304" pitchFamily="18" charset="0"/>
              </a:rPr>
              <a:t>的办法</a:t>
            </a:r>
          </a:p>
        </p:txBody>
      </p:sp>
      <p:sp>
        <p:nvSpPr>
          <p:cNvPr id="28" name="TextBox 1048613"/>
          <p:cNvSpPr txBox="1"/>
          <p:nvPr/>
        </p:nvSpPr>
        <p:spPr>
          <a:xfrm>
            <a:off x="257648" y="281691"/>
            <a:ext cx="2962607" cy="315279"/>
          </a:xfrm>
          <a:prstGeom prst="rect">
            <a:avLst/>
          </a:prstGeom>
          <a:noFill/>
          <a:ln>
            <a:noFill/>
          </a:ln>
        </p:spPr>
        <p:txBody>
          <a:bodyPr vert="horz" wrap="non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lvl="0" algn="l">
              <a:spcBef>
                <a:spcPct val="20000"/>
              </a:spcBef>
            </a:pPr>
            <a:r>
              <a:rPr lang="en-US" altLang="zh-CN"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1.1 </a:t>
            </a:r>
            <a:r>
              <a:rPr lang="zh-CN" altLang="en-US"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航运衍生品市场的发展历程</a:t>
            </a:r>
          </a:p>
        </p:txBody>
      </p:sp>
    </p:spTree>
    <p:extLst>
      <p:ext uri="{BB962C8B-B14F-4D97-AF65-F5344CB8AC3E}">
        <p14:creationId xmlns:p14="http://schemas.microsoft.com/office/powerpoint/2010/main" val="125073472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1048613"/>
          <p:cNvSpPr txBox="1"/>
          <p:nvPr/>
        </p:nvSpPr>
        <p:spPr>
          <a:xfrm>
            <a:off x="257648" y="281691"/>
            <a:ext cx="859467" cy="315279"/>
          </a:xfrm>
          <a:prstGeom prst="rect">
            <a:avLst/>
          </a:prstGeom>
          <a:noFill/>
          <a:ln>
            <a:noFill/>
          </a:ln>
        </p:spPr>
        <p:txBody>
          <a:bodyPr vert="horz" wrap="non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lvl="0" algn="l">
              <a:spcBef>
                <a:spcPct val="20000"/>
              </a:spcBef>
            </a:pPr>
            <a:r>
              <a:rPr lang="en-US" altLang="zh-CN"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5.1</a:t>
            </a:r>
            <a:r>
              <a:rPr lang="zh-CN" altLang="en-US"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引言</a:t>
            </a:r>
            <a:r>
              <a:rPr lang="en-US" altLang="zh-CN"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 </a:t>
            </a:r>
            <a:endParaRPr lang="zh-CN" altLang="en-US"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 name="矩形 1"/>
          <p:cNvSpPr/>
          <p:nvPr/>
        </p:nvSpPr>
        <p:spPr>
          <a:xfrm>
            <a:off x="257648" y="692398"/>
            <a:ext cx="6330179" cy="3369577"/>
          </a:xfrm>
          <a:prstGeom prst="rect">
            <a:avLst/>
          </a:prstGeom>
        </p:spPr>
        <p:txBody>
          <a:bodyPr wrap="square">
            <a:spAutoFit/>
          </a:bodyPr>
          <a:lstStyle/>
          <a:p>
            <a:pPr indent="457200">
              <a:lnSpc>
                <a:spcPct val="150000"/>
              </a:lnSpc>
            </a:pPr>
            <a:r>
              <a:rPr lang="zh-CN" altLang="en-US" sz="1600" b="1" dirty="0">
                <a:latin typeface="Times New Roman" panose="02020603050405020304" pitchFamily="18" charset="0"/>
                <a:ea typeface="黑体" panose="02010609060101010101" pitchFamily="49" charset="-122"/>
                <a:cs typeface="Times New Roman" panose="02020603050405020304" pitchFamily="18" charset="0"/>
              </a:rPr>
              <a:t>航运市场被认为是波动性最大的行业之一</a:t>
            </a:r>
            <a:r>
              <a:rPr lang="en-US" altLang="zh-CN" sz="1600" b="1" dirty="0">
                <a:latin typeface="Times New Roman" panose="02020603050405020304" pitchFamily="18" charset="0"/>
                <a:ea typeface="黑体" panose="02010609060101010101" pitchFamily="49" charset="-122"/>
                <a:cs typeface="Times New Roman" panose="02020603050405020304" pitchFamily="18" charset="0"/>
              </a:rPr>
              <a:t>,</a:t>
            </a:r>
            <a:r>
              <a:rPr lang="zh-CN" altLang="en-US" sz="1600" b="1" dirty="0">
                <a:latin typeface="Times New Roman" panose="02020603050405020304" pitchFamily="18" charset="0"/>
                <a:ea typeface="黑体" panose="02010609060101010101" pitchFamily="49" charset="-122"/>
                <a:cs typeface="Times New Roman" panose="02020603050405020304" pitchFamily="18" charset="0"/>
              </a:rPr>
              <a:t>这是因为航运市场参与者是金融风险和业务风险的承担者。</a:t>
            </a:r>
            <a:endParaRPr lang="en-US" altLang="zh-CN" sz="1600" b="1" dirty="0">
              <a:latin typeface="Times New Roman" panose="02020603050405020304" pitchFamily="18" charset="0"/>
              <a:ea typeface="黑体" panose="02010609060101010101" pitchFamily="49" charset="-122"/>
              <a:cs typeface="Times New Roman" panose="02020603050405020304" pitchFamily="18" charset="0"/>
            </a:endParaRPr>
          </a:p>
          <a:p>
            <a:pPr indent="457200">
              <a:lnSpc>
                <a:spcPct val="150000"/>
              </a:lnSpc>
            </a:pPr>
            <a:r>
              <a:rPr lang="zh-CN" altLang="en-US" sz="1600" b="1" dirty="0">
                <a:latin typeface="Times New Roman" panose="02020603050405020304" pitchFamily="18" charset="0"/>
                <a:ea typeface="黑体" panose="02010609060101010101" pitchFamily="49" charset="-122"/>
                <a:cs typeface="Times New Roman" panose="02020603050405020304" pitchFamily="18" charset="0"/>
              </a:rPr>
              <a:t>这些</a:t>
            </a:r>
            <a:r>
              <a:rPr lang="zh-CN" altLang="en-US" sz="16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风险来源</a:t>
            </a:r>
            <a:r>
              <a:rPr lang="zh-CN" altLang="en-US" sz="1600" b="1" dirty="0">
                <a:latin typeface="Times New Roman" panose="02020603050405020304" pitchFamily="18" charset="0"/>
                <a:ea typeface="黑体" panose="02010609060101010101" pitchFamily="49" charset="-122"/>
                <a:cs typeface="Times New Roman" panose="02020603050405020304" pitchFamily="18" charset="0"/>
              </a:rPr>
              <a:t>于航运市场运费、运输货物的价格、船舶价格、利率甚至汇率等的波动。所有这些风险因素都会对航运市场投资和业务正常运营产生影响</a:t>
            </a:r>
            <a:r>
              <a:rPr lang="en-US" altLang="zh-CN" sz="1600" b="1" dirty="0">
                <a:latin typeface="Times New Roman" panose="02020603050405020304" pitchFamily="18" charset="0"/>
                <a:ea typeface="黑体" panose="02010609060101010101" pitchFamily="49" charset="-122"/>
                <a:cs typeface="Times New Roman" panose="02020603050405020304" pitchFamily="18" charset="0"/>
              </a:rPr>
              <a:t>,</a:t>
            </a:r>
            <a:r>
              <a:rPr lang="zh-CN" altLang="en-US" sz="1600" b="1" dirty="0">
                <a:latin typeface="Times New Roman" panose="02020603050405020304" pitchFamily="18" charset="0"/>
                <a:ea typeface="黑体" panose="02010609060101010101" pitchFamily="49" charset="-122"/>
                <a:cs typeface="Times New Roman" panose="02020603050405020304" pitchFamily="18" charset="0"/>
              </a:rPr>
              <a:t>如对航运公司盈利能力和可行性的影响。</a:t>
            </a:r>
            <a:endParaRPr lang="en-US" altLang="zh-CN" sz="1600" b="1" dirty="0">
              <a:latin typeface="Times New Roman" panose="02020603050405020304" pitchFamily="18" charset="0"/>
              <a:ea typeface="黑体" panose="02010609060101010101" pitchFamily="49" charset="-122"/>
              <a:cs typeface="Times New Roman" panose="02020603050405020304" pitchFamily="18" charset="0"/>
            </a:endParaRPr>
          </a:p>
          <a:p>
            <a:pPr indent="457200">
              <a:lnSpc>
                <a:spcPct val="150000"/>
              </a:lnSpc>
            </a:pPr>
            <a:r>
              <a:rPr lang="zh-CN" altLang="en-US" sz="1600" b="1" dirty="0">
                <a:latin typeface="Times New Roman" panose="02020603050405020304" pitchFamily="18" charset="0"/>
                <a:ea typeface="黑体" panose="02010609060101010101" pitchFamily="49" charset="-122"/>
                <a:cs typeface="Times New Roman" panose="02020603050405020304" pitchFamily="18" charset="0"/>
              </a:rPr>
              <a:t>因此</a:t>
            </a:r>
            <a:r>
              <a:rPr lang="en-US" altLang="zh-CN" sz="1600" b="1" dirty="0">
                <a:latin typeface="Times New Roman" panose="02020603050405020304" pitchFamily="18" charset="0"/>
                <a:ea typeface="黑体" panose="02010609060101010101" pitchFamily="49" charset="-122"/>
                <a:cs typeface="Times New Roman" panose="02020603050405020304" pitchFamily="18" charset="0"/>
              </a:rPr>
              <a:t>,</a:t>
            </a:r>
            <a:r>
              <a:rPr lang="zh-CN" altLang="en-US" sz="1600" b="1" dirty="0">
                <a:latin typeface="Times New Roman" panose="02020603050405020304" pitchFamily="18" charset="0"/>
                <a:ea typeface="黑体" panose="02010609060101010101" pitchFamily="49" charset="-122"/>
                <a:cs typeface="Times New Roman" panose="02020603050405020304" pitchFamily="18" charset="0"/>
              </a:rPr>
              <a:t>更好的理解这些</a:t>
            </a:r>
            <a:r>
              <a:rPr lang="zh-CN" altLang="en-US" sz="16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风险的动态特征</a:t>
            </a:r>
            <a:r>
              <a:rPr lang="en-US" altLang="zh-CN" sz="1600" b="1" dirty="0">
                <a:latin typeface="Times New Roman" panose="02020603050405020304" pitchFamily="18" charset="0"/>
                <a:ea typeface="黑体" panose="02010609060101010101" pitchFamily="49" charset="-122"/>
                <a:cs typeface="Times New Roman" panose="02020603050405020304" pitchFamily="18" charset="0"/>
              </a:rPr>
              <a:t>,</a:t>
            </a:r>
            <a:r>
              <a:rPr lang="zh-CN" altLang="en-US" sz="1600" b="1" dirty="0">
                <a:latin typeface="Times New Roman" panose="02020603050405020304" pitchFamily="18" charset="0"/>
                <a:ea typeface="黑体" panose="02010609060101010101" pitchFamily="49" charset="-122"/>
                <a:cs typeface="Times New Roman" panose="02020603050405020304" pitchFamily="18" charset="0"/>
              </a:rPr>
              <a:t>对于建立风险管理模型并且应用到实际风险管理过程</a:t>
            </a:r>
            <a:r>
              <a:rPr lang="en-US" altLang="zh-CN" sz="1600" b="1" dirty="0">
                <a:latin typeface="Times New Roman" panose="02020603050405020304" pitchFamily="18" charset="0"/>
                <a:ea typeface="黑体" panose="02010609060101010101" pitchFamily="49" charset="-122"/>
                <a:cs typeface="Times New Roman" panose="02020603050405020304" pitchFamily="18" charset="0"/>
              </a:rPr>
              <a:t>,</a:t>
            </a:r>
            <a:r>
              <a:rPr lang="zh-CN" altLang="en-US" sz="1600" b="1" dirty="0">
                <a:latin typeface="Times New Roman" panose="02020603050405020304" pitchFamily="18" charset="0"/>
                <a:ea typeface="黑体" panose="02010609060101010101" pitchFamily="49" charset="-122"/>
                <a:cs typeface="Times New Roman" panose="02020603050405020304" pitchFamily="18" charset="0"/>
              </a:rPr>
              <a:t>对于构建有效资产组合、资产配置、衍生品的交易与定价估计企业的在险价值</a:t>
            </a:r>
            <a:r>
              <a:rPr lang="en-US" altLang="zh-CN" sz="1600" b="1" dirty="0">
                <a:latin typeface="Times New Roman" panose="02020603050405020304" pitchFamily="18" charset="0"/>
                <a:ea typeface="黑体" panose="02010609060101010101" pitchFamily="49" charset="-122"/>
                <a:cs typeface="Times New Roman" panose="02020603050405020304" pitchFamily="18" charset="0"/>
              </a:rPr>
              <a:t>(Value at Risk, </a:t>
            </a:r>
            <a:r>
              <a:rPr lang="en-US" altLang="zh-CN" sz="1600" b="1" dirty="0" err="1">
                <a:latin typeface="Times New Roman" panose="02020603050405020304" pitchFamily="18" charset="0"/>
                <a:ea typeface="黑体" panose="02010609060101010101" pitchFamily="49" charset="-122"/>
                <a:cs typeface="Times New Roman" panose="02020603050405020304" pitchFamily="18" charset="0"/>
              </a:rPr>
              <a:t>VaR</a:t>
            </a:r>
            <a:r>
              <a:rPr lang="en-US" altLang="zh-CN" sz="1600" b="1" dirty="0">
                <a:latin typeface="Times New Roman" panose="02020603050405020304" pitchFamily="18" charset="0"/>
                <a:ea typeface="黑体" panose="02010609060101010101" pitchFamily="49" charset="-122"/>
                <a:cs typeface="Times New Roman" panose="02020603050405020304" pitchFamily="18" charset="0"/>
              </a:rPr>
              <a:t>)</a:t>
            </a:r>
            <a:r>
              <a:rPr lang="zh-CN" altLang="en-US" sz="1600" b="1" dirty="0">
                <a:latin typeface="Times New Roman" panose="02020603050405020304" pitchFamily="18" charset="0"/>
                <a:ea typeface="黑体" panose="02010609060101010101" pitchFamily="49" charset="-122"/>
                <a:cs typeface="Times New Roman" panose="02020603050405020304" pitchFamily="18" charset="0"/>
              </a:rPr>
              <a:t>进行管理风险</a:t>
            </a:r>
            <a:r>
              <a:rPr lang="en-US" altLang="zh-CN" sz="1600" b="1" dirty="0">
                <a:latin typeface="Times New Roman" panose="02020603050405020304" pitchFamily="18" charset="0"/>
                <a:ea typeface="黑体" panose="02010609060101010101" pitchFamily="49" charset="-122"/>
                <a:cs typeface="Times New Roman" panose="02020603050405020304" pitchFamily="18" charset="0"/>
              </a:rPr>
              <a:t>,</a:t>
            </a:r>
            <a:r>
              <a:rPr lang="zh-CN" altLang="en-US" sz="1600" b="1" dirty="0">
                <a:latin typeface="Times New Roman" panose="02020603050405020304" pitchFamily="18" charset="0"/>
                <a:ea typeface="黑体" panose="02010609060101010101" pitchFamily="49" charset="-122"/>
                <a:cs typeface="Times New Roman" panose="02020603050405020304" pitchFamily="18" charset="0"/>
              </a:rPr>
              <a:t>具有重要作用。</a:t>
            </a: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58799" y="1556494"/>
            <a:ext cx="6330179" cy="1334533"/>
          </a:xfrm>
          <a:prstGeom prst="rect">
            <a:avLst/>
          </a:prstGeom>
        </p:spPr>
        <p:txBody>
          <a:bodyPr wrap="square">
            <a:spAutoFit/>
          </a:bodyPr>
          <a:lstStyle/>
          <a:p>
            <a:pPr indent="457200">
              <a:lnSpc>
                <a:spcPct val="150000"/>
              </a:lnSpc>
            </a:pPr>
            <a:r>
              <a:rPr lang="zh-CN" altLang="en-US" sz="1400" b="1" dirty="0">
                <a:solidFill>
                  <a:srgbClr val="FF0000"/>
                </a:solidFill>
                <a:latin typeface="黑体" panose="02010609060101010101" pitchFamily="49" charset="-122"/>
                <a:ea typeface="黑体" panose="02010609060101010101" pitchFamily="49" charset="-122"/>
              </a:rPr>
              <a:t>统计分析的一个步骤是收集和处理新数据</a:t>
            </a:r>
            <a:r>
              <a:rPr lang="en-US" altLang="zh-CN" sz="1400" b="1" dirty="0">
                <a:solidFill>
                  <a:srgbClr val="FF0000"/>
                </a:solidFill>
                <a:latin typeface="黑体" panose="02010609060101010101" pitchFamily="49" charset="-122"/>
                <a:ea typeface="黑体" panose="02010609060101010101" pitchFamily="49" charset="-122"/>
              </a:rPr>
              <a:t>.</a:t>
            </a:r>
            <a:r>
              <a:rPr lang="zh-CN" altLang="en-US" sz="1400" b="1" dirty="0">
                <a:latin typeface="黑体" panose="02010609060101010101" pitchFamily="49" charset="-122"/>
                <a:ea typeface="黑体" panose="02010609060101010101" pitchFamily="49" charset="-122"/>
              </a:rPr>
              <a:t>即原始数据或者现有数据集，这些数据也包括一些处理过的二手数据或者潜在变量数据等。原始数据可以从一些</a:t>
            </a:r>
            <a:r>
              <a:rPr lang="zh-CN" altLang="en-US" sz="1400" b="1" dirty="0">
                <a:solidFill>
                  <a:srgbClr val="FF0000"/>
                </a:solidFill>
                <a:latin typeface="黑体" panose="02010609060101010101" pitchFamily="49" charset="-122"/>
                <a:ea typeface="黑体" panose="02010609060101010101" pitchFamily="49" charset="-122"/>
              </a:rPr>
              <a:t>数据库</a:t>
            </a:r>
            <a:r>
              <a:rPr lang="zh-CN" altLang="en-US" sz="1400" b="1" dirty="0">
                <a:latin typeface="黑体" panose="02010609060101010101" pitchFamily="49" charset="-122"/>
                <a:ea typeface="黑体" panose="02010609060101010101" pitchFamily="49" charset="-122"/>
              </a:rPr>
              <a:t>直接获取</a:t>
            </a:r>
            <a:r>
              <a:rPr lang="en-US" altLang="zh-CN" sz="1400" b="1" dirty="0">
                <a:latin typeface="黑体" panose="02010609060101010101" pitchFamily="49" charset="-122"/>
                <a:ea typeface="黑体" panose="02010609060101010101" pitchFamily="49" charset="-122"/>
              </a:rPr>
              <a:t>.</a:t>
            </a:r>
            <a:r>
              <a:rPr lang="zh-CN" altLang="en-US" sz="1400" b="1" dirty="0">
                <a:latin typeface="黑体" panose="02010609060101010101" pitchFamily="49" charset="-122"/>
                <a:ea typeface="黑体" panose="02010609060101010101" pitchFamily="49" charset="-122"/>
              </a:rPr>
              <a:t>如价格</a:t>
            </a:r>
            <a:r>
              <a:rPr lang="en-US" altLang="zh-CN" sz="1400" b="1" dirty="0">
                <a:latin typeface="黑体" panose="02010609060101010101" pitchFamily="49" charset="-122"/>
                <a:ea typeface="黑体" panose="02010609060101010101" pitchFamily="49" charset="-122"/>
              </a:rPr>
              <a:t>.</a:t>
            </a:r>
            <a:r>
              <a:rPr lang="zh-CN" altLang="en-US" sz="1400" b="1" dirty="0">
                <a:latin typeface="黑体" panose="02010609060101010101" pitchFamily="49" charset="-122"/>
                <a:ea typeface="黑体" panose="02010609060101010101" pitchFamily="49" charset="-122"/>
              </a:rPr>
              <a:t>运费等</a:t>
            </a:r>
            <a:r>
              <a:rPr lang="en-US" altLang="zh-CN" sz="1400" b="1" dirty="0">
                <a:latin typeface="黑体" panose="02010609060101010101" pitchFamily="49" charset="-122"/>
                <a:ea typeface="黑体" panose="02010609060101010101" pitchFamily="49" charset="-122"/>
              </a:rPr>
              <a:t>,</a:t>
            </a:r>
            <a:r>
              <a:rPr lang="zh-CN" altLang="en-US" sz="1400" b="1" dirty="0">
                <a:latin typeface="黑体" panose="02010609060101010101" pitchFamily="49" charset="-122"/>
                <a:ea typeface="黑体" panose="02010609060101010101" pitchFamily="49" charset="-122"/>
              </a:rPr>
              <a:t>或者从一些</a:t>
            </a:r>
            <a:r>
              <a:rPr lang="zh-CN" altLang="en-US" sz="1400" b="1" dirty="0">
                <a:solidFill>
                  <a:srgbClr val="FF0000"/>
                </a:solidFill>
                <a:latin typeface="黑体" panose="02010609060101010101" pitchFamily="49" charset="-122"/>
                <a:ea typeface="黑体" panose="02010609060101010101" pitchFamily="49" charset="-122"/>
              </a:rPr>
              <a:t>统计分析报告或者调查报告</a:t>
            </a:r>
            <a:r>
              <a:rPr lang="zh-CN" altLang="en-US" sz="1400" b="1" dirty="0">
                <a:latin typeface="黑体" panose="02010609060101010101" pitchFamily="49" charset="-122"/>
                <a:ea typeface="黑体" panose="02010609060101010101" pitchFamily="49" charset="-122"/>
              </a:rPr>
              <a:t>中获取</a:t>
            </a:r>
          </a:p>
        </p:txBody>
      </p:sp>
      <p:sp>
        <p:nvSpPr>
          <p:cNvPr id="4" name="TextBox 1048613"/>
          <p:cNvSpPr txBox="1"/>
          <p:nvPr/>
        </p:nvSpPr>
        <p:spPr>
          <a:xfrm>
            <a:off x="257648" y="281691"/>
            <a:ext cx="2720554" cy="315279"/>
          </a:xfrm>
          <a:prstGeom prst="rect">
            <a:avLst/>
          </a:prstGeom>
          <a:noFill/>
          <a:ln>
            <a:noFill/>
          </a:ln>
        </p:spPr>
        <p:txBody>
          <a:bodyPr vert="horz" wrap="non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a:spcBef>
                <a:spcPct val="20000"/>
              </a:spcBef>
            </a:pPr>
            <a:r>
              <a:rPr lang="en-US" altLang="zh-CN"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5.2</a:t>
            </a:r>
            <a:r>
              <a:rPr lang="zh-CN" altLang="en-US" sz="1600" b="1" dirty="0">
                <a:solidFill>
                  <a:srgbClr val="004289"/>
                </a:solidFill>
                <a:ea typeface="黑体" panose="02010609060101010101" pitchFamily="49" charset="-122"/>
                <a:cs typeface="Arial" panose="020B0604020202020204" pitchFamily="34" charset="0"/>
              </a:rPr>
              <a:t>数据来源和数据收集方法</a:t>
            </a:r>
            <a:r>
              <a:rPr lang="en-US" altLang="zh-CN"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 </a:t>
            </a:r>
            <a:endParaRPr lang="zh-CN" altLang="en-US"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1048613"/>
          <p:cNvSpPr txBox="1"/>
          <p:nvPr/>
        </p:nvSpPr>
        <p:spPr>
          <a:xfrm>
            <a:off x="257648" y="281691"/>
            <a:ext cx="2698112" cy="315279"/>
          </a:xfrm>
          <a:prstGeom prst="rect">
            <a:avLst/>
          </a:prstGeom>
          <a:noFill/>
          <a:ln>
            <a:noFill/>
          </a:ln>
        </p:spPr>
        <p:txBody>
          <a:bodyPr vert="horz" wrap="non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lvl="0" algn="l">
              <a:spcBef>
                <a:spcPct val="20000"/>
              </a:spcBef>
            </a:pPr>
            <a:r>
              <a:rPr lang="en-US" altLang="zh-CN"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5.2</a:t>
            </a:r>
            <a:r>
              <a:rPr lang="zh-CN" altLang="en-US"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数据来源和数据收集方法</a:t>
            </a:r>
          </a:p>
        </p:txBody>
      </p:sp>
      <p:sp>
        <p:nvSpPr>
          <p:cNvPr id="2" name="矩形 1"/>
          <p:cNvSpPr/>
          <p:nvPr/>
        </p:nvSpPr>
        <p:spPr>
          <a:xfrm>
            <a:off x="257648" y="692398"/>
            <a:ext cx="6330179" cy="3606308"/>
          </a:xfrm>
          <a:prstGeom prst="rect">
            <a:avLst/>
          </a:prstGeom>
        </p:spPr>
        <p:txBody>
          <a:bodyPr wrap="square">
            <a:spAutoFit/>
          </a:bodyPr>
          <a:lstStyle/>
          <a:p>
            <a:pPr indent="457200">
              <a:lnSpc>
                <a:spcPct val="150000"/>
              </a:lnSpc>
            </a:pPr>
            <a:r>
              <a:rPr lang="zh-CN" altLang="en-US" sz="1400" b="1" dirty="0">
                <a:latin typeface="Times New Roman" panose="02020603050405020304" pitchFamily="18" charset="0"/>
                <a:ea typeface="黑体" panose="02010609060101010101" pitchFamily="49" charset="-122"/>
                <a:cs typeface="Times New Roman" panose="02020603050405020304" pitchFamily="18" charset="0"/>
              </a:rPr>
              <a:t>原始数据的一个特征是</a:t>
            </a:r>
            <a:r>
              <a:rPr lang="zh-CN" altLang="en-US" sz="1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首次收集并且数据收集目的是基于一个特定的模型设计</a:t>
            </a:r>
            <a:r>
              <a:rPr lang="zh-CN" altLang="en-US" sz="1400" b="1" dirty="0">
                <a:latin typeface="Times New Roman" panose="02020603050405020304" pitchFamily="18" charset="0"/>
                <a:ea typeface="黑体" panose="02010609060101010101" pitchFamily="49" charset="-122"/>
                <a:cs typeface="Times New Roman" panose="02020603050405020304" pitchFamily="18" charset="0"/>
              </a:rPr>
              <a:t>。因此</a:t>
            </a:r>
            <a:r>
              <a:rPr lang="en-US" altLang="zh-CN" sz="1400" b="1" dirty="0">
                <a:latin typeface="Times New Roman" panose="02020603050405020304" pitchFamily="18" charset="0"/>
                <a:ea typeface="黑体" panose="02010609060101010101" pitchFamily="49" charset="-122"/>
                <a:cs typeface="Times New Roman" panose="02020603050405020304" pitchFamily="18" charset="0"/>
              </a:rPr>
              <a:t>,</a:t>
            </a:r>
            <a:r>
              <a:rPr lang="zh-CN" altLang="en-US" sz="1400" b="1" dirty="0">
                <a:latin typeface="Times New Roman" panose="02020603050405020304" pitchFamily="18" charset="0"/>
                <a:ea typeface="黑体" panose="02010609060101010101" pitchFamily="49" charset="-122"/>
                <a:cs typeface="Times New Roman" panose="02020603050405020304" pitchFamily="18" charset="0"/>
              </a:rPr>
              <a:t>原始数据可能需要较长时间收集</a:t>
            </a:r>
            <a:r>
              <a:rPr lang="en-US" altLang="zh-CN" sz="1400" b="1" dirty="0">
                <a:latin typeface="Times New Roman" panose="02020603050405020304" pitchFamily="18" charset="0"/>
                <a:ea typeface="黑体" panose="02010609060101010101" pitchFamily="49" charset="-122"/>
                <a:cs typeface="Times New Roman" panose="02020603050405020304" pitchFamily="18" charset="0"/>
              </a:rPr>
              <a:t>,</a:t>
            </a:r>
            <a:r>
              <a:rPr lang="zh-CN" altLang="en-US" sz="1400" b="1" dirty="0">
                <a:latin typeface="Times New Roman" panose="02020603050405020304" pitchFamily="18" charset="0"/>
                <a:ea typeface="黑体" panose="02010609060101010101" pitchFamily="49" charset="-122"/>
                <a:cs typeface="Times New Roman" panose="02020603050405020304" pitchFamily="18" charset="0"/>
              </a:rPr>
              <a:t>并且数据收集成本费用可能比较高。</a:t>
            </a:r>
            <a:endParaRPr lang="en-US" altLang="zh-CN" sz="1400" b="1" dirty="0">
              <a:latin typeface="Times New Roman" panose="02020603050405020304" pitchFamily="18" charset="0"/>
              <a:ea typeface="黑体" panose="02010609060101010101" pitchFamily="49" charset="-122"/>
              <a:cs typeface="Times New Roman" panose="02020603050405020304" pitchFamily="18" charset="0"/>
            </a:endParaRPr>
          </a:p>
          <a:p>
            <a:pPr indent="457200">
              <a:lnSpc>
                <a:spcPct val="150000"/>
              </a:lnSpc>
            </a:pPr>
            <a:r>
              <a:rPr lang="zh-CN" altLang="en-US" sz="1400" b="1" dirty="0">
                <a:latin typeface="Times New Roman" panose="02020603050405020304" pitchFamily="18" charset="0"/>
                <a:ea typeface="黑体" panose="02010609060101010101" pitchFamily="49" charset="-122"/>
                <a:cs typeface="Times New Roman" panose="02020603050405020304" pitchFamily="18" charset="0"/>
              </a:rPr>
              <a:t>与原始数据相比</a:t>
            </a:r>
            <a:r>
              <a:rPr lang="en-US" altLang="zh-CN" sz="1400" b="1" dirty="0">
                <a:latin typeface="Times New Roman" panose="02020603050405020304" pitchFamily="18" charset="0"/>
                <a:ea typeface="黑体" panose="02010609060101010101" pitchFamily="49" charset="-122"/>
                <a:cs typeface="Times New Roman" panose="02020603050405020304" pitchFamily="18" charset="0"/>
              </a:rPr>
              <a:t>,</a:t>
            </a:r>
            <a:r>
              <a:rPr lang="zh-CN" altLang="en-US" sz="1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二手数据通常来源于一些资料而非数据源</a:t>
            </a:r>
            <a:r>
              <a:rPr lang="zh-CN" altLang="en-US" sz="1400" b="1" dirty="0">
                <a:latin typeface="Times New Roman" panose="02020603050405020304" pitchFamily="18" charset="0"/>
                <a:ea typeface="黑体" panose="02010609060101010101" pitchFamily="49" charset="-122"/>
                <a:cs typeface="Times New Roman" panose="02020603050405020304" pitchFamily="18" charset="0"/>
              </a:rPr>
              <a:t>。很多专业的数据收集和处理原始数据的公司通常会将公司收集到的数据公开</a:t>
            </a:r>
            <a:r>
              <a:rPr lang="en-US" altLang="zh-CN" sz="1400" b="1" dirty="0">
                <a:latin typeface="Times New Roman" panose="02020603050405020304" pitchFamily="18" charset="0"/>
                <a:ea typeface="黑体" panose="02010609060101010101" pitchFamily="49" charset="-122"/>
                <a:cs typeface="Times New Roman" panose="02020603050405020304" pitchFamily="18" charset="0"/>
              </a:rPr>
              <a:t>,</a:t>
            </a:r>
            <a:r>
              <a:rPr lang="zh-CN" altLang="en-US" sz="1400" b="1" dirty="0">
                <a:latin typeface="Times New Roman" panose="02020603050405020304" pitchFamily="18" charset="0"/>
                <a:ea typeface="黑体" panose="02010609060101010101" pitchFamily="49" charset="-122"/>
                <a:cs typeface="Times New Roman" panose="02020603050405020304" pitchFamily="18" charset="0"/>
              </a:rPr>
              <a:t>或者开放给些特定的个人、公司、金融机构、政府部”门和研究机构。</a:t>
            </a:r>
            <a:endParaRPr lang="en-US" altLang="zh-CN" sz="1400" b="1" dirty="0">
              <a:latin typeface="Times New Roman" panose="02020603050405020304" pitchFamily="18" charset="0"/>
              <a:ea typeface="黑体" panose="02010609060101010101" pitchFamily="49" charset="-122"/>
              <a:cs typeface="Times New Roman" panose="02020603050405020304" pitchFamily="18" charset="0"/>
            </a:endParaRPr>
          </a:p>
          <a:p>
            <a:pPr indent="457200">
              <a:lnSpc>
                <a:spcPct val="150000"/>
              </a:lnSpc>
            </a:pPr>
            <a:r>
              <a:rPr lang="zh-CN" altLang="en-US" sz="1400" b="1" dirty="0">
                <a:latin typeface="Times New Roman" panose="02020603050405020304" pitchFamily="18" charset="0"/>
                <a:ea typeface="黑体" panose="02010609060101010101" pitchFamily="49" charset="-122"/>
                <a:cs typeface="Times New Roman" panose="02020603050405020304" pitchFamily="18" charset="0"/>
              </a:rPr>
              <a:t>例如</a:t>
            </a:r>
            <a:r>
              <a:rPr lang="en-US" altLang="zh-CN" sz="1400" b="1" dirty="0">
                <a:latin typeface="Times New Roman" panose="02020603050405020304" pitchFamily="18" charset="0"/>
                <a:ea typeface="黑体" panose="02010609060101010101" pitchFamily="49" charset="-122"/>
                <a:cs typeface="Times New Roman" panose="02020603050405020304" pitchFamily="18" charset="0"/>
              </a:rPr>
              <a:t>, </a:t>
            </a:r>
            <a:r>
              <a:rPr lang="en-US" altLang="zh-CN" sz="1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Thomson </a:t>
            </a:r>
            <a:r>
              <a:rPr lang="en-US" altLang="zh-CN" sz="1400" b="1" dirty="0" err="1">
                <a:solidFill>
                  <a:srgbClr val="FF0000"/>
                </a:solidFill>
                <a:latin typeface="Times New Roman" panose="02020603050405020304" pitchFamily="18" charset="0"/>
                <a:ea typeface="黑体" panose="02010609060101010101" pitchFamily="49" charset="-122"/>
                <a:cs typeface="Times New Roman" panose="02020603050405020304" pitchFamily="18" charset="0"/>
              </a:rPr>
              <a:t>Datastream</a:t>
            </a:r>
            <a:r>
              <a:rPr lang="zh-CN" altLang="en-US" sz="1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数据平台、</a:t>
            </a:r>
            <a:r>
              <a:rPr lang="en-US" altLang="zh-CN" sz="1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Bloomberg</a:t>
            </a:r>
            <a:r>
              <a:rPr lang="zh-CN" altLang="en-US" sz="1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数据库、</a:t>
            </a:r>
            <a:r>
              <a:rPr lang="en-US" altLang="zh-CN" sz="1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Reuters</a:t>
            </a:r>
            <a:r>
              <a:rPr lang="zh-CN" altLang="en-US" sz="1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数据平台等其他一些数据平台</a:t>
            </a:r>
            <a:r>
              <a:rPr lang="en-US" altLang="zh-CN" sz="1400" b="1" dirty="0">
                <a:latin typeface="Times New Roman" panose="02020603050405020304" pitchFamily="18" charset="0"/>
                <a:ea typeface="黑体" panose="02010609060101010101" pitchFamily="49" charset="-122"/>
                <a:cs typeface="Times New Roman" panose="02020603050405020304" pitchFamily="18" charset="0"/>
              </a:rPr>
              <a:t>,</a:t>
            </a:r>
            <a:r>
              <a:rPr lang="zh-CN" altLang="en-US" sz="1400" b="1" dirty="0">
                <a:latin typeface="Times New Roman" panose="02020603050405020304" pitchFamily="18" charset="0"/>
                <a:ea typeface="黑体" panose="02010609060101010101" pitchFamily="49" charset="-122"/>
                <a:cs typeface="Times New Roman" panose="02020603050405020304" pitchFamily="18" charset="0"/>
              </a:rPr>
              <a:t>提供了一些经济变量和指数的详细数据信息</a:t>
            </a:r>
            <a:r>
              <a:rPr lang="en-US" altLang="zh-CN" sz="1400" b="1" dirty="0">
                <a:latin typeface="Times New Roman" panose="02020603050405020304" pitchFamily="18" charset="0"/>
                <a:ea typeface="黑体" panose="02010609060101010101" pitchFamily="49" charset="-122"/>
                <a:cs typeface="Times New Roman" panose="02020603050405020304" pitchFamily="18" charset="0"/>
              </a:rPr>
              <a:t>,</a:t>
            </a:r>
            <a:r>
              <a:rPr lang="zh-CN" altLang="en-US" sz="1400" b="1" dirty="0">
                <a:latin typeface="Times New Roman" panose="02020603050405020304" pitchFamily="18" charset="0"/>
                <a:ea typeface="黑体" panose="02010609060101010101" pitchFamily="49" charset="-122"/>
                <a:cs typeface="Times New Roman" panose="02020603050405020304" pitchFamily="18" charset="0"/>
              </a:rPr>
              <a:t>这些数据包括金融价格数据、交易数据、公司报告以及财务报表等其他数据。</a:t>
            </a:r>
            <a:endParaRPr lang="en-US" altLang="zh-CN" sz="1400" b="1" dirty="0">
              <a:latin typeface="Times New Roman" panose="02020603050405020304" pitchFamily="18" charset="0"/>
              <a:ea typeface="黑体" panose="02010609060101010101" pitchFamily="49" charset="-122"/>
              <a:cs typeface="Times New Roman" panose="02020603050405020304" pitchFamily="18" charset="0"/>
            </a:endParaRPr>
          </a:p>
          <a:p>
            <a:pPr indent="457200">
              <a:lnSpc>
                <a:spcPct val="150000"/>
              </a:lnSpc>
            </a:pPr>
            <a:r>
              <a:rPr lang="zh-CN" altLang="en-US" sz="1400" b="1" dirty="0">
                <a:latin typeface="Times New Roman" panose="02020603050405020304" pitchFamily="18" charset="0"/>
                <a:ea typeface="黑体" panose="02010609060101010101" pitchFamily="49" charset="-122"/>
                <a:cs typeface="Times New Roman" panose="02020603050405020304" pitchFamily="18" charset="0"/>
              </a:rPr>
              <a:t>有关航运市场的数据库有波罗的海交易所、克拉克森航运数据库、劳埃德海事信息数据库</a:t>
            </a:r>
            <a:r>
              <a:rPr lang="en-US" altLang="zh-CN" sz="1400" b="1" dirty="0">
                <a:latin typeface="Times New Roman" panose="02020603050405020304" pitchFamily="18" charset="0"/>
                <a:ea typeface="黑体" panose="02010609060101010101" pitchFamily="49" charset="-122"/>
                <a:cs typeface="Times New Roman" panose="02020603050405020304" pitchFamily="18" charset="0"/>
              </a:rPr>
              <a:t>,</a:t>
            </a:r>
            <a:r>
              <a:rPr lang="zh-CN" altLang="en-US" sz="1400" b="1" dirty="0">
                <a:latin typeface="Times New Roman" panose="02020603050405020304" pitchFamily="18" charset="0"/>
                <a:ea typeface="黑体" panose="02010609060101010101" pitchFamily="49" charset="-122"/>
                <a:cs typeface="Times New Roman" panose="02020603050405020304" pitchFamily="18" charset="0"/>
              </a:rPr>
              <a:t>此外佛力士和德鲁里等航运研究机构也提供一些国际航运和海事相关的数据信息。</a:t>
            </a: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1048613"/>
          <p:cNvSpPr txBox="1"/>
          <p:nvPr/>
        </p:nvSpPr>
        <p:spPr>
          <a:xfrm>
            <a:off x="257648" y="281691"/>
            <a:ext cx="2491324" cy="315279"/>
          </a:xfrm>
          <a:prstGeom prst="rect">
            <a:avLst/>
          </a:prstGeom>
          <a:noFill/>
          <a:ln>
            <a:noFill/>
          </a:ln>
        </p:spPr>
        <p:txBody>
          <a:bodyPr vert="horz" wrap="non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lvl="0">
              <a:spcBef>
                <a:spcPct val="20000"/>
              </a:spcBef>
            </a:pPr>
            <a:r>
              <a:rPr lang="en-US" altLang="zh-CN"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5.3</a:t>
            </a:r>
            <a:r>
              <a:rPr lang="zh-CN" altLang="en-US"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描述性统计和变量的矩</a:t>
            </a:r>
          </a:p>
        </p:txBody>
      </p:sp>
      <p:sp>
        <p:nvSpPr>
          <p:cNvPr id="2" name="矩形 1"/>
          <p:cNvSpPr/>
          <p:nvPr/>
        </p:nvSpPr>
        <p:spPr>
          <a:xfrm>
            <a:off x="257648" y="692398"/>
            <a:ext cx="6330179" cy="3323987"/>
          </a:xfrm>
          <a:prstGeom prst="rect">
            <a:avLst/>
          </a:prstGeom>
        </p:spPr>
        <p:txBody>
          <a:bodyPr wrap="square">
            <a:spAutoFit/>
          </a:bodyPr>
          <a:lstStyle/>
          <a:p>
            <a:pPr indent="457200">
              <a:lnSpc>
                <a:spcPct val="150000"/>
              </a:lnSpc>
            </a:pPr>
            <a:r>
              <a:rPr lang="zh-CN" altLang="en-US" sz="1400" b="1" dirty="0">
                <a:solidFill>
                  <a:srgbClr val="FF0000"/>
                </a:solidFill>
                <a:latin typeface="黑体" panose="02010609060101010101" pitchFamily="49" charset="-122"/>
                <a:ea typeface="黑体" panose="02010609060101010101" pitchFamily="49" charset="-122"/>
              </a:rPr>
              <a:t>描述性统计</a:t>
            </a:r>
            <a:r>
              <a:rPr lang="zh-CN" altLang="en-US" sz="1400" b="1" dirty="0">
                <a:latin typeface="黑体" panose="02010609060101010101" pitchFamily="49" charset="-122"/>
                <a:ea typeface="黑体" panose="02010609060101010101" pitchFamily="49" charset="-122"/>
              </a:rPr>
              <a:t>是将研究中所得的数据加以整理、归类、简化或绘制成图表</a:t>
            </a:r>
            <a:r>
              <a:rPr lang="en-US" altLang="zh-CN" sz="1400" b="1" dirty="0">
                <a:latin typeface="黑体" panose="02010609060101010101" pitchFamily="49" charset="-122"/>
                <a:ea typeface="黑体" panose="02010609060101010101" pitchFamily="49" charset="-122"/>
              </a:rPr>
              <a:t>,</a:t>
            </a:r>
            <a:r>
              <a:rPr lang="zh-CN" altLang="en-US" sz="1400" b="1" dirty="0">
                <a:latin typeface="黑体" panose="02010609060101010101" pitchFamily="49" charset="-122"/>
                <a:ea typeface="黑体" panose="02010609060101010101" pitchFamily="49" charset="-122"/>
              </a:rPr>
              <a:t>以此描述和归纳数据的特征及变量之间的关系的一种最基本的统计方法。</a:t>
            </a:r>
            <a:endParaRPr lang="en-US" altLang="zh-CN" sz="1400" b="1" dirty="0">
              <a:latin typeface="黑体" panose="02010609060101010101" pitchFamily="49" charset="-122"/>
              <a:ea typeface="黑体" panose="02010609060101010101" pitchFamily="49" charset="-122"/>
            </a:endParaRPr>
          </a:p>
          <a:p>
            <a:pPr indent="457200">
              <a:lnSpc>
                <a:spcPct val="150000"/>
              </a:lnSpc>
            </a:pPr>
            <a:r>
              <a:rPr lang="zh-CN" altLang="en-US" sz="1400" b="1" dirty="0">
                <a:latin typeface="黑体" panose="02010609060101010101" pitchFamily="49" charset="-122"/>
                <a:ea typeface="黑体" panose="02010609060101010101" pitchFamily="49" charset="-122"/>
              </a:rPr>
              <a:t>在统计分析过程中</a:t>
            </a:r>
            <a:r>
              <a:rPr lang="en-US" altLang="zh-CN" sz="1400" b="1" dirty="0">
                <a:latin typeface="黑体" panose="02010609060101010101" pitchFamily="49" charset="-122"/>
                <a:ea typeface="黑体" panose="02010609060101010101" pitchFamily="49" charset="-122"/>
              </a:rPr>
              <a:t>,</a:t>
            </a:r>
            <a:r>
              <a:rPr lang="zh-CN" altLang="en-US" sz="1400" b="1" dirty="0">
                <a:solidFill>
                  <a:srgbClr val="FF0000"/>
                </a:solidFill>
                <a:latin typeface="黑体" panose="02010609060101010101" pitchFamily="49" charset="-122"/>
                <a:ea typeface="黑体" panose="02010609060101010101" pitchFamily="49" charset="-122"/>
              </a:rPr>
              <a:t>描述性统计方法</a:t>
            </a:r>
            <a:r>
              <a:rPr lang="zh-CN" altLang="en-US" sz="1400" b="1" dirty="0">
                <a:latin typeface="黑体" panose="02010609060101010101" pitchFamily="49" charset="-122"/>
                <a:ea typeface="黑体" panose="02010609060101010101" pitchFamily="49" charset="-122"/>
              </a:rPr>
              <a:t>通常使用一组单独数据来概括和报告一组数据或者变量的分布特征。描述性统计分析往往是从了解数据的基本特征开始的</a:t>
            </a:r>
            <a:r>
              <a:rPr lang="en-US" altLang="zh-CN" sz="1400" b="1" dirty="0">
                <a:latin typeface="黑体" panose="02010609060101010101" pitchFamily="49" charset="-122"/>
                <a:ea typeface="黑体" panose="02010609060101010101" pitchFamily="49" charset="-122"/>
              </a:rPr>
              <a:t>,</a:t>
            </a:r>
            <a:r>
              <a:rPr lang="zh-CN" altLang="en-US" sz="1400" b="1" dirty="0">
                <a:latin typeface="黑体" panose="02010609060101010101" pitchFamily="49" charset="-122"/>
                <a:ea typeface="黑体" panose="02010609060101010101" pitchFamily="49" charset="-122"/>
              </a:rPr>
              <a:t>描述数据分布特征的统计量可分为两类</a:t>
            </a:r>
            <a:r>
              <a:rPr lang="en-US" altLang="zh-CN" sz="1400" b="1" dirty="0">
                <a:latin typeface="黑体" panose="02010609060101010101" pitchFamily="49" charset="-122"/>
                <a:ea typeface="黑体" panose="02010609060101010101" pitchFamily="49" charset="-122"/>
              </a:rPr>
              <a:t>:</a:t>
            </a:r>
            <a:r>
              <a:rPr lang="zh-CN" altLang="en-US" sz="1400" b="1" dirty="0">
                <a:latin typeface="黑体" panose="02010609060101010101" pitchFamily="49" charset="-122"/>
                <a:ea typeface="黑体" panose="02010609060101010101" pitchFamily="49" charset="-122"/>
              </a:rPr>
              <a:t>一类表示数量的中心位置</a:t>
            </a:r>
            <a:r>
              <a:rPr lang="en-US" altLang="zh-CN" sz="1400" b="1" dirty="0">
                <a:latin typeface="黑体" panose="02010609060101010101" pitchFamily="49" charset="-122"/>
                <a:ea typeface="黑体" panose="02010609060101010101" pitchFamily="49" charset="-122"/>
              </a:rPr>
              <a:t>;</a:t>
            </a:r>
            <a:r>
              <a:rPr lang="zh-CN" altLang="en-US" sz="1400" b="1" dirty="0">
                <a:latin typeface="黑体" panose="02010609060101010101" pitchFamily="49" charset="-122"/>
                <a:ea typeface="黑体" panose="02010609060101010101" pitchFamily="49" charset="-122"/>
              </a:rPr>
              <a:t>另一类表示数量的变异程度</a:t>
            </a:r>
            <a:r>
              <a:rPr lang="en-US" altLang="zh-CN" sz="1400" b="1" dirty="0">
                <a:latin typeface="黑体" panose="02010609060101010101" pitchFamily="49" charset="-122"/>
                <a:ea typeface="黑体" panose="02010609060101010101" pitchFamily="49" charset="-122"/>
              </a:rPr>
              <a:t>(</a:t>
            </a:r>
            <a:r>
              <a:rPr lang="zh-CN" altLang="en-US" sz="1400" b="1" dirty="0">
                <a:latin typeface="黑体" panose="02010609060101010101" pitchFamily="49" charset="-122"/>
                <a:ea typeface="黑体" panose="02010609060101010101" pitchFamily="49" charset="-122"/>
              </a:rPr>
              <a:t>或称离散程度</a:t>
            </a:r>
            <a:r>
              <a:rPr lang="en-US" altLang="zh-CN" sz="1400" b="1" dirty="0">
                <a:latin typeface="黑体" panose="02010609060101010101" pitchFamily="49" charset="-122"/>
                <a:ea typeface="黑体" panose="02010609060101010101" pitchFamily="49" charset="-122"/>
              </a:rPr>
              <a:t>)</a:t>
            </a:r>
            <a:r>
              <a:rPr lang="zh-CN" altLang="en-US" sz="1400" b="1" dirty="0">
                <a:latin typeface="黑体" panose="02010609060101010101" pitchFamily="49" charset="-122"/>
                <a:ea typeface="黑体" panose="02010609060101010101" pitchFamily="49" charset="-122"/>
              </a:rPr>
              <a:t>。两者相互补充，共同反映数据的全貌。</a:t>
            </a:r>
            <a:endParaRPr lang="en-US" altLang="zh-CN" sz="1400" b="1" dirty="0">
              <a:latin typeface="黑体" panose="02010609060101010101" pitchFamily="49" charset="-122"/>
              <a:ea typeface="黑体" panose="02010609060101010101" pitchFamily="49" charset="-122"/>
            </a:endParaRPr>
          </a:p>
          <a:p>
            <a:pPr indent="457200">
              <a:lnSpc>
                <a:spcPct val="150000"/>
              </a:lnSpc>
            </a:pPr>
            <a:r>
              <a:rPr lang="zh-CN" altLang="en-US" sz="1400" b="1" dirty="0">
                <a:solidFill>
                  <a:srgbClr val="FF0000"/>
                </a:solidFill>
                <a:latin typeface="黑体" panose="02010609060101010101" pitchFamily="49" charset="-122"/>
                <a:ea typeface="黑体" panose="02010609060101010101" pitchFamily="49" charset="-122"/>
              </a:rPr>
              <a:t>基本的描述性统计结果通常包括变量的中央趋势量数、离差、统计分布的形状等</a:t>
            </a:r>
            <a:r>
              <a:rPr lang="en-US" altLang="zh-CN" sz="1400" b="1" dirty="0">
                <a:solidFill>
                  <a:srgbClr val="FF0000"/>
                </a:solidFill>
                <a:latin typeface="黑体" panose="02010609060101010101" pitchFamily="49" charset="-122"/>
                <a:ea typeface="黑体" panose="02010609060101010101" pitchFamily="49" charset="-122"/>
              </a:rPr>
              <a:t>,</a:t>
            </a:r>
            <a:r>
              <a:rPr lang="zh-CN" altLang="en-US" sz="1400" b="1" dirty="0">
                <a:solidFill>
                  <a:srgbClr val="FF0000"/>
                </a:solidFill>
                <a:latin typeface="黑体" panose="02010609060101010101" pitchFamily="49" charset="-122"/>
                <a:ea typeface="黑体" panose="02010609060101010101" pitchFamily="49" charset="-122"/>
              </a:rPr>
              <a:t>通常被称为“变量的矩”。一个变量的前四阶矩被用来刻画变量的分布</a:t>
            </a:r>
            <a:r>
              <a:rPr lang="en-US" altLang="zh-CN" sz="1400" b="1" dirty="0">
                <a:solidFill>
                  <a:srgbClr val="FF0000"/>
                </a:solidFill>
                <a:latin typeface="黑体" panose="02010609060101010101" pitchFamily="49" charset="-122"/>
                <a:ea typeface="黑体" panose="02010609060101010101" pitchFamily="49" charset="-122"/>
              </a:rPr>
              <a:t>,</a:t>
            </a:r>
            <a:r>
              <a:rPr lang="zh-CN" altLang="en-US" sz="1400" b="1" dirty="0">
                <a:solidFill>
                  <a:srgbClr val="FF0000"/>
                </a:solidFill>
                <a:latin typeface="黑体" panose="02010609060101010101" pitchFamily="49" charset="-122"/>
                <a:ea typeface="黑体" panose="02010609060101010101" pitchFamily="49" charset="-122"/>
              </a:rPr>
              <a:t>即均值方差、偏度系数和峰度系数。</a:t>
            </a:r>
            <a:r>
              <a:rPr lang="zh-CN" altLang="en-US" sz="1400" b="1" dirty="0">
                <a:latin typeface="黑体" panose="02010609060101010101" pitchFamily="49" charset="-122"/>
                <a:ea typeface="黑体" panose="02010609060101010101" pitchFamily="49" charset="-122"/>
              </a:rPr>
              <a:t>接下来本章将介绍如何计算和解释这些变量的矩。</a:t>
            </a: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1048613"/>
          <p:cNvSpPr txBox="1"/>
          <p:nvPr/>
        </p:nvSpPr>
        <p:spPr>
          <a:xfrm>
            <a:off x="257648" y="281691"/>
            <a:ext cx="2462470" cy="315279"/>
          </a:xfrm>
          <a:prstGeom prst="rect">
            <a:avLst/>
          </a:prstGeom>
          <a:noFill/>
          <a:ln>
            <a:noFill/>
          </a:ln>
        </p:spPr>
        <p:txBody>
          <a:bodyPr vert="horz" wrap="non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lvl="0">
              <a:spcBef>
                <a:spcPct val="20000"/>
              </a:spcBef>
            </a:pPr>
            <a:r>
              <a:rPr lang="en-US" altLang="zh-CN"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5.3</a:t>
            </a:r>
            <a:r>
              <a:rPr lang="zh-CN" altLang="en-US" sz="1600" b="1" dirty="0">
                <a:solidFill>
                  <a:srgbClr val="004289"/>
                </a:solidFill>
                <a:ea typeface="黑体" panose="02010609060101010101" pitchFamily="49" charset="-122"/>
                <a:cs typeface="Arial" panose="020B0604020202020204" pitchFamily="34" charset="0"/>
              </a:rPr>
              <a:t>描述性统计和变量的矩</a:t>
            </a:r>
          </a:p>
        </p:txBody>
      </p:sp>
      <p:sp>
        <p:nvSpPr>
          <p:cNvPr id="2" name="矩形 1"/>
          <p:cNvSpPr/>
          <p:nvPr/>
        </p:nvSpPr>
        <p:spPr>
          <a:xfrm>
            <a:off x="257647" y="660896"/>
            <a:ext cx="6330179" cy="3693319"/>
          </a:xfrm>
          <a:prstGeom prst="rect">
            <a:avLst/>
          </a:prstGeom>
        </p:spPr>
        <p:txBody>
          <a:bodyPr wrap="square">
            <a:spAutoFit/>
          </a:bodyPr>
          <a:lstStyle/>
          <a:p>
            <a:pPr indent="457200">
              <a:lnSpc>
                <a:spcPct val="150000"/>
              </a:lnSpc>
            </a:pPr>
            <a:r>
              <a:rPr lang="zh-CN" altLang="en-US" sz="1600" b="1" dirty="0">
                <a:latin typeface="黑体" panose="02010609060101010101" pitchFamily="49" charset="-122"/>
                <a:ea typeface="黑体" panose="02010609060101010101" pitchFamily="49" charset="-122"/>
              </a:rPr>
              <a:t>中央趋势量数</a:t>
            </a:r>
            <a:endParaRPr lang="en-US" altLang="zh-CN" sz="1600" b="1" dirty="0">
              <a:latin typeface="黑体" panose="02010609060101010101" pitchFamily="49" charset="-122"/>
              <a:ea typeface="黑体" panose="02010609060101010101" pitchFamily="49" charset="-122"/>
            </a:endParaRPr>
          </a:p>
          <a:p>
            <a:pPr indent="457200">
              <a:lnSpc>
                <a:spcPct val="150000"/>
              </a:lnSpc>
            </a:pPr>
            <a:r>
              <a:rPr lang="zh-CN" altLang="en-US" sz="1400" b="1" dirty="0">
                <a:latin typeface="Times New Roman" panose="02020603050405020304" pitchFamily="18" charset="0"/>
                <a:ea typeface="黑体" panose="02010609060101010101" pitchFamily="49" charset="-122"/>
                <a:cs typeface="Times New Roman" panose="02020603050405020304" pitchFamily="18" charset="0"/>
              </a:rPr>
              <a:t>怎样将一个变量的所有个体的值汇总为一个数字</a:t>
            </a:r>
            <a:r>
              <a:rPr lang="en-US" altLang="zh-CN" sz="1400" b="1" dirty="0">
                <a:latin typeface="Times New Roman" panose="02020603050405020304" pitchFamily="18" charset="0"/>
                <a:ea typeface="黑体" panose="02010609060101010101" pitchFamily="49" charset="-122"/>
                <a:cs typeface="Times New Roman" panose="02020603050405020304" pitchFamily="18" charset="0"/>
              </a:rPr>
              <a:t>,</a:t>
            </a:r>
            <a:r>
              <a:rPr lang="zh-CN" altLang="en-US" sz="1400" b="1" dirty="0">
                <a:latin typeface="Times New Roman" panose="02020603050405020304" pitchFamily="18" charset="0"/>
                <a:ea typeface="黑体" panose="02010609060101010101" pitchFamily="49" charset="-122"/>
                <a:cs typeface="Times New Roman" panose="02020603050405020304" pitchFamily="18" charset="0"/>
              </a:rPr>
              <a:t>使这个数字代表原始数据的中心趋势或平均水平</a:t>
            </a:r>
            <a:r>
              <a:rPr lang="en-US" altLang="zh-CN" sz="1400" b="1" dirty="0">
                <a:latin typeface="Times New Roman" panose="02020603050405020304" pitchFamily="18" charset="0"/>
                <a:ea typeface="黑体" panose="02010609060101010101" pitchFamily="49" charset="-122"/>
                <a:cs typeface="Times New Roman" panose="02020603050405020304" pitchFamily="18" charset="0"/>
              </a:rPr>
              <a:t>?</a:t>
            </a:r>
            <a:r>
              <a:rPr lang="zh-CN" altLang="en-US" sz="1400" b="1" dirty="0">
                <a:latin typeface="Times New Roman" panose="02020603050405020304" pitchFamily="18" charset="0"/>
                <a:ea typeface="黑体" panose="02010609060101010101" pitchFamily="49" charset="-122"/>
                <a:cs typeface="Times New Roman" panose="02020603050405020304" pitchFamily="18" charset="0"/>
              </a:rPr>
              <a:t>统计学家提供了多种统计量来代表</a:t>
            </a:r>
            <a:r>
              <a:rPr lang="zh-CN" altLang="en-US" sz="1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原始数据的中心趋势</a:t>
            </a:r>
            <a:r>
              <a:rPr lang="en-US" altLang="zh-CN" sz="1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1400" b="1" dirty="0">
                <a:latin typeface="Times New Roman" panose="02020603050405020304" pitchFamily="18" charset="0"/>
                <a:ea typeface="黑体" panose="02010609060101010101" pitchFamily="49" charset="-122"/>
                <a:cs typeface="Times New Roman" panose="02020603050405020304" pitchFamily="18" charset="0"/>
              </a:rPr>
              <a:t>如平均值、中位数和众数等。</a:t>
            </a:r>
            <a:endParaRPr lang="en-US" altLang="zh-CN" sz="1400" b="1" dirty="0">
              <a:latin typeface="Times New Roman" panose="02020603050405020304" pitchFamily="18" charset="0"/>
              <a:ea typeface="黑体" panose="02010609060101010101" pitchFamily="49" charset="-122"/>
              <a:cs typeface="Times New Roman" panose="02020603050405020304" pitchFamily="18" charset="0"/>
            </a:endParaRPr>
          </a:p>
          <a:p>
            <a:pPr indent="457200">
              <a:lnSpc>
                <a:spcPct val="150000"/>
              </a:lnSpc>
            </a:pPr>
            <a:r>
              <a:rPr lang="en-US" altLang="zh-CN" sz="1400" b="1" dirty="0">
                <a:latin typeface="Times New Roman" panose="02020603050405020304" pitchFamily="18" charset="0"/>
                <a:ea typeface="黑体" panose="02010609060101010101" pitchFamily="49" charset="-122"/>
                <a:cs typeface="Times New Roman" panose="02020603050405020304" pitchFamily="18" charset="0"/>
              </a:rPr>
              <a:t>1.</a:t>
            </a:r>
            <a:r>
              <a:rPr lang="zh-CN" altLang="en-US" sz="1400" b="1" dirty="0">
                <a:latin typeface="Times New Roman" panose="02020603050405020304" pitchFamily="18" charset="0"/>
                <a:ea typeface="黑体" panose="02010609060101010101" pitchFamily="49" charset="-122"/>
                <a:cs typeface="Times New Roman" panose="02020603050405020304" pitchFamily="18" charset="0"/>
              </a:rPr>
              <a:t>算术平均数</a:t>
            </a:r>
            <a:endParaRPr lang="en-US" altLang="zh-CN" sz="1400" b="1" dirty="0">
              <a:latin typeface="Times New Roman" panose="02020603050405020304" pitchFamily="18" charset="0"/>
              <a:ea typeface="黑体" panose="02010609060101010101" pitchFamily="49" charset="-122"/>
              <a:cs typeface="Times New Roman" panose="02020603050405020304" pitchFamily="18" charset="0"/>
            </a:endParaRPr>
          </a:p>
          <a:p>
            <a:pPr indent="457200">
              <a:lnSpc>
                <a:spcPct val="150000"/>
              </a:lnSpc>
            </a:pPr>
            <a:r>
              <a:rPr lang="zh-CN" altLang="en-US" sz="1400" b="1" dirty="0">
                <a:latin typeface="Times New Roman" panose="02020603050405020304" pitchFamily="18" charset="0"/>
                <a:ea typeface="黑体" panose="02010609060101010101" pitchFamily="49" charset="-122"/>
                <a:cs typeface="Times New Roman" panose="02020603050405020304" pitchFamily="18" charset="0"/>
              </a:rPr>
              <a:t>平均数用于</a:t>
            </a:r>
            <a:r>
              <a:rPr lang="zh-CN" altLang="en-US" sz="1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反映一组数值的平均水平</a:t>
            </a:r>
            <a:r>
              <a:rPr lang="en-US" altLang="zh-CN" sz="1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1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包括</a:t>
            </a:r>
            <a:r>
              <a:rPr lang="zh-CN" altLang="en-US" sz="1400" b="1" dirty="0">
                <a:latin typeface="Times New Roman" panose="02020603050405020304" pitchFamily="18" charset="0"/>
                <a:ea typeface="黑体" panose="02010609060101010101" pitchFamily="49" charset="-122"/>
                <a:cs typeface="Times New Roman" panose="02020603050405020304" pitchFamily="18" charset="0"/>
              </a:rPr>
              <a:t>算术平均数、几何平均数、调和平均数等</a:t>
            </a:r>
            <a:r>
              <a:rPr lang="en-US" altLang="zh-CN" sz="1400" b="1" dirty="0">
                <a:latin typeface="Times New Roman" panose="02020603050405020304" pitchFamily="18" charset="0"/>
                <a:ea typeface="黑体" panose="02010609060101010101" pitchFamily="49" charset="-122"/>
                <a:cs typeface="Times New Roman" panose="02020603050405020304" pitchFamily="18" charset="0"/>
              </a:rPr>
              <a:t>,</a:t>
            </a:r>
            <a:r>
              <a:rPr lang="zh-CN" altLang="en-US" sz="1400" b="1" dirty="0">
                <a:latin typeface="Times New Roman" panose="02020603050405020304" pitchFamily="18" charset="0"/>
                <a:ea typeface="黑体" panose="02010609060101010101" pitchFamily="49" charset="-122"/>
                <a:cs typeface="Times New Roman" panose="02020603050405020304" pitchFamily="18" charset="0"/>
              </a:rPr>
              <a:t>但是以算术平均数最为常用</a:t>
            </a:r>
            <a:r>
              <a:rPr lang="en-US" altLang="zh-CN" sz="1400" b="1" dirty="0">
                <a:latin typeface="Times New Roman" panose="02020603050405020304" pitchFamily="18" charset="0"/>
                <a:ea typeface="黑体" panose="02010609060101010101" pitchFamily="49" charset="-122"/>
                <a:cs typeface="Times New Roman" panose="02020603050405020304" pitchFamily="18" charset="0"/>
              </a:rPr>
              <a:t>,</a:t>
            </a:r>
            <a:r>
              <a:rPr lang="zh-CN" altLang="en-US" sz="1400" b="1" dirty="0">
                <a:latin typeface="Times New Roman" panose="02020603050405020304" pitchFamily="18" charset="0"/>
                <a:ea typeface="黑体" panose="02010609060101010101" pitchFamily="49" charset="-122"/>
                <a:cs typeface="Times New Roman" panose="02020603050405020304" pitchFamily="18" charset="0"/>
              </a:rPr>
              <a:t>往往也直接将算术平均数简称均数。算术平均数</a:t>
            </a:r>
            <a:r>
              <a:rPr lang="en-US" altLang="zh-CN" sz="1400" b="1" dirty="0">
                <a:latin typeface="Times New Roman" panose="02020603050405020304" pitchFamily="18" charset="0"/>
                <a:ea typeface="黑体" panose="02010609060101010101" pitchFamily="49" charset="-122"/>
                <a:cs typeface="Times New Roman" panose="02020603050405020304" pitchFamily="18" charset="0"/>
              </a:rPr>
              <a:t>( Arithmetic Mean)</a:t>
            </a:r>
            <a:r>
              <a:rPr lang="zh-CN" altLang="en-US" sz="1400" b="1" dirty="0">
                <a:latin typeface="Times New Roman" panose="02020603050405020304" pitchFamily="18" charset="0"/>
                <a:ea typeface="黑体" panose="02010609060101010101" pitchFamily="49" charset="-122"/>
                <a:cs typeface="Times New Roman" panose="02020603050405020304" pitchFamily="18" charset="0"/>
              </a:rPr>
              <a:t>是最常用的</a:t>
            </a:r>
            <a:r>
              <a:rPr lang="zh-CN" altLang="en-US" sz="1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描述数据分布的集中趋势</a:t>
            </a:r>
            <a:r>
              <a:rPr lang="zh-CN" altLang="en-US" sz="1400" b="1" dirty="0">
                <a:latin typeface="Times New Roman" panose="02020603050405020304" pitchFamily="18" charset="0"/>
                <a:ea typeface="黑体" panose="02010609060101010101" pitchFamily="49" charset="-122"/>
                <a:cs typeface="Times New Roman" panose="02020603050405020304" pitchFamily="18" charset="0"/>
              </a:rPr>
              <a:t>的统计量。总体均数</a:t>
            </a:r>
            <a:r>
              <a:rPr lang="en-US" altLang="zh-CN" sz="1400" b="1" dirty="0">
                <a:latin typeface="Times New Roman" panose="02020603050405020304" pitchFamily="18" charset="0"/>
                <a:ea typeface="黑体" panose="02010609060101010101" pitchFamily="49" charset="-122"/>
                <a:cs typeface="Times New Roman" panose="02020603050405020304" pitchFamily="18" charset="0"/>
              </a:rPr>
              <a:t>( Population Mean)</a:t>
            </a:r>
            <a:r>
              <a:rPr lang="zh-CN" altLang="en-US" sz="1400" b="1" dirty="0">
                <a:latin typeface="Times New Roman" panose="02020603050405020304" pitchFamily="18" charset="0"/>
                <a:ea typeface="黑体" panose="02010609060101010101" pitchFamily="49" charset="-122"/>
                <a:cs typeface="Times New Roman" panose="02020603050405020304" pitchFamily="18" charset="0"/>
              </a:rPr>
              <a:t>通常使用希腊字母</a:t>
            </a:r>
            <a:r>
              <a:rPr lang="en-US" altLang="zh-CN" sz="1400" b="1" dirty="0">
                <a:latin typeface="Times New Roman" panose="02020603050405020304" pitchFamily="18" charset="0"/>
                <a:ea typeface="黑体" panose="02010609060101010101" pitchFamily="49" charset="-122"/>
                <a:cs typeface="Times New Roman" panose="02020603050405020304" pitchFamily="18" charset="0"/>
              </a:rPr>
              <a:t>μ</a:t>
            </a:r>
            <a:r>
              <a:rPr lang="zh-CN" altLang="en-US" sz="1400" b="1" dirty="0">
                <a:latin typeface="Times New Roman" panose="02020603050405020304" pitchFamily="18" charset="0"/>
                <a:ea typeface="黑体" panose="02010609060101010101" pitchFamily="49" charset="-122"/>
                <a:cs typeface="Times New Roman" panose="02020603050405020304" pitchFamily="18" charset="0"/>
              </a:rPr>
              <a:t>表示，样本均数常用    表示。对一组数据</a:t>
            </a:r>
            <a:r>
              <a:rPr lang="en-US" altLang="zh-CN" sz="1400" b="1" dirty="0">
                <a:latin typeface="Times New Roman" panose="02020603050405020304" pitchFamily="18" charset="0"/>
                <a:ea typeface="黑体" panose="02010609060101010101" pitchFamily="49" charset="-122"/>
                <a:cs typeface="Times New Roman" panose="02020603050405020304" pitchFamily="18" charset="0"/>
              </a:rPr>
              <a:t>X</a:t>
            </a:r>
            <a:r>
              <a:rPr lang="en-US" altLang="zh-CN" sz="1400" b="1" baseline="-25000" dirty="0">
                <a:latin typeface="Times New Roman" panose="02020603050405020304" pitchFamily="18" charset="0"/>
                <a:ea typeface="黑体" panose="02010609060101010101" pitchFamily="49" charset="-122"/>
                <a:cs typeface="Times New Roman" panose="02020603050405020304" pitchFamily="18" charset="0"/>
              </a:rPr>
              <a:t>1</a:t>
            </a:r>
            <a:r>
              <a:rPr lang="en-US" altLang="zh-CN" sz="1400" b="1" dirty="0">
                <a:latin typeface="Times New Roman" panose="02020603050405020304" pitchFamily="18" charset="0"/>
                <a:ea typeface="黑体" panose="02010609060101010101" pitchFamily="49" charset="-122"/>
                <a:cs typeface="Times New Roman" panose="02020603050405020304" pitchFamily="18" charset="0"/>
              </a:rPr>
              <a:t>, </a:t>
            </a:r>
            <a:r>
              <a:rPr lang="en-US" altLang="zh-CN" sz="140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 . . </a:t>
            </a:r>
            <a:r>
              <a:rPr lang="zh-CN" altLang="en-US" sz="1400" b="1" dirty="0">
                <a:latin typeface="Times New Roman" panose="02020603050405020304" pitchFamily="18" charset="0"/>
                <a:ea typeface="黑体" panose="02010609060101010101" pitchFamily="49" charset="-122"/>
                <a:cs typeface="Times New Roman" panose="02020603050405020304" pitchFamily="18" charset="0"/>
              </a:rPr>
              <a:t>，</a:t>
            </a:r>
            <a:r>
              <a:rPr lang="en-US" altLang="zh-CN" sz="1400" b="1" dirty="0" err="1">
                <a:latin typeface="Times New Roman" panose="02020603050405020304" pitchFamily="18" charset="0"/>
                <a:ea typeface="黑体" panose="02010609060101010101" pitchFamily="49" charset="-122"/>
                <a:cs typeface="Times New Roman" panose="02020603050405020304" pitchFamily="18" charset="0"/>
              </a:rPr>
              <a:t>X</a:t>
            </a:r>
            <a:r>
              <a:rPr lang="en-US" altLang="zh-CN" sz="1400" b="1" baseline="-25000" dirty="0" err="1">
                <a:latin typeface="Times New Roman" panose="02020603050405020304" pitchFamily="18" charset="0"/>
                <a:ea typeface="黑体" panose="02010609060101010101" pitchFamily="49" charset="-122"/>
                <a:cs typeface="Times New Roman" panose="02020603050405020304" pitchFamily="18" charset="0"/>
              </a:rPr>
              <a:t>n</a:t>
            </a:r>
            <a:r>
              <a:rPr lang="zh-CN" altLang="en-US" sz="1400" b="1" dirty="0">
                <a:latin typeface="Times New Roman" panose="02020603050405020304" pitchFamily="18" charset="0"/>
                <a:ea typeface="黑体" panose="02010609060101010101" pitchFamily="49" charset="-122"/>
                <a:cs typeface="Times New Roman" panose="02020603050405020304" pitchFamily="18" charset="0"/>
              </a:rPr>
              <a:t>。而言</a:t>
            </a:r>
            <a:r>
              <a:rPr lang="en-US" altLang="zh-CN" sz="1400" b="1" dirty="0">
                <a:latin typeface="Times New Roman" panose="02020603050405020304" pitchFamily="18" charset="0"/>
                <a:ea typeface="黑体" panose="02010609060101010101" pitchFamily="49" charset="-122"/>
                <a:cs typeface="Times New Roman" panose="02020603050405020304" pitchFamily="18" charset="0"/>
              </a:rPr>
              <a:t>,</a:t>
            </a:r>
            <a:r>
              <a:rPr lang="zh-CN" altLang="en-US" sz="1400" b="1" dirty="0">
                <a:latin typeface="Times New Roman" panose="02020603050405020304" pitchFamily="18" charset="0"/>
                <a:ea typeface="黑体" panose="02010609060101010101" pitchFamily="49" charset="-122"/>
                <a:cs typeface="Times New Roman" panose="02020603050405020304" pitchFamily="18" charset="0"/>
              </a:rPr>
              <a:t>其均数的算法为各数据直接相加</a:t>
            </a:r>
            <a:r>
              <a:rPr lang="en-US" altLang="zh-CN" sz="1400" b="1" dirty="0">
                <a:latin typeface="Times New Roman" panose="02020603050405020304" pitchFamily="18" charset="0"/>
                <a:ea typeface="黑体" panose="02010609060101010101" pitchFamily="49" charset="-122"/>
                <a:cs typeface="Times New Roman" panose="02020603050405020304" pitchFamily="18" charset="0"/>
              </a:rPr>
              <a:t>,</a:t>
            </a:r>
            <a:r>
              <a:rPr lang="zh-CN" altLang="en-US" sz="1400" b="1" dirty="0">
                <a:latin typeface="Times New Roman" panose="02020603050405020304" pitchFamily="18" charset="0"/>
                <a:ea typeface="黑体" panose="02010609060101010101" pitchFamily="49" charset="-122"/>
                <a:cs typeface="Times New Roman" panose="02020603050405020304" pitchFamily="18" charset="0"/>
              </a:rPr>
              <a:t>再除以总例数</a:t>
            </a:r>
            <a:r>
              <a:rPr lang="en-US" altLang="zh-CN" sz="1400" b="1" dirty="0">
                <a:latin typeface="Times New Roman" panose="02020603050405020304" pitchFamily="18" charset="0"/>
                <a:ea typeface="黑体" panose="02010609060101010101" pitchFamily="49" charset="-122"/>
                <a:cs typeface="Times New Roman" panose="02020603050405020304" pitchFamily="18" charset="0"/>
              </a:rPr>
              <a:t>n,</a:t>
            </a:r>
            <a:r>
              <a:rPr lang="zh-CN" altLang="en-US" sz="1400" b="1" dirty="0">
                <a:latin typeface="Times New Roman" panose="02020603050405020304" pitchFamily="18" charset="0"/>
                <a:ea typeface="黑体" panose="02010609060101010101" pitchFamily="49" charset="-122"/>
                <a:cs typeface="Times New Roman" panose="02020603050405020304" pitchFamily="18" charset="0"/>
              </a:rPr>
              <a:t>即</a:t>
            </a:r>
            <a:endParaRPr lang="en-US" altLang="zh-CN" sz="1400" b="1" dirty="0">
              <a:latin typeface="Times New Roman" panose="02020603050405020304" pitchFamily="18" charset="0"/>
              <a:ea typeface="黑体" panose="02010609060101010101" pitchFamily="49" charset="-122"/>
              <a:cs typeface="Times New Roman" panose="02020603050405020304" pitchFamily="18" charset="0"/>
            </a:endParaRPr>
          </a:p>
          <a:p>
            <a:pPr indent="457200">
              <a:lnSpc>
                <a:spcPct val="150000"/>
              </a:lnSpc>
            </a:pPr>
            <a:endParaRPr lang="zh-CN" altLang="en-US" sz="1400" dirty="0"/>
          </a:p>
        </p:txBody>
      </p:sp>
      <p:graphicFrame>
        <p:nvGraphicFramePr>
          <p:cNvPr id="3" name="对象 2"/>
          <p:cNvGraphicFramePr>
            <a:graphicFrameLocks noChangeAspect="1"/>
          </p:cNvGraphicFramePr>
          <p:nvPr/>
        </p:nvGraphicFramePr>
        <p:xfrm>
          <a:off x="5363691" y="3356694"/>
          <a:ext cx="203200" cy="203200"/>
        </p:xfrm>
        <a:graphic>
          <a:graphicData uri="http://schemas.openxmlformats.org/presentationml/2006/ole">
            <mc:AlternateContent xmlns:mc="http://schemas.openxmlformats.org/markup-compatibility/2006">
              <mc:Choice xmlns:v="urn:schemas-microsoft-com:vml" Requires="v">
                <p:oleObj name="Equation" r:id="rId3" imgW="4876800" imgH="4876800" progId="Equation.DSMT4">
                  <p:embed/>
                </p:oleObj>
              </mc:Choice>
              <mc:Fallback>
                <p:oleObj name="Equation" r:id="rId3" imgW="4876800" imgH="4876800" progId="Equation.DSMT4">
                  <p:embed/>
                  <p:pic>
                    <p:nvPicPr>
                      <p:cNvPr id="0" name="图片 5131"/>
                      <p:cNvPicPr/>
                      <p:nvPr/>
                    </p:nvPicPr>
                    <p:blipFill>
                      <a:blip r:embed="rId4"/>
                      <a:stretch>
                        <a:fillRect/>
                      </a:stretch>
                    </p:blipFill>
                    <p:spPr>
                      <a:xfrm>
                        <a:off x="5363691" y="3356694"/>
                        <a:ext cx="203200" cy="203200"/>
                      </a:xfrm>
                      <a:prstGeom prst="rect">
                        <a:avLst/>
                      </a:prstGeom>
                    </p:spPr>
                  </p:pic>
                </p:oleObj>
              </mc:Fallback>
            </mc:AlternateContent>
          </a:graphicData>
        </a:graphic>
      </p:graphicFrame>
      <p:graphicFrame>
        <p:nvGraphicFramePr>
          <p:cNvPr id="4" name="对象 3"/>
          <p:cNvGraphicFramePr/>
          <p:nvPr/>
        </p:nvGraphicFramePr>
        <p:xfrm>
          <a:off x="1115219" y="4004766"/>
          <a:ext cx="4176464" cy="657950"/>
        </p:xfrm>
        <a:graphic>
          <a:graphicData uri="http://schemas.openxmlformats.org/presentationml/2006/ole">
            <mc:AlternateContent xmlns:mc="http://schemas.openxmlformats.org/markup-compatibility/2006">
              <mc:Choice xmlns:v="urn:schemas-microsoft-com:vml" Requires="v">
                <p:oleObj r:id="rId5" imgW="1675765" imgH="431800" progId="Equation.3">
                  <p:embed/>
                </p:oleObj>
              </mc:Choice>
              <mc:Fallback>
                <p:oleObj r:id="rId5" imgW="1675765" imgH="431800" progId="Equation.3">
                  <p:embed/>
                  <p:pic>
                    <p:nvPicPr>
                      <p:cNvPr id="0" name="图片 5132"/>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15219" y="4004766"/>
                        <a:ext cx="4176464" cy="657950"/>
                      </a:xfrm>
                      <a:prstGeom prst="rect">
                        <a:avLst/>
                      </a:prstGeom>
                      <a:noFill/>
                      <a:ln>
                        <a:noFill/>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1048613"/>
          <p:cNvSpPr txBox="1"/>
          <p:nvPr/>
        </p:nvSpPr>
        <p:spPr>
          <a:xfrm>
            <a:off x="257648" y="281691"/>
            <a:ext cx="2462470" cy="315279"/>
          </a:xfrm>
          <a:prstGeom prst="rect">
            <a:avLst/>
          </a:prstGeom>
          <a:noFill/>
          <a:ln>
            <a:noFill/>
          </a:ln>
        </p:spPr>
        <p:txBody>
          <a:bodyPr vert="horz" wrap="non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lvl="0">
              <a:spcBef>
                <a:spcPct val="20000"/>
              </a:spcBef>
            </a:pPr>
            <a:r>
              <a:rPr lang="en-US" altLang="zh-CN"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5.3</a:t>
            </a:r>
            <a:r>
              <a:rPr lang="zh-CN" altLang="en-US" sz="1600" b="1" dirty="0">
                <a:solidFill>
                  <a:srgbClr val="004289"/>
                </a:solidFill>
                <a:ea typeface="黑体" panose="02010609060101010101" pitchFamily="49" charset="-122"/>
                <a:cs typeface="Arial" panose="020B0604020202020204" pitchFamily="34" charset="0"/>
              </a:rPr>
              <a:t>描述性统计和变量的矩</a:t>
            </a:r>
          </a:p>
        </p:txBody>
      </p:sp>
      <p:sp>
        <p:nvSpPr>
          <p:cNvPr id="2" name="矩形 1"/>
          <p:cNvSpPr/>
          <p:nvPr/>
        </p:nvSpPr>
        <p:spPr>
          <a:xfrm>
            <a:off x="257648" y="692398"/>
            <a:ext cx="6330179" cy="3647152"/>
          </a:xfrm>
          <a:prstGeom prst="rect">
            <a:avLst/>
          </a:prstGeom>
        </p:spPr>
        <p:txBody>
          <a:bodyPr wrap="square">
            <a:spAutoFit/>
          </a:bodyPr>
          <a:lstStyle/>
          <a:p>
            <a:pPr indent="457200">
              <a:lnSpc>
                <a:spcPct val="150000"/>
              </a:lnSpc>
            </a:pPr>
            <a:r>
              <a:rPr lang="en-US" altLang="zh-CN" sz="1400" b="1" dirty="0">
                <a:latin typeface="Times New Roman" panose="02020603050405020304" pitchFamily="18" charset="0"/>
                <a:cs typeface="Times New Roman" panose="02020603050405020304" pitchFamily="18" charset="0"/>
              </a:rPr>
              <a:t>2.</a:t>
            </a:r>
            <a:r>
              <a:rPr lang="zh-CN" altLang="en-US" sz="1400" b="1" dirty="0">
                <a:latin typeface="Times New Roman" panose="02020603050405020304" pitchFamily="18" charset="0"/>
                <a:ea typeface="黑体" panose="02010609060101010101" pitchFamily="49" charset="-122"/>
                <a:cs typeface="Times New Roman" panose="02020603050405020304" pitchFamily="18" charset="0"/>
              </a:rPr>
              <a:t>中位数</a:t>
            </a:r>
            <a:endParaRPr lang="en-US" altLang="zh-CN" sz="1400" b="1" dirty="0">
              <a:latin typeface="Times New Roman" panose="02020603050405020304" pitchFamily="18" charset="0"/>
              <a:ea typeface="黑体" panose="02010609060101010101" pitchFamily="49" charset="-122"/>
              <a:cs typeface="Times New Roman" panose="02020603050405020304" pitchFamily="18" charset="0"/>
            </a:endParaRPr>
          </a:p>
          <a:p>
            <a:pPr indent="457200">
              <a:lnSpc>
                <a:spcPct val="150000"/>
              </a:lnSpc>
            </a:pPr>
            <a:r>
              <a:rPr lang="zh-CN" altLang="en-US" sz="1400" b="1" dirty="0">
                <a:latin typeface="Times New Roman" panose="02020603050405020304" pitchFamily="18" charset="0"/>
                <a:ea typeface="黑体" panose="02010609060101010101" pitchFamily="49" charset="-122"/>
                <a:cs typeface="Times New Roman" panose="02020603050405020304" pitchFamily="18" charset="0"/>
              </a:rPr>
              <a:t>中位数</a:t>
            </a:r>
            <a:r>
              <a:rPr lang="en-US" altLang="zh-CN" sz="1400" b="1" dirty="0">
                <a:latin typeface="Times New Roman" panose="02020603050405020304" pitchFamily="18" charset="0"/>
                <a:ea typeface="黑体" panose="02010609060101010101" pitchFamily="49" charset="-122"/>
                <a:cs typeface="Times New Roman" panose="02020603050405020304" pitchFamily="18" charset="0"/>
              </a:rPr>
              <a:t>( Median)</a:t>
            </a:r>
            <a:r>
              <a:rPr lang="zh-CN" altLang="en-US" sz="1400" b="1" dirty="0">
                <a:latin typeface="Times New Roman" panose="02020603050405020304" pitchFamily="18" charset="0"/>
                <a:ea typeface="黑体" panose="02010609060101010101" pitchFamily="49" charset="-122"/>
                <a:cs typeface="Times New Roman" panose="02020603050405020304" pitchFamily="18" charset="0"/>
              </a:rPr>
              <a:t>是将</a:t>
            </a:r>
            <a:r>
              <a:rPr lang="zh-CN" altLang="en-US" sz="1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总体各单位的标志值按大小顺序排列</a:t>
            </a:r>
            <a:r>
              <a:rPr lang="en-US" altLang="zh-CN" sz="1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1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处于中间位置的那个标志值</a:t>
            </a:r>
            <a:r>
              <a:rPr lang="zh-CN" altLang="en-US" sz="1400" b="1" dirty="0">
                <a:latin typeface="Times New Roman" panose="02020603050405020304" pitchFamily="18" charset="0"/>
                <a:ea typeface="黑体" panose="02010609060101010101" pitchFamily="49" charset="-122"/>
                <a:cs typeface="Times New Roman" panose="02020603050405020304" pitchFamily="18" charset="0"/>
              </a:rPr>
              <a:t>。它把全部标志值分成两部分</a:t>
            </a:r>
            <a:r>
              <a:rPr lang="en-US" altLang="zh-CN" sz="1400" b="1" dirty="0">
                <a:latin typeface="Times New Roman" panose="02020603050405020304" pitchFamily="18" charset="0"/>
                <a:ea typeface="黑体" panose="02010609060101010101" pitchFamily="49" charset="-122"/>
                <a:cs typeface="Times New Roman" panose="02020603050405020304" pitchFamily="18" charset="0"/>
              </a:rPr>
              <a:t>,</a:t>
            </a:r>
            <a:r>
              <a:rPr lang="zh-CN" altLang="en-US" sz="1400" b="1" dirty="0">
                <a:latin typeface="Times New Roman" panose="02020603050405020304" pitchFamily="18" charset="0"/>
                <a:ea typeface="黑体" panose="02010609060101010101" pitchFamily="49" charset="-122"/>
                <a:cs typeface="Times New Roman" panose="02020603050405020304" pitchFamily="18" charset="0"/>
              </a:rPr>
              <a:t>一半标志值比它小，一半标志值比它大。</a:t>
            </a:r>
            <a:endParaRPr lang="en-US" altLang="zh-CN" sz="1400" b="1" dirty="0">
              <a:latin typeface="Times New Roman" panose="02020603050405020304" pitchFamily="18" charset="0"/>
              <a:ea typeface="黑体" panose="02010609060101010101" pitchFamily="49" charset="-122"/>
              <a:cs typeface="Times New Roman" panose="02020603050405020304" pitchFamily="18" charset="0"/>
            </a:endParaRPr>
          </a:p>
          <a:p>
            <a:pPr indent="457200">
              <a:lnSpc>
                <a:spcPct val="150000"/>
              </a:lnSpc>
            </a:pPr>
            <a:r>
              <a:rPr lang="zh-CN" altLang="en-US" sz="1400" b="1" dirty="0">
                <a:latin typeface="Times New Roman" panose="02020603050405020304" pitchFamily="18" charset="0"/>
                <a:ea typeface="黑体" panose="02010609060101010101" pitchFamily="49" charset="-122"/>
                <a:cs typeface="Times New Roman" panose="02020603050405020304" pitchFamily="18" charset="0"/>
              </a:rPr>
              <a:t>对于未分组的原始资料</a:t>
            </a:r>
            <a:r>
              <a:rPr lang="en-US" altLang="zh-CN" sz="1400" b="1" dirty="0">
                <a:latin typeface="Times New Roman" panose="02020603050405020304" pitchFamily="18" charset="0"/>
                <a:ea typeface="黑体" panose="02010609060101010101" pitchFamily="49" charset="-122"/>
                <a:cs typeface="Times New Roman" panose="02020603050405020304" pitchFamily="18" charset="0"/>
              </a:rPr>
              <a:t>,</a:t>
            </a:r>
            <a:r>
              <a:rPr lang="zh-CN" altLang="en-US" sz="1400" b="1" dirty="0">
                <a:latin typeface="Times New Roman" panose="02020603050405020304" pitchFamily="18" charset="0"/>
                <a:ea typeface="黑体" panose="02010609060101010101" pitchFamily="49" charset="-122"/>
                <a:cs typeface="Times New Roman" panose="02020603050405020304" pitchFamily="18" charset="0"/>
              </a:rPr>
              <a:t>首先必须将标志值</a:t>
            </a:r>
            <a:r>
              <a:rPr lang="zh-CN" altLang="en-US" sz="1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按大小排序</a:t>
            </a:r>
            <a:r>
              <a:rPr lang="zh-CN" altLang="en-US" sz="1400" b="1" dirty="0">
                <a:latin typeface="Times New Roman" panose="02020603050405020304" pitchFamily="18" charset="0"/>
                <a:ea typeface="黑体" panose="02010609060101010101" pitchFamily="49" charset="-122"/>
                <a:cs typeface="Times New Roman" panose="02020603050405020304" pitchFamily="18" charset="0"/>
              </a:rPr>
              <a:t>。设排序的结果为</a:t>
            </a:r>
            <a:endParaRPr lang="en-US" altLang="zh-CN" sz="1400" b="1" dirty="0">
              <a:latin typeface="Times New Roman" panose="02020603050405020304" pitchFamily="18" charset="0"/>
              <a:ea typeface="黑体" panose="02010609060101010101" pitchFamily="49" charset="-122"/>
              <a:cs typeface="Times New Roman" panose="02020603050405020304" pitchFamily="18" charset="0"/>
            </a:endParaRPr>
          </a:p>
          <a:p>
            <a:pPr indent="457200">
              <a:lnSpc>
                <a:spcPct val="150000"/>
              </a:lnSpc>
            </a:pPr>
            <a:endParaRPr lang="en-US" altLang="zh-CN" sz="1400" b="1" dirty="0">
              <a:latin typeface="Times New Roman" panose="02020603050405020304" pitchFamily="18" charset="0"/>
              <a:ea typeface="黑体" panose="02010609060101010101" pitchFamily="49" charset="-122"/>
              <a:cs typeface="Times New Roman" panose="02020603050405020304" pitchFamily="18" charset="0"/>
            </a:endParaRPr>
          </a:p>
          <a:p>
            <a:pPr indent="457200">
              <a:lnSpc>
                <a:spcPct val="150000"/>
              </a:lnSpc>
            </a:pPr>
            <a:r>
              <a:rPr lang="zh-CN" altLang="en-US" sz="1400" b="1" dirty="0">
                <a:latin typeface="Times New Roman" panose="02020603050405020304" pitchFamily="18" charset="0"/>
                <a:ea typeface="黑体" panose="02010609060101010101" pitchFamily="49" charset="-122"/>
                <a:cs typeface="Times New Roman" panose="02020603050405020304" pitchFamily="18" charset="0"/>
              </a:rPr>
              <a:t>则中位数就可以</a:t>
            </a:r>
            <a:r>
              <a:rPr lang="zh-CN" altLang="en-US" sz="1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按下面的公式确定</a:t>
            </a:r>
            <a:r>
              <a:rPr lang="en-US" altLang="zh-CN" sz="1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a:t>
            </a:r>
          </a:p>
          <a:p>
            <a:pPr indent="457200">
              <a:lnSpc>
                <a:spcPct val="150000"/>
              </a:lnSpc>
            </a:pPr>
            <a:endParaRPr lang="en-US" altLang="zh-CN" sz="1400" b="1" dirty="0">
              <a:latin typeface="Times New Roman" panose="02020603050405020304" pitchFamily="18" charset="0"/>
              <a:ea typeface="黑体" panose="02010609060101010101" pitchFamily="49" charset="-122"/>
              <a:cs typeface="Times New Roman" panose="02020603050405020304" pitchFamily="18" charset="0"/>
            </a:endParaRPr>
          </a:p>
          <a:p>
            <a:pPr indent="457200">
              <a:lnSpc>
                <a:spcPct val="150000"/>
              </a:lnSpc>
            </a:pPr>
            <a:endParaRPr lang="en-US" altLang="zh-CN" sz="1400" b="1" dirty="0">
              <a:latin typeface="Times New Roman" panose="02020603050405020304" pitchFamily="18" charset="0"/>
              <a:ea typeface="黑体" panose="02010609060101010101" pitchFamily="49" charset="-122"/>
              <a:cs typeface="Times New Roman" panose="02020603050405020304" pitchFamily="18" charset="0"/>
            </a:endParaRPr>
          </a:p>
          <a:p>
            <a:pPr indent="457200">
              <a:lnSpc>
                <a:spcPct val="150000"/>
              </a:lnSpc>
            </a:pPr>
            <a:r>
              <a:rPr lang="zh-CN" altLang="en-US" sz="1400" b="1" dirty="0">
                <a:latin typeface="Times New Roman" panose="02020603050405020304" pitchFamily="18" charset="0"/>
                <a:ea typeface="黑体" panose="02010609060101010101" pitchFamily="49" charset="-122"/>
                <a:cs typeface="Times New Roman" panose="02020603050405020304" pitchFamily="18" charset="0"/>
              </a:rPr>
              <a:t>中位数作为分布数列中处于中等水平的代表值</a:t>
            </a:r>
            <a:r>
              <a:rPr lang="en-US" altLang="zh-CN" sz="1400" b="1" dirty="0">
                <a:latin typeface="Times New Roman" panose="02020603050405020304" pitchFamily="18" charset="0"/>
                <a:ea typeface="黑体" panose="02010609060101010101" pitchFamily="49" charset="-122"/>
                <a:cs typeface="Times New Roman" panose="02020603050405020304" pitchFamily="18" charset="0"/>
              </a:rPr>
              <a:t>,</a:t>
            </a:r>
            <a:r>
              <a:rPr lang="zh-CN" altLang="en-US" sz="1400" b="1" dirty="0">
                <a:latin typeface="Times New Roman" panose="02020603050405020304" pitchFamily="18" charset="0"/>
                <a:ea typeface="黑体" panose="02010609060101010101" pitchFamily="49" charset="-122"/>
                <a:cs typeface="Times New Roman" panose="02020603050405020304" pitchFamily="18" charset="0"/>
              </a:rPr>
              <a:t>能够将全部总体单位按标志值的大小等分为两个部分</a:t>
            </a:r>
            <a:r>
              <a:rPr lang="en-US" altLang="zh-CN" sz="1400" b="1" dirty="0">
                <a:latin typeface="Times New Roman" panose="02020603050405020304" pitchFamily="18" charset="0"/>
                <a:ea typeface="黑体" panose="02010609060101010101" pitchFamily="49" charset="-122"/>
                <a:cs typeface="Times New Roman" panose="02020603050405020304" pitchFamily="18" charset="0"/>
              </a:rPr>
              <a:t>,</a:t>
            </a:r>
            <a:r>
              <a:rPr lang="zh-CN" altLang="en-US" sz="1400" b="1" dirty="0">
                <a:latin typeface="Times New Roman" panose="02020603050405020304" pitchFamily="18" charset="0"/>
                <a:ea typeface="黑体" panose="02010609060101010101" pitchFamily="49" charset="-122"/>
                <a:cs typeface="Times New Roman" panose="02020603050405020304" pitchFamily="18" charset="0"/>
              </a:rPr>
              <a:t>所以中位数又称为二分位数。</a:t>
            </a:r>
          </a:p>
        </p:txBody>
      </p:sp>
      <p:graphicFrame>
        <p:nvGraphicFramePr>
          <p:cNvPr id="5" name="对象 4"/>
          <p:cNvGraphicFramePr>
            <a:graphicFrameLocks noChangeAspect="1"/>
          </p:cNvGraphicFramePr>
          <p:nvPr/>
        </p:nvGraphicFramePr>
        <p:xfrm>
          <a:off x="2054585" y="2354391"/>
          <a:ext cx="2736304" cy="288032"/>
        </p:xfrm>
        <a:graphic>
          <a:graphicData uri="http://schemas.openxmlformats.org/presentationml/2006/ole">
            <mc:AlternateContent xmlns:mc="http://schemas.openxmlformats.org/markup-compatibility/2006">
              <mc:Choice xmlns:v="urn:schemas-microsoft-com:vml" Requires="v">
                <p:oleObj name="Equation" r:id="rId3" imgW="40843200" imgH="5791200" progId="Equation.DSMT4">
                  <p:embed/>
                </p:oleObj>
              </mc:Choice>
              <mc:Fallback>
                <p:oleObj name="Equation" r:id="rId3" imgW="40843200" imgH="5791200" progId="Equation.DSMT4">
                  <p:embed/>
                  <p:pic>
                    <p:nvPicPr>
                      <p:cNvPr id="0" name="图片 6160"/>
                      <p:cNvPicPr/>
                      <p:nvPr/>
                    </p:nvPicPr>
                    <p:blipFill>
                      <a:blip r:embed="rId4"/>
                      <a:stretch>
                        <a:fillRect/>
                      </a:stretch>
                    </p:blipFill>
                    <p:spPr>
                      <a:xfrm>
                        <a:off x="2054585" y="2354391"/>
                        <a:ext cx="2736304" cy="288032"/>
                      </a:xfrm>
                      <a:prstGeom prst="rect">
                        <a:avLst/>
                      </a:prstGeom>
                    </p:spPr>
                  </p:pic>
                </p:oleObj>
              </mc:Fallback>
            </mc:AlternateContent>
          </a:graphicData>
        </a:graphic>
      </p:graphicFrame>
      <p:graphicFrame>
        <p:nvGraphicFramePr>
          <p:cNvPr id="6" name="对象 5"/>
          <p:cNvGraphicFramePr>
            <a:graphicFrameLocks noChangeAspect="1"/>
          </p:cNvGraphicFramePr>
          <p:nvPr/>
        </p:nvGraphicFramePr>
        <p:xfrm>
          <a:off x="4737100" y="2374900"/>
          <a:ext cx="127000" cy="190500"/>
        </p:xfrm>
        <a:graphic>
          <a:graphicData uri="http://schemas.openxmlformats.org/presentationml/2006/ole">
            <mc:AlternateContent xmlns:mc="http://schemas.openxmlformats.org/markup-compatibility/2006">
              <mc:Choice xmlns:v="urn:schemas-microsoft-com:vml" Requires="v">
                <p:oleObj name="Equation" r:id="rId5" imgW="3048000" imgH="4572000" progId="Equation.DSMT4">
                  <p:embed/>
                </p:oleObj>
              </mc:Choice>
              <mc:Fallback>
                <p:oleObj name="Equation" r:id="rId5" imgW="3048000" imgH="4572000" progId="Equation.DSMT4">
                  <p:embed/>
                  <p:pic>
                    <p:nvPicPr>
                      <p:cNvPr id="0" name="图片 6161"/>
                      <p:cNvPicPr/>
                      <p:nvPr/>
                    </p:nvPicPr>
                    <p:blipFill>
                      <a:blip r:embed="rId6"/>
                      <a:stretch>
                        <a:fillRect/>
                      </a:stretch>
                    </p:blipFill>
                    <p:spPr>
                      <a:xfrm>
                        <a:off x="4737100" y="2374900"/>
                        <a:ext cx="127000" cy="190500"/>
                      </a:xfrm>
                      <a:prstGeom prst="rect">
                        <a:avLst/>
                      </a:prstGeom>
                    </p:spPr>
                  </p:pic>
                </p:oleObj>
              </mc:Fallback>
            </mc:AlternateContent>
          </a:graphicData>
        </a:graphic>
      </p:graphicFrame>
      <p:graphicFrame>
        <p:nvGraphicFramePr>
          <p:cNvPr id="7" name="对象 6"/>
          <p:cNvGraphicFramePr>
            <a:graphicFrameLocks noChangeAspect="1"/>
          </p:cNvGraphicFramePr>
          <p:nvPr/>
        </p:nvGraphicFramePr>
        <p:xfrm>
          <a:off x="2055302" y="2996654"/>
          <a:ext cx="2751942" cy="977325"/>
        </p:xfrm>
        <a:graphic>
          <a:graphicData uri="http://schemas.openxmlformats.org/presentationml/2006/ole">
            <mc:AlternateContent xmlns:mc="http://schemas.openxmlformats.org/markup-compatibility/2006">
              <mc:Choice xmlns:v="urn:schemas-microsoft-com:vml" Requires="v">
                <p:oleObj name="Equation" r:id="rId7" imgW="65227200" imgH="23469600" progId="Equation.DSMT4">
                  <p:embed/>
                </p:oleObj>
              </mc:Choice>
              <mc:Fallback>
                <p:oleObj name="Equation" r:id="rId7" imgW="65227200" imgH="23469600" progId="Equation.DSMT4">
                  <p:embed/>
                  <p:pic>
                    <p:nvPicPr>
                      <p:cNvPr id="0" name="图片 6162"/>
                      <p:cNvPicPr/>
                      <p:nvPr/>
                    </p:nvPicPr>
                    <p:blipFill>
                      <a:blip r:embed="rId8"/>
                      <a:stretch>
                        <a:fillRect/>
                      </a:stretch>
                    </p:blipFill>
                    <p:spPr>
                      <a:xfrm>
                        <a:off x="2055302" y="2996654"/>
                        <a:ext cx="2751942" cy="977325"/>
                      </a:xfrm>
                      <a:prstGeom prst="rect">
                        <a:avLst/>
                      </a:prstGeom>
                    </p:spPr>
                  </p:pic>
                </p:oleObj>
              </mc:Fallback>
            </mc:AlternateContent>
          </a:graphicData>
        </a:graphic>
      </p:graphicFrame>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1048613"/>
          <p:cNvSpPr txBox="1"/>
          <p:nvPr/>
        </p:nvSpPr>
        <p:spPr>
          <a:xfrm>
            <a:off x="257648" y="281691"/>
            <a:ext cx="2462470" cy="315279"/>
          </a:xfrm>
          <a:prstGeom prst="rect">
            <a:avLst/>
          </a:prstGeom>
          <a:noFill/>
          <a:ln>
            <a:noFill/>
          </a:ln>
        </p:spPr>
        <p:txBody>
          <a:bodyPr vert="horz" wrap="non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lvl="0">
              <a:spcBef>
                <a:spcPct val="20000"/>
              </a:spcBef>
            </a:pPr>
            <a:r>
              <a:rPr lang="en-US" altLang="zh-CN"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5.3</a:t>
            </a:r>
            <a:r>
              <a:rPr lang="zh-CN" altLang="en-US" sz="1600" b="1" dirty="0">
                <a:solidFill>
                  <a:srgbClr val="004289"/>
                </a:solidFill>
                <a:ea typeface="黑体" panose="02010609060101010101" pitchFamily="49" charset="-122"/>
                <a:cs typeface="Arial" panose="020B0604020202020204" pitchFamily="34" charset="0"/>
              </a:rPr>
              <a:t>描述性统计和变量的矩</a:t>
            </a:r>
          </a:p>
        </p:txBody>
      </p:sp>
      <p:sp>
        <p:nvSpPr>
          <p:cNvPr id="2" name="矩形 1"/>
          <p:cNvSpPr/>
          <p:nvPr/>
        </p:nvSpPr>
        <p:spPr>
          <a:xfrm>
            <a:off x="257648" y="692398"/>
            <a:ext cx="6330179" cy="3970318"/>
          </a:xfrm>
          <a:prstGeom prst="rect">
            <a:avLst/>
          </a:prstGeom>
        </p:spPr>
        <p:txBody>
          <a:bodyPr wrap="square">
            <a:spAutoFit/>
          </a:bodyPr>
          <a:lstStyle/>
          <a:p>
            <a:pPr indent="457200">
              <a:lnSpc>
                <a:spcPct val="150000"/>
              </a:lnSpc>
            </a:pPr>
            <a:r>
              <a:rPr lang="en-US" altLang="zh-CN" sz="1400" b="1" dirty="0">
                <a:latin typeface="Times New Roman" panose="02020603050405020304" pitchFamily="18" charset="0"/>
                <a:cs typeface="Times New Roman" panose="02020603050405020304" pitchFamily="18" charset="0"/>
              </a:rPr>
              <a:t>3</a:t>
            </a:r>
            <a:r>
              <a:rPr lang="en-US" altLang="zh-CN" sz="1400" b="1" dirty="0">
                <a:latin typeface="Times New Roman" panose="02020603050405020304" pitchFamily="18" charset="0"/>
                <a:ea typeface="黑体" panose="02010609060101010101" pitchFamily="49" charset="-122"/>
                <a:cs typeface="Times New Roman" panose="02020603050405020304" pitchFamily="18" charset="0"/>
              </a:rPr>
              <a:t>.</a:t>
            </a:r>
            <a:r>
              <a:rPr lang="zh-CN" altLang="en-US" sz="1400" b="1" dirty="0">
                <a:latin typeface="Times New Roman" panose="02020603050405020304" pitchFamily="18" charset="0"/>
                <a:ea typeface="黑体" panose="02010609060101010101" pitchFamily="49" charset="-122"/>
                <a:cs typeface="Times New Roman" panose="02020603050405020304" pitchFamily="18" charset="0"/>
              </a:rPr>
              <a:t>截尾平均数</a:t>
            </a:r>
            <a:endParaRPr lang="en-US" altLang="zh-CN" sz="1400" b="1" dirty="0">
              <a:latin typeface="Times New Roman" panose="02020603050405020304" pitchFamily="18" charset="0"/>
              <a:ea typeface="黑体" panose="02010609060101010101" pitchFamily="49" charset="-122"/>
              <a:cs typeface="Times New Roman" panose="02020603050405020304" pitchFamily="18" charset="0"/>
            </a:endParaRPr>
          </a:p>
          <a:p>
            <a:pPr indent="457200">
              <a:lnSpc>
                <a:spcPct val="150000"/>
              </a:lnSpc>
            </a:pPr>
            <a:r>
              <a:rPr lang="zh-CN" altLang="en-US" sz="1400" b="1" dirty="0">
                <a:latin typeface="Times New Roman" panose="02020603050405020304" pitchFamily="18" charset="0"/>
                <a:ea typeface="黑体" panose="02010609060101010101" pitchFamily="49" charset="-122"/>
                <a:cs typeface="Times New Roman" panose="02020603050405020304" pitchFamily="18" charset="0"/>
              </a:rPr>
              <a:t>由于</a:t>
            </a:r>
            <a:r>
              <a:rPr lang="zh-CN" altLang="en-US" sz="1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均数较易受极端值</a:t>
            </a:r>
            <a:r>
              <a:rPr lang="zh-CN" altLang="en-US" sz="1400" b="1" dirty="0">
                <a:latin typeface="Times New Roman" panose="02020603050405020304" pitchFamily="18" charset="0"/>
                <a:ea typeface="黑体" panose="02010609060101010101" pitchFamily="49" charset="-122"/>
                <a:cs typeface="Times New Roman" panose="02020603050405020304" pitchFamily="18" charset="0"/>
              </a:rPr>
              <a:t>的影响</a:t>
            </a:r>
            <a:r>
              <a:rPr lang="en-US" altLang="zh-CN" sz="1400" b="1" dirty="0">
                <a:latin typeface="Times New Roman" panose="02020603050405020304" pitchFamily="18" charset="0"/>
                <a:ea typeface="黑体" panose="02010609060101010101" pitchFamily="49" charset="-122"/>
                <a:cs typeface="Times New Roman" panose="02020603050405020304" pitchFamily="18" charset="0"/>
              </a:rPr>
              <a:t>,</a:t>
            </a:r>
            <a:r>
              <a:rPr lang="zh-CN" altLang="en-US" sz="1400" b="1" dirty="0">
                <a:latin typeface="Times New Roman" panose="02020603050405020304" pitchFamily="18" charset="0"/>
                <a:ea typeface="黑体" panose="02010609060101010101" pitchFamily="49" charset="-122"/>
                <a:cs typeface="Times New Roman" panose="02020603050405020304" pitchFamily="18" charset="0"/>
              </a:rPr>
              <a:t>因此可以考虑将数据</a:t>
            </a:r>
            <a:r>
              <a:rPr lang="zh-CN" altLang="en-US" sz="1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进行排序</a:t>
            </a:r>
            <a:r>
              <a:rPr lang="zh-CN" altLang="en-US" sz="1400" b="1" dirty="0">
                <a:latin typeface="Times New Roman" panose="02020603050405020304" pitchFamily="18" charset="0"/>
                <a:ea typeface="黑体" panose="02010609060101010101" pitchFamily="49" charset="-122"/>
                <a:cs typeface="Times New Roman" panose="02020603050405020304" pitchFamily="18" charset="0"/>
              </a:rPr>
              <a:t>后</a:t>
            </a:r>
            <a:r>
              <a:rPr lang="en-US" altLang="zh-CN" sz="1400" b="1" dirty="0">
                <a:latin typeface="Times New Roman" panose="02020603050405020304" pitchFamily="18" charset="0"/>
                <a:ea typeface="黑体" panose="02010609060101010101" pitchFamily="49" charset="-122"/>
                <a:cs typeface="Times New Roman" panose="02020603050405020304" pitchFamily="18" charset="0"/>
              </a:rPr>
              <a:t>,</a:t>
            </a:r>
            <a:r>
              <a:rPr lang="zh-CN" altLang="en-US" sz="1400" b="1" dirty="0">
                <a:latin typeface="Times New Roman" panose="02020603050405020304" pitchFamily="18" charset="0"/>
                <a:ea typeface="黑体" panose="02010609060101010101" pitchFamily="49" charset="-122"/>
                <a:cs typeface="Times New Roman" panose="02020603050405020304" pitchFamily="18" charset="0"/>
              </a:rPr>
              <a:t>按照一定比例</a:t>
            </a:r>
            <a:r>
              <a:rPr lang="zh-CN" altLang="en-US" sz="1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去掉最两端</a:t>
            </a:r>
            <a:r>
              <a:rPr lang="zh-CN" altLang="en-US" sz="1400" b="1" dirty="0">
                <a:latin typeface="Times New Roman" panose="02020603050405020304" pitchFamily="18" charset="0"/>
                <a:ea typeface="黑体" panose="02010609060101010101" pitchFamily="49" charset="-122"/>
                <a:cs typeface="Times New Roman" panose="02020603050405020304" pitchFamily="18" charset="0"/>
              </a:rPr>
              <a:t>的数据</a:t>
            </a:r>
            <a:r>
              <a:rPr lang="en-US" altLang="zh-CN" sz="1400" b="1" dirty="0">
                <a:latin typeface="Times New Roman" panose="02020603050405020304" pitchFamily="18" charset="0"/>
                <a:ea typeface="黑体" panose="02010609060101010101" pitchFamily="49" charset="-122"/>
                <a:cs typeface="Times New Roman" panose="02020603050405020304" pitchFamily="18" charset="0"/>
              </a:rPr>
              <a:t>,</a:t>
            </a:r>
            <a:r>
              <a:rPr lang="zh-CN" altLang="en-US" sz="1400" b="1" dirty="0">
                <a:latin typeface="Times New Roman" panose="02020603050405020304" pitchFamily="18" charset="0"/>
                <a:ea typeface="黑体" panose="02010609060101010101" pitchFamily="49" charset="-122"/>
                <a:cs typeface="Times New Roman" panose="02020603050405020304" pitchFamily="18" charset="0"/>
              </a:rPr>
              <a:t>只</a:t>
            </a:r>
            <a:r>
              <a:rPr lang="zh-CN" altLang="en-US" sz="1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使用中部的数据</a:t>
            </a:r>
            <a:r>
              <a:rPr lang="zh-CN" altLang="en-US" sz="1400" b="1" dirty="0">
                <a:latin typeface="Times New Roman" panose="02020603050405020304" pitchFamily="18" charset="0"/>
                <a:ea typeface="黑体" panose="02010609060101010101" pitchFamily="49" charset="-122"/>
                <a:cs typeface="Times New Roman" panose="02020603050405020304" pitchFamily="18" charset="0"/>
              </a:rPr>
              <a:t>来求均数。如果截尾均数和原均数</a:t>
            </a:r>
            <a:r>
              <a:rPr lang="zh-CN" altLang="en-US" sz="1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相差不大</a:t>
            </a:r>
            <a:r>
              <a:rPr lang="zh-CN" altLang="en-US" sz="1400" b="1" dirty="0">
                <a:latin typeface="Times New Roman" panose="02020603050405020304" pitchFamily="18" charset="0"/>
                <a:ea typeface="黑体" panose="02010609060101010101" pitchFamily="49" charset="-122"/>
                <a:cs typeface="Times New Roman" panose="02020603050405020304" pitchFamily="18" charset="0"/>
              </a:rPr>
              <a:t>，则说明数据</a:t>
            </a:r>
            <a:r>
              <a:rPr lang="zh-CN" altLang="en-US" sz="1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不存在极端值</a:t>
            </a:r>
            <a:r>
              <a:rPr lang="en-US" altLang="zh-CN" sz="1400" b="1" dirty="0">
                <a:latin typeface="Times New Roman" panose="02020603050405020304" pitchFamily="18" charset="0"/>
                <a:ea typeface="黑体" panose="02010609060101010101" pitchFamily="49" charset="-122"/>
                <a:cs typeface="Times New Roman" panose="02020603050405020304" pitchFamily="18" charset="0"/>
              </a:rPr>
              <a:t>,</a:t>
            </a:r>
            <a:r>
              <a:rPr lang="zh-CN" altLang="en-US" sz="1400" b="1" dirty="0">
                <a:latin typeface="Times New Roman" panose="02020603050405020304" pitchFamily="18" charset="0"/>
                <a:ea typeface="黑体" panose="02010609060101010101" pitchFamily="49" charset="-122"/>
                <a:cs typeface="Times New Roman" panose="02020603050405020304" pitchFamily="18" charset="0"/>
              </a:rPr>
              <a:t>或者</a:t>
            </a:r>
            <a:r>
              <a:rPr lang="zh-CN" altLang="en-US" sz="1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两侧极端值的影响正好抵消</a:t>
            </a:r>
            <a:r>
              <a:rPr lang="en-US" altLang="zh-CN" sz="1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1400" b="1" dirty="0">
                <a:latin typeface="Times New Roman" panose="02020603050405020304" pitchFamily="18" charset="0"/>
                <a:ea typeface="黑体" panose="02010609060101010101" pitchFamily="49" charset="-122"/>
                <a:cs typeface="Times New Roman" panose="02020603050405020304" pitchFamily="18" charset="0"/>
              </a:rPr>
              <a:t>反之</a:t>
            </a:r>
            <a:r>
              <a:rPr lang="en-US" altLang="zh-CN" sz="1400" b="1" dirty="0">
                <a:latin typeface="Times New Roman" panose="02020603050405020304" pitchFamily="18" charset="0"/>
                <a:ea typeface="黑体" panose="02010609060101010101" pitchFamily="49" charset="-122"/>
                <a:cs typeface="Times New Roman" panose="02020603050405020304" pitchFamily="18" charset="0"/>
              </a:rPr>
              <a:t>,</a:t>
            </a:r>
            <a:r>
              <a:rPr lang="zh-CN" altLang="en-US" sz="1400" b="1" dirty="0">
                <a:latin typeface="Times New Roman" panose="02020603050405020304" pitchFamily="18" charset="0"/>
                <a:ea typeface="黑体" panose="02010609060101010101" pitchFamily="49" charset="-122"/>
                <a:cs typeface="Times New Roman" panose="02020603050405020304" pitchFamily="18" charset="0"/>
              </a:rPr>
              <a:t>则说明数据中有极端值</a:t>
            </a:r>
            <a:r>
              <a:rPr lang="en-US" altLang="zh-CN" sz="1400" b="1" dirty="0">
                <a:latin typeface="Times New Roman" panose="02020603050405020304" pitchFamily="18" charset="0"/>
                <a:ea typeface="黑体" panose="02010609060101010101" pitchFamily="49" charset="-122"/>
                <a:cs typeface="Times New Roman" panose="02020603050405020304" pitchFamily="18" charset="0"/>
              </a:rPr>
              <a:t>,</a:t>
            </a:r>
            <a:r>
              <a:rPr lang="zh-CN" altLang="en-US" sz="1400" b="1" dirty="0">
                <a:latin typeface="Times New Roman" panose="02020603050405020304" pitchFamily="18" charset="0"/>
                <a:ea typeface="黑体" panose="02010609060101010101" pitchFamily="49" charset="-122"/>
                <a:cs typeface="Times New Roman" panose="02020603050405020304" pitchFamily="18" charset="0"/>
              </a:rPr>
              <a:t>此时截尾平均数能更好地反映数据的集中趋势。</a:t>
            </a:r>
            <a:endParaRPr lang="en-US" altLang="zh-CN" sz="1400" b="1" dirty="0">
              <a:latin typeface="Times New Roman" panose="02020603050405020304" pitchFamily="18" charset="0"/>
              <a:ea typeface="黑体" panose="02010609060101010101" pitchFamily="49" charset="-122"/>
              <a:cs typeface="Times New Roman" panose="02020603050405020304" pitchFamily="18" charset="0"/>
            </a:endParaRPr>
          </a:p>
          <a:p>
            <a:pPr indent="457200">
              <a:lnSpc>
                <a:spcPct val="150000"/>
              </a:lnSpc>
            </a:pPr>
            <a:r>
              <a:rPr lang="zh-CN" altLang="en-US" sz="1400" b="1" dirty="0">
                <a:latin typeface="Times New Roman" panose="02020603050405020304" pitchFamily="18" charset="0"/>
                <a:ea typeface="黑体" panose="02010609060101010101" pitchFamily="49" charset="-122"/>
                <a:cs typeface="Times New Roman" panose="02020603050405020304" pitchFamily="18" charset="0"/>
              </a:rPr>
              <a:t>常用的截尾平均数有</a:t>
            </a:r>
            <a:r>
              <a:rPr lang="en-US" altLang="zh-CN" sz="1400" b="1" dirty="0">
                <a:latin typeface="Times New Roman" panose="02020603050405020304" pitchFamily="18" charset="0"/>
                <a:ea typeface="黑体" panose="02010609060101010101" pitchFamily="49" charset="-122"/>
                <a:cs typeface="Times New Roman" panose="02020603050405020304" pitchFamily="18" charset="0"/>
              </a:rPr>
              <a:t>5%</a:t>
            </a:r>
            <a:r>
              <a:rPr lang="zh-CN" altLang="en-US" sz="1400" b="1" dirty="0">
                <a:latin typeface="Times New Roman" panose="02020603050405020304" pitchFamily="18" charset="0"/>
                <a:ea typeface="黑体" panose="02010609060101010101" pitchFamily="49" charset="-122"/>
                <a:cs typeface="Times New Roman" panose="02020603050405020304" pitchFamily="18" charset="0"/>
              </a:rPr>
              <a:t>截尾平均数</a:t>
            </a:r>
            <a:r>
              <a:rPr lang="en-US" altLang="zh-CN" sz="1400" b="1" dirty="0">
                <a:latin typeface="Times New Roman" panose="02020603050405020304" pitchFamily="18" charset="0"/>
                <a:ea typeface="黑体" panose="02010609060101010101" pitchFamily="49" charset="-122"/>
                <a:cs typeface="Times New Roman" panose="02020603050405020304" pitchFamily="18" charset="0"/>
              </a:rPr>
              <a:t>,</a:t>
            </a:r>
            <a:r>
              <a:rPr lang="zh-CN" altLang="en-US" sz="1400" b="1" dirty="0">
                <a:latin typeface="Times New Roman" panose="02020603050405020304" pitchFamily="18" charset="0"/>
                <a:ea typeface="黑体" panose="02010609060101010101" pitchFamily="49" charset="-122"/>
                <a:cs typeface="Times New Roman" panose="02020603050405020304" pitchFamily="18" charset="0"/>
              </a:rPr>
              <a:t>即两端各去掉</a:t>
            </a:r>
            <a:r>
              <a:rPr lang="en-US" altLang="zh-CN" sz="1400" b="1" dirty="0">
                <a:latin typeface="Times New Roman" panose="02020603050405020304" pitchFamily="18" charset="0"/>
                <a:ea typeface="黑体" panose="02010609060101010101" pitchFamily="49" charset="-122"/>
                <a:cs typeface="Times New Roman" panose="02020603050405020304" pitchFamily="18" charset="0"/>
              </a:rPr>
              <a:t>5%</a:t>
            </a:r>
            <a:r>
              <a:rPr lang="zh-CN" altLang="en-US" sz="1400" b="1" dirty="0">
                <a:latin typeface="Times New Roman" panose="02020603050405020304" pitchFamily="18" charset="0"/>
                <a:ea typeface="黑体" panose="02010609060101010101" pitchFamily="49" charset="-122"/>
                <a:cs typeface="Times New Roman" panose="02020603050405020304" pitchFamily="18" charset="0"/>
              </a:rPr>
              <a:t>的数据。</a:t>
            </a:r>
            <a:endParaRPr lang="en-US" altLang="zh-CN" sz="1400" b="1" dirty="0">
              <a:latin typeface="Times New Roman" panose="02020603050405020304" pitchFamily="18" charset="0"/>
              <a:ea typeface="黑体" panose="02010609060101010101" pitchFamily="49" charset="-122"/>
              <a:cs typeface="Times New Roman" panose="02020603050405020304" pitchFamily="18" charset="0"/>
            </a:endParaRPr>
          </a:p>
          <a:p>
            <a:pPr indent="457200">
              <a:lnSpc>
                <a:spcPct val="150000"/>
              </a:lnSpc>
            </a:pPr>
            <a:r>
              <a:rPr lang="en-US" altLang="zh-CN" sz="1400" b="1" dirty="0">
                <a:latin typeface="Times New Roman" panose="02020603050405020304" pitchFamily="18" charset="0"/>
                <a:ea typeface="黑体" panose="02010609060101010101" pitchFamily="49" charset="-122"/>
                <a:cs typeface="Times New Roman" panose="02020603050405020304" pitchFamily="18" charset="0"/>
              </a:rPr>
              <a:t>4.</a:t>
            </a:r>
            <a:r>
              <a:rPr lang="zh-CN" altLang="en-US" sz="1400" b="1" dirty="0">
                <a:latin typeface="Times New Roman" panose="02020603050405020304" pitchFamily="18" charset="0"/>
                <a:ea typeface="黑体" panose="02010609060101010101" pitchFamily="49" charset="-122"/>
                <a:cs typeface="Times New Roman" panose="02020603050405020304" pitchFamily="18" charset="0"/>
              </a:rPr>
              <a:t>几何平均数</a:t>
            </a:r>
            <a:endParaRPr lang="en-US" altLang="zh-CN" sz="1400" b="1" dirty="0">
              <a:latin typeface="Times New Roman" panose="02020603050405020304" pitchFamily="18" charset="0"/>
              <a:ea typeface="黑体" panose="02010609060101010101" pitchFamily="49" charset="-122"/>
              <a:cs typeface="Times New Roman" panose="02020603050405020304" pitchFamily="18" charset="0"/>
            </a:endParaRPr>
          </a:p>
          <a:p>
            <a:pPr indent="457200">
              <a:lnSpc>
                <a:spcPct val="150000"/>
              </a:lnSpc>
            </a:pPr>
            <a:r>
              <a:rPr lang="zh-CN" altLang="en-US" sz="1400" b="1" dirty="0">
                <a:latin typeface="Times New Roman" panose="02020603050405020304" pitchFamily="18" charset="0"/>
                <a:ea typeface="黑体" panose="02010609060101010101" pitchFamily="49" charset="-122"/>
                <a:cs typeface="Times New Roman" panose="02020603050405020304" pitchFamily="18" charset="0"/>
              </a:rPr>
              <a:t>几何平均数适用于原始数据分布不对称</a:t>
            </a:r>
            <a:r>
              <a:rPr lang="en-US" altLang="zh-CN" sz="1400" b="1" dirty="0">
                <a:latin typeface="Times New Roman" panose="02020603050405020304" pitchFamily="18" charset="0"/>
                <a:ea typeface="黑体" panose="02010609060101010101" pitchFamily="49" charset="-122"/>
                <a:cs typeface="Times New Roman" panose="02020603050405020304" pitchFamily="18" charset="0"/>
              </a:rPr>
              <a:t>,</a:t>
            </a:r>
            <a:r>
              <a:rPr lang="zh-CN" altLang="en-US" sz="1400" b="1" dirty="0">
                <a:latin typeface="Times New Roman" panose="02020603050405020304" pitchFamily="18" charset="0"/>
                <a:ea typeface="黑体" panose="02010609060101010101" pitchFamily="49" charset="-122"/>
                <a:cs typeface="Times New Roman" panose="02020603050405020304" pitchFamily="18" charset="0"/>
              </a:rPr>
              <a:t>但经过对数转换后呈对称分布的资料。样本几何平均数常用</a:t>
            </a:r>
            <a:r>
              <a:rPr lang="en-US" altLang="zh-CN" sz="1400" b="1" dirty="0">
                <a:latin typeface="Times New Roman" panose="02020603050405020304" pitchFamily="18" charset="0"/>
                <a:ea typeface="黑体" panose="02010609060101010101" pitchFamily="49" charset="-122"/>
                <a:cs typeface="Times New Roman" panose="02020603050405020304" pitchFamily="18" charset="0"/>
              </a:rPr>
              <a:t>G</a:t>
            </a:r>
            <a:r>
              <a:rPr lang="zh-CN" altLang="en-US" sz="1400" b="1" dirty="0">
                <a:latin typeface="Times New Roman" panose="02020603050405020304" pitchFamily="18" charset="0"/>
                <a:ea typeface="黑体" panose="02010609060101010101" pitchFamily="49" charset="-122"/>
                <a:cs typeface="Times New Roman" panose="02020603050405020304" pitchFamily="18" charset="0"/>
              </a:rPr>
              <a:t>表示，其计算公式是</a:t>
            </a:r>
            <a:endParaRPr lang="en-US" altLang="zh-CN" sz="1400" b="1" dirty="0">
              <a:latin typeface="Times New Roman" panose="02020603050405020304" pitchFamily="18" charset="0"/>
              <a:ea typeface="黑体" panose="02010609060101010101" pitchFamily="49" charset="-122"/>
              <a:cs typeface="Times New Roman" panose="02020603050405020304" pitchFamily="18" charset="0"/>
            </a:endParaRPr>
          </a:p>
          <a:p>
            <a:pPr indent="457200">
              <a:lnSpc>
                <a:spcPct val="150000"/>
              </a:lnSpc>
            </a:pPr>
            <a:r>
              <a:rPr lang="zh-CN" altLang="en-US" sz="1400" b="1" dirty="0">
                <a:latin typeface="Times New Roman" panose="02020603050405020304" pitchFamily="18" charset="0"/>
                <a:ea typeface="黑体" panose="02010609060101010101" pitchFamily="49" charset="-122"/>
                <a:cs typeface="Times New Roman" panose="02020603050405020304" pitchFamily="18" charset="0"/>
              </a:rPr>
              <a:t>利用</a:t>
            </a:r>
            <a:r>
              <a:rPr lang="zh-CN" altLang="en-US" sz="1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对数的性质</a:t>
            </a:r>
            <a:r>
              <a:rPr lang="en-US" altLang="zh-CN" sz="1400" b="1" dirty="0">
                <a:latin typeface="Times New Roman" panose="02020603050405020304" pitchFamily="18" charset="0"/>
                <a:ea typeface="黑体" panose="02010609060101010101" pitchFamily="49" charset="-122"/>
                <a:cs typeface="Times New Roman" panose="02020603050405020304" pitchFamily="18" charset="0"/>
              </a:rPr>
              <a:t>,</a:t>
            </a:r>
            <a:r>
              <a:rPr lang="zh-CN" altLang="en-US" sz="1400" b="1" dirty="0">
                <a:latin typeface="Times New Roman" panose="02020603050405020304" pitchFamily="18" charset="0"/>
                <a:ea typeface="黑体" panose="02010609060101010101" pitchFamily="49" charset="-122"/>
                <a:cs typeface="Times New Roman" panose="02020603050405020304" pitchFamily="18" charset="0"/>
              </a:rPr>
              <a:t>上述公式可表达为</a:t>
            </a:r>
            <a:endParaRPr lang="en-US" altLang="zh-CN" sz="1400" b="1" dirty="0">
              <a:latin typeface="Times New Roman" panose="02020603050405020304" pitchFamily="18" charset="0"/>
              <a:ea typeface="黑体" panose="02010609060101010101" pitchFamily="49" charset="-122"/>
              <a:cs typeface="Times New Roman" panose="02020603050405020304" pitchFamily="18" charset="0"/>
            </a:endParaRPr>
          </a:p>
          <a:p>
            <a:pPr indent="457200">
              <a:lnSpc>
                <a:spcPct val="150000"/>
              </a:lnSpc>
            </a:pPr>
            <a:endParaRPr lang="en-US" altLang="zh-CN" sz="1400" b="1" dirty="0">
              <a:latin typeface="Times New Roman" panose="02020603050405020304" pitchFamily="18" charset="0"/>
              <a:ea typeface="黑体" panose="02010609060101010101" pitchFamily="49" charset="-122"/>
              <a:cs typeface="Times New Roman" panose="02020603050405020304" pitchFamily="18" charset="0"/>
            </a:endParaRPr>
          </a:p>
          <a:p>
            <a:pPr indent="457200">
              <a:lnSpc>
                <a:spcPct val="150000"/>
              </a:lnSpc>
            </a:pPr>
            <a:r>
              <a:rPr lang="zh-CN" altLang="en-US" sz="1400" b="1" dirty="0">
                <a:latin typeface="Times New Roman" panose="02020603050405020304" pitchFamily="18" charset="0"/>
                <a:ea typeface="黑体" panose="02010609060101010101" pitchFamily="49" charset="-122"/>
                <a:cs typeface="Times New Roman" panose="02020603050405020304" pitchFamily="18" charset="0"/>
              </a:rPr>
              <a:t>可以发现</a:t>
            </a:r>
            <a:r>
              <a:rPr lang="en-US" altLang="zh-CN" sz="1400" b="1" dirty="0">
                <a:latin typeface="Times New Roman" panose="02020603050405020304" pitchFamily="18" charset="0"/>
                <a:ea typeface="黑体" panose="02010609060101010101" pitchFamily="49" charset="-122"/>
                <a:cs typeface="Times New Roman" panose="02020603050405020304" pitchFamily="18" charset="0"/>
              </a:rPr>
              <a:t>,</a:t>
            </a:r>
            <a:r>
              <a:rPr lang="zh-CN" altLang="en-US" sz="1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几何平均数实际上就是对数转换后的数据的算术均数的反对数</a:t>
            </a:r>
            <a:r>
              <a:rPr lang="zh-CN" altLang="en-US" sz="1400" b="1" dirty="0">
                <a:latin typeface="Times New Roman" panose="02020603050405020304" pitchFamily="18" charset="0"/>
                <a:ea typeface="黑体" panose="02010609060101010101" pitchFamily="49" charset="-122"/>
                <a:cs typeface="Times New Roman" panose="02020603050405020304" pitchFamily="18" charset="0"/>
              </a:rPr>
              <a:t>。</a:t>
            </a:r>
          </a:p>
        </p:txBody>
      </p:sp>
      <p:graphicFrame>
        <p:nvGraphicFramePr>
          <p:cNvPr id="6" name="对象 5"/>
          <p:cNvGraphicFramePr>
            <a:graphicFrameLocks noChangeAspect="1"/>
          </p:cNvGraphicFramePr>
          <p:nvPr/>
        </p:nvGraphicFramePr>
        <p:xfrm>
          <a:off x="4737100" y="2374900"/>
          <a:ext cx="127000" cy="190500"/>
        </p:xfrm>
        <a:graphic>
          <a:graphicData uri="http://schemas.openxmlformats.org/presentationml/2006/ole">
            <mc:AlternateContent xmlns:mc="http://schemas.openxmlformats.org/markup-compatibility/2006">
              <mc:Choice xmlns:v="urn:schemas-microsoft-com:vml" Requires="v">
                <p:oleObj name="Equation" r:id="rId3" imgW="3048000" imgH="4572000" progId="Equation.DSMT4">
                  <p:embed/>
                </p:oleObj>
              </mc:Choice>
              <mc:Fallback>
                <p:oleObj name="Equation" r:id="rId3" imgW="3048000" imgH="4572000" progId="Equation.DSMT4">
                  <p:embed/>
                  <p:pic>
                    <p:nvPicPr>
                      <p:cNvPr id="0" name="图片 7184"/>
                      <p:cNvPicPr/>
                      <p:nvPr/>
                    </p:nvPicPr>
                    <p:blipFill>
                      <a:blip r:embed="rId4"/>
                      <a:stretch>
                        <a:fillRect/>
                      </a:stretch>
                    </p:blipFill>
                    <p:spPr>
                      <a:xfrm>
                        <a:off x="4737100" y="2374900"/>
                        <a:ext cx="127000" cy="190500"/>
                      </a:xfrm>
                      <a:prstGeom prst="rect">
                        <a:avLst/>
                      </a:prstGeom>
                    </p:spPr>
                  </p:pic>
                </p:oleObj>
              </mc:Fallback>
            </mc:AlternateContent>
          </a:graphicData>
        </a:graphic>
      </p:graphicFrame>
      <p:graphicFrame>
        <p:nvGraphicFramePr>
          <p:cNvPr id="3" name="对象 2"/>
          <p:cNvGraphicFramePr>
            <a:graphicFrameLocks noChangeAspect="1"/>
          </p:cNvGraphicFramePr>
          <p:nvPr/>
        </p:nvGraphicFramePr>
        <p:xfrm>
          <a:off x="4355579" y="3284686"/>
          <a:ext cx="2232248" cy="371659"/>
        </p:xfrm>
        <a:graphic>
          <a:graphicData uri="http://schemas.openxmlformats.org/presentationml/2006/ole">
            <mc:AlternateContent xmlns:mc="http://schemas.openxmlformats.org/markup-compatibility/2006">
              <mc:Choice xmlns:v="urn:schemas-microsoft-com:vml" Requires="v">
                <p:oleObj name="Equation" r:id="rId5" imgW="30784800" imgH="7010400" progId="Equation.DSMT4">
                  <p:embed/>
                </p:oleObj>
              </mc:Choice>
              <mc:Fallback>
                <p:oleObj name="Equation" r:id="rId5" imgW="30784800" imgH="7010400" progId="Equation.DSMT4">
                  <p:embed/>
                  <p:pic>
                    <p:nvPicPr>
                      <p:cNvPr id="0" name="图片 7185"/>
                      <p:cNvPicPr/>
                      <p:nvPr/>
                    </p:nvPicPr>
                    <p:blipFill>
                      <a:blip r:embed="rId6"/>
                      <a:stretch>
                        <a:fillRect/>
                      </a:stretch>
                    </p:blipFill>
                    <p:spPr>
                      <a:xfrm>
                        <a:off x="4355579" y="3284686"/>
                        <a:ext cx="2232248" cy="371659"/>
                      </a:xfrm>
                      <a:prstGeom prst="rect">
                        <a:avLst/>
                      </a:prstGeom>
                    </p:spPr>
                  </p:pic>
                </p:oleObj>
              </mc:Fallback>
            </mc:AlternateContent>
          </a:graphicData>
        </a:graphic>
      </p:graphicFrame>
      <p:graphicFrame>
        <p:nvGraphicFramePr>
          <p:cNvPr id="4" name="对象 3"/>
          <p:cNvGraphicFramePr>
            <a:graphicFrameLocks noChangeAspect="1"/>
          </p:cNvGraphicFramePr>
          <p:nvPr/>
        </p:nvGraphicFramePr>
        <p:xfrm>
          <a:off x="3851523" y="3644726"/>
          <a:ext cx="2016224" cy="643508"/>
        </p:xfrm>
        <a:graphic>
          <a:graphicData uri="http://schemas.openxmlformats.org/presentationml/2006/ole">
            <mc:AlternateContent xmlns:mc="http://schemas.openxmlformats.org/markup-compatibility/2006">
              <mc:Choice xmlns:v="urn:schemas-microsoft-com:vml" Requires="v">
                <p:oleObj name="Equation" r:id="rId7" imgW="33223200" imgH="13716000" progId="Equation.DSMT4">
                  <p:embed/>
                </p:oleObj>
              </mc:Choice>
              <mc:Fallback>
                <p:oleObj name="Equation" r:id="rId7" imgW="33223200" imgH="13716000" progId="Equation.DSMT4">
                  <p:embed/>
                  <p:pic>
                    <p:nvPicPr>
                      <p:cNvPr id="0" name="图片 7186"/>
                      <p:cNvPicPr/>
                      <p:nvPr/>
                    </p:nvPicPr>
                    <p:blipFill>
                      <a:blip r:embed="rId8"/>
                      <a:stretch>
                        <a:fillRect/>
                      </a:stretch>
                    </p:blipFill>
                    <p:spPr>
                      <a:xfrm>
                        <a:off x="3851523" y="3644726"/>
                        <a:ext cx="2016224" cy="643508"/>
                      </a:xfrm>
                      <a:prstGeom prst="rect">
                        <a:avLst/>
                      </a:prstGeom>
                    </p:spPr>
                  </p:pic>
                </p:oleObj>
              </mc:Fallback>
            </mc:AlternateContent>
          </a:graphicData>
        </a:graphic>
      </p:graphicFrame>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1048613"/>
          <p:cNvSpPr txBox="1"/>
          <p:nvPr/>
        </p:nvSpPr>
        <p:spPr>
          <a:xfrm>
            <a:off x="257648" y="281691"/>
            <a:ext cx="2462470" cy="315279"/>
          </a:xfrm>
          <a:prstGeom prst="rect">
            <a:avLst/>
          </a:prstGeom>
          <a:noFill/>
          <a:ln>
            <a:noFill/>
          </a:ln>
        </p:spPr>
        <p:txBody>
          <a:bodyPr vert="horz" wrap="non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lvl="0">
              <a:spcBef>
                <a:spcPct val="20000"/>
              </a:spcBef>
            </a:pPr>
            <a:r>
              <a:rPr lang="en-US" altLang="zh-CN"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5.3</a:t>
            </a:r>
            <a:r>
              <a:rPr lang="zh-CN" altLang="en-US" sz="1600" b="1" dirty="0">
                <a:solidFill>
                  <a:srgbClr val="004289"/>
                </a:solidFill>
                <a:ea typeface="黑体" panose="02010609060101010101" pitchFamily="49" charset="-122"/>
                <a:cs typeface="Arial" panose="020B0604020202020204" pitchFamily="34" charset="0"/>
              </a:rPr>
              <a:t>描述性统计和变量的矩</a:t>
            </a:r>
          </a:p>
        </p:txBody>
      </p:sp>
      <p:sp>
        <p:nvSpPr>
          <p:cNvPr id="2" name="矩形 1"/>
          <p:cNvSpPr/>
          <p:nvPr/>
        </p:nvSpPr>
        <p:spPr>
          <a:xfrm>
            <a:off x="257648" y="692398"/>
            <a:ext cx="6330179" cy="4293483"/>
          </a:xfrm>
          <a:prstGeom prst="rect">
            <a:avLst/>
          </a:prstGeom>
        </p:spPr>
        <p:txBody>
          <a:bodyPr wrap="square">
            <a:spAutoFit/>
          </a:bodyPr>
          <a:lstStyle/>
          <a:p>
            <a:pPr indent="457200">
              <a:lnSpc>
                <a:spcPct val="150000"/>
              </a:lnSpc>
            </a:pPr>
            <a:r>
              <a:rPr lang="en-US" altLang="zh-CN" sz="1400" b="1" dirty="0">
                <a:solidFill>
                  <a:schemeClr val="tx1"/>
                </a:solidFill>
                <a:latin typeface="Times New Roman" panose="02020603050405020304" pitchFamily="18" charset="0"/>
                <a:cs typeface="Times New Roman" panose="02020603050405020304" pitchFamily="18" charset="0"/>
              </a:rPr>
              <a:t>5</a:t>
            </a:r>
            <a:r>
              <a:rPr lang="en-US" altLang="zh-CN" sz="14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14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众数</a:t>
            </a:r>
            <a:endParaRPr lang="en-US" altLang="zh-CN" sz="14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p>
            <a:pPr indent="457200">
              <a:lnSpc>
                <a:spcPct val="150000"/>
              </a:lnSpc>
            </a:pPr>
            <a:r>
              <a:rPr lang="zh-CN" altLang="en-US" sz="1400" b="1" dirty="0">
                <a:latin typeface="Times New Roman" panose="02020603050405020304" pitchFamily="18" charset="0"/>
                <a:ea typeface="黑体" panose="02010609060101010101" pitchFamily="49" charset="-122"/>
                <a:cs typeface="Times New Roman" panose="02020603050405020304" pitchFamily="18" charset="0"/>
              </a:rPr>
              <a:t>众数指的是样本数据中</a:t>
            </a:r>
            <a:r>
              <a:rPr lang="zh-CN" altLang="en-US" sz="1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出现频次最大</a:t>
            </a:r>
            <a:r>
              <a:rPr lang="zh-CN" altLang="en-US" sz="1400" b="1" dirty="0">
                <a:latin typeface="Times New Roman" panose="02020603050405020304" pitchFamily="18" charset="0"/>
                <a:ea typeface="黑体" panose="02010609060101010101" pitchFamily="49" charset="-122"/>
                <a:cs typeface="Times New Roman" panose="02020603050405020304" pitchFamily="18" charset="0"/>
              </a:rPr>
              <a:t>的那个数字，众数容易理解</a:t>
            </a:r>
            <a:r>
              <a:rPr lang="en-US" altLang="zh-CN" sz="1400" b="1" dirty="0">
                <a:latin typeface="Times New Roman" panose="02020603050405020304" pitchFamily="18" charset="0"/>
                <a:ea typeface="黑体" panose="02010609060101010101" pitchFamily="49" charset="-122"/>
                <a:cs typeface="Times New Roman" panose="02020603050405020304" pitchFamily="18" charset="0"/>
              </a:rPr>
              <a:t>,</a:t>
            </a:r>
            <a:r>
              <a:rPr lang="zh-CN" altLang="en-US" sz="1400" b="1" dirty="0">
                <a:latin typeface="Times New Roman" panose="02020603050405020304" pitchFamily="18" charset="0"/>
                <a:ea typeface="黑体" panose="02010609060101010101" pitchFamily="49" charset="-122"/>
                <a:cs typeface="Times New Roman" panose="02020603050405020304" pitchFamily="18" charset="0"/>
              </a:rPr>
              <a:t>也不受极端值影响</a:t>
            </a:r>
            <a:r>
              <a:rPr lang="en-US" altLang="zh-CN" sz="1400" b="1" dirty="0">
                <a:latin typeface="Times New Roman" panose="02020603050405020304" pitchFamily="18" charset="0"/>
                <a:ea typeface="黑体" panose="02010609060101010101" pitchFamily="49" charset="-122"/>
                <a:cs typeface="Times New Roman" panose="02020603050405020304" pitchFamily="18" charset="0"/>
              </a:rPr>
              <a:t>,</a:t>
            </a:r>
            <a:r>
              <a:rPr lang="zh-CN" altLang="en-US" sz="1400" b="1" dirty="0">
                <a:latin typeface="Times New Roman" panose="02020603050405020304" pitchFamily="18" charset="0"/>
                <a:ea typeface="黑体" panose="02010609060101010101" pitchFamily="49" charset="-122"/>
                <a:cs typeface="Times New Roman" panose="02020603050405020304" pitchFamily="18" charset="0"/>
              </a:rPr>
              <a:t>但不易确定</a:t>
            </a:r>
            <a:r>
              <a:rPr lang="en-US" altLang="zh-CN" sz="1400" b="1" dirty="0">
                <a:latin typeface="Times New Roman" panose="02020603050405020304" pitchFamily="18" charset="0"/>
                <a:ea typeface="黑体" panose="02010609060101010101" pitchFamily="49" charset="-122"/>
                <a:cs typeface="Times New Roman" panose="02020603050405020304" pitchFamily="18" charset="0"/>
              </a:rPr>
              <a:t>,</a:t>
            </a:r>
            <a:r>
              <a:rPr lang="zh-CN" altLang="en-US" sz="1400" b="1" dirty="0">
                <a:latin typeface="Times New Roman" panose="02020603050405020304" pitchFamily="18" charset="0"/>
                <a:ea typeface="黑体" panose="02010609060101010101" pitchFamily="49" charset="-122"/>
                <a:cs typeface="Times New Roman" panose="02020603050405020304" pitchFamily="18" charset="0"/>
              </a:rPr>
              <a:t>且没有太明确的统计特性。</a:t>
            </a:r>
            <a:endParaRPr lang="en-US" altLang="zh-CN" sz="1400" b="1" dirty="0">
              <a:latin typeface="Times New Roman" panose="02020603050405020304" pitchFamily="18" charset="0"/>
              <a:ea typeface="黑体" panose="02010609060101010101" pitchFamily="49" charset="-122"/>
              <a:cs typeface="Times New Roman" panose="02020603050405020304" pitchFamily="18" charset="0"/>
            </a:endParaRPr>
          </a:p>
          <a:p>
            <a:pPr indent="457200">
              <a:lnSpc>
                <a:spcPct val="150000"/>
              </a:lnSpc>
            </a:pPr>
            <a:r>
              <a:rPr lang="zh-CN" altLang="en-US" sz="1400" b="1" dirty="0">
                <a:latin typeface="Times New Roman" panose="02020603050405020304" pitchFamily="18" charset="0"/>
                <a:ea typeface="黑体" panose="02010609060101010101" pitchFamily="49" charset="-122"/>
                <a:cs typeface="Times New Roman" panose="02020603050405020304" pitchFamily="18" charset="0"/>
              </a:rPr>
              <a:t>众数适用于任何层次的变量</a:t>
            </a:r>
            <a:r>
              <a:rPr lang="en-US" altLang="zh-CN" sz="1400" b="1" dirty="0">
                <a:latin typeface="Times New Roman" panose="02020603050405020304" pitchFamily="18" charset="0"/>
                <a:ea typeface="黑体" panose="02010609060101010101" pitchFamily="49" charset="-122"/>
                <a:cs typeface="Times New Roman" panose="02020603050405020304" pitchFamily="18" charset="0"/>
              </a:rPr>
              <a:t>,</a:t>
            </a:r>
            <a:r>
              <a:rPr lang="zh-CN" altLang="en-US" sz="1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特别适用于单峰对称</a:t>
            </a:r>
            <a:r>
              <a:rPr lang="zh-CN" altLang="en-US" sz="1400" b="1" dirty="0">
                <a:latin typeface="Times New Roman" panose="02020603050405020304" pitchFamily="18" charset="0"/>
                <a:ea typeface="黑体" panose="02010609060101010101" pitchFamily="49" charset="-122"/>
                <a:cs typeface="Times New Roman" panose="02020603050405020304" pitchFamily="18" charset="0"/>
              </a:rPr>
              <a:t>的情况</a:t>
            </a:r>
            <a:r>
              <a:rPr lang="en-US" altLang="zh-CN" sz="1400" b="1" dirty="0">
                <a:latin typeface="Times New Roman" panose="02020603050405020304" pitchFamily="18" charset="0"/>
                <a:ea typeface="黑体" panose="02010609060101010101" pitchFamily="49" charset="-122"/>
                <a:cs typeface="Times New Roman" panose="02020603050405020304" pitchFamily="18" charset="0"/>
              </a:rPr>
              <a:t>,</a:t>
            </a:r>
            <a:r>
              <a:rPr lang="zh-CN" altLang="en-US" sz="1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是比较两个分布是否相近首先要考虑的参数</a:t>
            </a:r>
            <a:r>
              <a:rPr lang="zh-CN" altLang="en-US" sz="1400" b="1" dirty="0">
                <a:latin typeface="Times New Roman" panose="02020603050405020304" pitchFamily="18" charset="0"/>
                <a:ea typeface="黑体" panose="02010609060101010101" pitchFamily="49" charset="-122"/>
                <a:cs typeface="Times New Roman" panose="02020603050405020304" pitchFamily="18" charset="0"/>
              </a:rPr>
              <a:t>。但是</a:t>
            </a:r>
            <a:r>
              <a:rPr lang="en-US" altLang="zh-CN" sz="1400" b="1" dirty="0">
                <a:latin typeface="Times New Roman" panose="02020603050405020304" pitchFamily="18" charset="0"/>
                <a:ea typeface="黑体" panose="02010609060101010101" pitchFamily="49" charset="-122"/>
                <a:cs typeface="Times New Roman" panose="02020603050405020304" pitchFamily="18" charset="0"/>
              </a:rPr>
              <a:t>,</a:t>
            </a:r>
            <a:r>
              <a:rPr lang="zh-CN" altLang="en-US" sz="1400" b="1" dirty="0">
                <a:latin typeface="Times New Roman" panose="02020603050405020304" pitchFamily="18" charset="0"/>
                <a:ea typeface="黑体" panose="02010609060101010101" pitchFamily="49" charset="-122"/>
                <a:cs typeface="Times New Roman" panose="02020603050405020304" pitchFamily="18" charset="0"/>
              </a:rPr>
              <a:t>由于众数仅使用了资料中最大频次这一信息</a:t>
            </a:r>
            <a:r>
              <a:rPr lang="en-US" altLang="zh-CN" sz="1400" b="1" dirty="0">
                <a:latin typeface="Times New Roman" panose="02020603050405020304" pitchFamily="18" charset="0"/>
                <a:ea typeface="黑体" panose="02010609060101010101" pitchFamily="49" charset="-122"/>
                <a:cs typeface="Times New Roman" panose="02020603050405020304" pitchFamily="18" charset="0"/>
              </a:rPr>
              <a:t>,</a:t>
            </a:r>
            <a:r>
              <a:rPr lang="zh-CN" altLang="en-US" sz="1400" b="1" dirty="0">
                <a:latin typeface="Times New Roman" panose="02020603050405020304" pitchFamily="18" charset="0"/>
                <a:ea typeface="黑体" panose="02010609060101010101" pitchFamily="49" charset="-122"/>
                <a:cs typeface="Times New Roman" panose="02020603050405020304" pitchFamily="18" charset="0"/>
              </a:rPr>
              <a:t>所以它对资料的使用是不完全的</a:t>
            </a:r>
            <a:r>
              <a:rPr lang="en-US" altLang="zh-CN" sz="1400" b="1" dirty="0">
                <a:latin typeface="Times New Roman" panose="02020603050405020304" pitchFamily="18" charset="0"/>
                <a:ea typeface="黑体" panose="02010609060101010101" pitchFamily="49" charset="-122"/>
                <a:cs typeface="Times New Roman" panose="02020603050405020304" pitchFamily="18" charset="0"/>
              </a:rPr>
              <a:t>,</a:t>
            </a:r>
            <a:r>
              <a:rPr lang="zh-CN" altLang="en-US" sz="1400" b="1" dirty="0">
                <a:latin typeface="Times New Roman" panose="02020603050405020304" pitchFamily="18" charset="0"/>
                <a:ea typeface="黑体" panose="02010609060101010101" pitchFamily="49" charset="-122"/>
                <a:cs typeface="Times New Roman" panose="02020603050405020304" pitchFamily="18" charset="0"/>
              </a:rPr>
              <a:t>提供的信息有限</a:t>
            </a:r>
            <a:r>
              <a:rPr lang="en-US" altLang="zh-CN" sz="1400" b="1" dirty="0">
                <a:latin typeface="Times New Roman" panose="02020603050405020304" pitchFamily="18" charset="0"/>
                <a:ea typeface="黑体" panose="02010609060101010101" pitchFamily="49" charset="-122"/>
                <a:cs typeface="Times New Roman" panose="02020603050405020304" pitchFamily="18" charset="0"/>
              </a:rPr>
              <a:t>,</a:t>
            </a:r>
            <a:r>
              <a:rPr lang="zh-CN" altLang="en-US" sz="1400" b="1" dirty="0">
                <a:latin typeface="Times New Roman" panose="02020603050405020304" pitchFamily="18" charset="0"/>
                <a:ea typeface="黑体" panose="02010609060101010101" pitchFamily="49" charset="-122"/>
                <a:cs typeface="Times New Roman" panose="02020603050405020304" pitchFamily="18" charset="0"/>
              </a:rPr>
              <a:t>用它来反映连续变量会损失很多信息。对于多峰的图形分布</a:t>
            </a:r>
            <a:r>
              <a:rPr lang="en-US" altLang="zh-CN" sz="1400" b="1" dirty="0">
                <a:latin typeface="Times New Roman" panose="02020603050405020304" pitchFamily="18" charset="0"/>
                <a:ea typeface="黑体" panose="02010609060101010101" pitchFamily="49" charset="-122"/>
                <a:cs typeface="Times New Roman" panose="02020603050405020304" pitchFamily="18" charset="0"/>
              </a:rPr>
              <a:t>,</a:t>
            </a:r>
            <a:r>
              <a:rPr lang="zh-CN" altLang="en-US" sz="1400" b="1" dirty="0">
                <a:latin typeface="Times New Roman" panose="02020603050405020304" pitchFamily="18" charset="0"/>
                <a:ea typeface="黑体" panose="02010609060101010101" pitchFamily="49" charset="-122"/>
                <a:cs typeface="Times New Roman" panose="02020603050405020304" pitchFamily="18" charset="0"/>
              </a:rPr>
              <a:t>一般也不用它来描述。</a:t>
            </a:r>
            <a:endParaRPr lang="en-US" altLang="zh-CN" sz="1400" b="1" dirty="0">
              <a:latin typeface="Times New Roman" panose="02020603050405020304" pitchFamily="18" charset="0"/>
              <a:ea typeface="黑体" panose="02010609060101010101" pitchFamily="49" charset="-122"/>
              <a:cs typeface="Times New Roman" panose="02020603050405020304" pitchFamily="18" charset="0"/>
            </a:endParaRPr>
          </a:p>
          <a:p>
            <a:pPr lvl="0" indent="457200">
              <a:lnSpc>
                <a:spcPct val="150000"/>
              </a:lnSpc>
            </a:pPr>
            <a:r>
              <a:rPr lang="en-US" altLang="zh-CN" sz="14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6.</a:t>
            </a:r>
            <a:r>
              <a:rPr lang="zh-CN" altLang="en-US" sz="14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调和平均数</a:t>
            </a:r>
            <a:endParaRPr lang="en-US" altLang="zh-CN" sz="14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p>
            <a:pPr lvl="0" indent="457200">
              <a:lnSpc>
                <a:spcPct val="150000"/>
              </a:lnSpc>
            </a:pPr>
            <a:r>
              <a:rPr lang="zh-CN" altLang="en-US" sz="140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调和平均数用符号</a:t>
            </a:r>
            <a:r>
              <a:rPr lang="en-US" altLang="zh-CN" sz="140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H</a:t>
            </a:r>
            <a:r>
              <a:rPr lang="zh-CN" altLang="en-US" sz="140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表示，现在已经很少使用，它实际上是</a:t>
            </a:r>
            <a:r>
              <a:rPr lang="zh-CN" altLang="en-US" sz="1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观察值</a:t>
            </a:r>
            <a:r>
              <a:rPr lang="en-US" altLang="zh-CN" sz="1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X</a:t>
            </a:r>
            <a:r>
              <a:rPr lang="zh-CN" altLang="en-US" sz="1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倒数的平均数的倒数</a:t>
            </a:r>
            <a:r>
              <a:rPr lang="en-US" altLang="zh-CN" sz="140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140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常用于</a:t>
            </a:r>
            <a:r>
              <a:rPr lang="zh-CN" altLang="en-US" sz="1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完成的工作量相等而所用时间不同</a:t>
            </a:r>
            <a:r>
              <a:rPr lang="zh-CN" altLang="en-US" sz="140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的情况</a:t>
            </a:r>
            <a:r>
              <a:rPr lang="en-US" altLang="zh-CN" sz="140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140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主要用来求平均速度。实际上</a:t>
            </a:r>
            <a:r>
              <a:rPr lang="en-US" altLang="zh-CN" sz="140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140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在物理学中并联电路的总电阻就是各分电路电阻的调和平均数</a:t>
            </a:r>
            <a:r>
              <a:rPr lang="en-US" altLang="zh-CN" sz="140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140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各原始数据的大小相差越悬殊</a:t>
            </a:r>
            <a:r>
              <a:rPr lang="en-US" altLang="zh-CN" sz="140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140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该均数的“调和”作用就越明显。</a:t>
            </a:r>
            <a:endParaRPr lang="en-US" altLang="zh-CN" sz="140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endParaRPr>
          </a:p>
          <a:p>
            <a:pPr indent="457200">
              <a:lnSpc>
                <a:spcPct val="150000"/>
              </a:lnSpc>
            </a:pPr>
            <a:endParaRPr lang="en-US" altLang="zh-CN" sz="1400" dirty="0"/>
          </a:p>
        </p:txBody>
      </p:sp>
      <p:graphicFrame>
        <p:nvGraphicFramePr>
          <p:cNvPr id="6" name="对象 5"/>
          <p:cNvGraphicFramePr>
            <a:graphicFrameLocks noChangeAspect="1"/>
          </p:cNvGraphicFramePr>
          <p:nvPr/>
        </p:nvGraphicFramePr>
        <p:xfrm>
          <a:off x="4737100" y="2374900"/>
          <a:ext cx="127000" cy="190500"/>
        </p:xfrm>
        <a:graphic>
          <a:graphicData uri="http://schemas.openxmlformats.org/presentationml/2006/ole">
            <mc:AlternateContent xmlns:mc="http://schemas.openxmlformats.org/markup-compatibility/2006">
              <mc:Choice xmlns:v="urn:schemas-microsoft-com:vml" Requires="v">
                <p:oleObj name="Equation" r:id="rId3" imgW="3048000" imgH="4572000" progId="Equation.DSMT4">
                  <p:embed/>
                </p:oleObj>
              </mc:Choice>
              <mc:Fallback>
                <p:oleObj name="Equation" r:id="rId3" imgW="3048000" imgH="4572000" progId="Equation.DSMT4">
                  <p:embed/>
                  <p:pic>
                    <p:nvPicPr>
                      <p:cNvPr id="0" name="图片 8198"/>
                      <p:cNvPicPr/>
                      <p:nvPr/>
                    </p:nvPicPr>
                    <p:blipFill>
                      <a:blip r:embed="rId4"/>
                      <a:stretch>
                        <a:fillRect/>
                      </a:stretch>
                    </p:blipFill>
                    <p:spPr>
                      <a:xfrm>
                        <a:off x="4737100" y="2374900"/>
                        <a:ext cx="127000" cy="190500"/>
                      </a:xfrm>
                      <a:prstGeom prst="rect">
                        <a:avLst/>
                      </a:prstGeom>
                    </p:spPr>
                  </p:pic>
                </p:oleObj>
              </mc:Fallback>
            </mc:AlternateContent>
          </a:graphicData>
        </a:graphic>
      </p:graphicFrame>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1048613"/>
          <p:cNvSpPr txBox="1"/>
          <p:nvPr/>
        </p:nvSpPr>
        <p:spPr>
          <a:xfrm>
            <a:off x="257648" y="281691"/>
            <a:ext cx="2462470" cy="315279"/>
          </a:xfrm>
          <a:prstGeom prst="rect">
            <a:avLst/>
          </a:prstGeom>
          <a:noFill/>
          <a:ln>
            <a:noFill/>
          </a:ln>
        </p:spPr>
        <p:txBody>
          <a:bodyPr vert="horz" wrap="non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lvl="0">
              <a:spcBef>
                <a:spcPct val="20000"/>
              </a:spcBef>
            </a:pPr>
            <a:r>
              <a:rPr lang="en-US" altLang="zh-CN"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5.3</a:t>
            </a:r>
            <a:r>
              <a:rPr lang="zh-CN" altLang="en-US" sz="1600" b="1" dirty="0">
                <a:solidFill>
                  <a:srgbClr val="004289"/>
                </a:solidFill>
                <a:ea typeface="黑体" panose="02010609060101010101" pitchFamily="49" charset="-122"/>
                <a:cs typeface="Arial" panose="020B0604020202020204" pitchFamily="34" charset="0"/>
              </a:rPr>
              <a:t>描述性统计和变量的矩</a:t>
            </a:r>
          </a:p>
        </p:txBody>
      </p:sp>
      <p:graphicFrame>
        <p:nvGraphicFramePr>
          <p:cNvPr id="6" name="对象 5"/>
          <p:cNvGraphicFramePr>
            <a:graphicFrameLocks noChangeAspect="1"/>
          </p:cNvGraphicFramePr>
          <p:nvPr/>
        </p:nvGraphicFramePr>
        <p:xfrm>
          <a:off x="4737100" y="2374900"/>
          <a:ext cx="127000" cy="190500"/>
        </p:xfrm>
        <a:graphic>
          <a:graphicData uri="http://schemas.openxmlformats.org/presentationml/2006/ole">
            <mc:AlternateContent xmlns:mc="http://schemas.openxmlformats.org/markup-compatibility/2006">
              <mc:Choice xmlns:v="urn:schemas-microsoft-com:vml" Requires="v">
                <p:oleObj name="Equation" r:id="rId3" imgW="3048000" imgH="4572000" progId="Equation.DSMT4">
                  <p:embed/>
                </p:oleObj>
              </mc:Choice>
              <mc:Fallback>
                <p:oleObj name="Equation" r:id="rId3" imgW="3048000" imgH="4572000" progId="Equation.DSMT4">
                  <p:embed/>
                  <p:pic>
                    <p:nvPicPr>
                      <p:cNvPr id="0" name="图片 9222"/>
                      <p:cNvPicPr/>
                      <p:nvPr/>
                    </p:nvPicPr>
                    <p:blipFill>
                      <a:blip r:embed="rId4"/>
                      <a:stretch>
                        <a:fillRect/>
                      </a:stretch>
                    </p:blipFill>
                    <p:spPr>
                      <a:xfrm>
                        <a:off x="4737100" y="2374900"/>
                        <a:ext cx="127000" cy="190500"/>
                      </a:xfrm>
                      <a:prstGeom prst="rect">
                        <a:avLst/>
                      </a:prstGeom>
                    </p:spPr>
                  </p:pic>
                </p:oleObj>
              </mc:Fallback>
            </mc:AlternateContent>
          </a:graphicData>
        </a:graphic>
      </p:graphicFrame>
      <p:pic>
        <p:nvPicPr>
          <p:cNvPr id="6147"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14797" y="2276574"/>
            <a:ext cx="5400600" cy="25202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矩形 2"/>
          <p:cNvSpPr/>
          <p:nvPr/>
        </p:nvSpPr>
        <p:spPr>
          <a:xfrm>
            <a:off x="257648" y="596970"/>
            <a:ext cx="6480719" cy="1708160"/>
          </a:xfrm>
          <a:prstGeom prst="rect">
            <a:avLst/>
          </a:prstGeom>
        </p:spPr>
        <p:txBody>
          <a:bodyPr wrap="square">
            <a:spAutoFit/>
          </a:bodyPr>
          <a:lstStyle/>
          <a:p>
            <a:pPr lvl="0" indent="457200">
              <a:lnSpc>
                <a:spcPct val="150000"/>
              </a:lnSpc>
            </a:pPr>
            <a:r>
              <a:rPr lang="zh-CN" altLang="en-US" sz="140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为了清楚阐述一个变 量的中央趋势量数，接下来以巨型油轮运费为例</a:t>
            </a:r>
            <a:r>
              <a:rPr lang="en-US" altLang="zh-CN" sz="140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140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该运费为</a:t>
            </a:r>
            <a:r>
              <a:rPr lang="en-US" altLang="zh-CN" sz="140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1998</a:t>
            </a:r>
            <a:r>
              <a:rPr lang="zh-CN" altLang="en-US" sz="140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年</a:t>
            </a:r>
            <a:r>
              <a:rPr lang="en-US" altLang="zh-CN" sz="140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1</a:t>
            </a:r>
            <a:r>
              <a:rPr lang="zh-CN" altLang="en-US" sz="140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月到</a:t>
            </a:r>
            <a:r>
              <a:rPr lang="en-US" altLang="zh-CN" sz="140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2008</a:t>
            </a:r>
            <a:r>
              <a:rPr lang="zh-CN" altLang="en-US" sz="140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年</a:t>
            </a:r>
            <a:r>
              <a:rPr lang="en-US" altLang="zh-CN" sz="140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4</a:t>
            </a:r>
            <a:r>
              <a:rPr lang="zh-CN" altLang="en-US" sz="140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月间从波斯湾运输货物到日本巨型油轮的</a:t>
            </a:r>
            <a:r>
              <a:rPr lang="zh-CN" altLang="en-US" sz="1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运费</a:t>
            </a:r>
            <a:r>
              <a:rPr lang="en-US" altLang="zh-CN" sz="1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140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具体如图所示。可见</a:t>
            </a:r>
            <a:r>
              <a:rPr lang="en-US" altLang="zh-CN" sz="140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140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在整个样本期内</a:t>
            </a:r>
            <a:r>
              <a:rPr lang="en-US" altLang="zh-CN" sz="140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140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最大值是</a:t>
            </a:r>
            <a:r>
              <a:rPr lang="en-US" altLang="zh-CN" sz="140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2004</a:t>
            </a:r>
            <a:r>
              <a:rPr lang="zh-CN" altLang="en-US" sz="140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年</a:t>
            </a:r>
            <a:r>
              <a:rPr lang="en-US" altLang="zh-CN" sz="140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11</a:t>
            </a:r>
            <a:r>
              <a:rPr lang="zh-CN" altLang="en-US" sz="140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月</a:t>
            </a:r>
            <a:r>
              <a:rPr lang="en-US" altLang="zh-CN" sz="140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10</a:t>
            </a:r>
            <a:r>
              <a:rPr lang="zh-CN" altLang="en-US" sz="140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日巨型油轮的世界标度的运费为</a:t>
            </a:r>
            <a:r>
              <a:rPr lang="en-US" altLang="zh-CN" sz="140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WS342. 97 ,</a:t>
            </a:r>
            <a:r>
              <a:rPr lang="zh-CN" altLang="en-US" sz="140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而最小值是</a:t>
            </a:r>
            <a:r>
              <a:rPr lang="en-US" altLang="zh-CN" sz="140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2002</a:t>
            </a:r>
            <a:r>
              <a:rPr lang="zh-CN" altLang="en-US" sz="140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年</a:t>
            </a:r>
            <a:r>
              <a:rPr lang="en-US" altLang="zh-CN" sz="140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4</a:t>
            </a:r>
            <a:r>
              <a:rPr lang="zh-CN" altLang="en-US" sz="140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月</a:t>
            </a:r>
            <a:r>
              <a:rPr lang="en-US" altLang="zh-CN" sz="140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22</a:t>
            </a:r>
            <a:r>
              <a:rPr lang="zh-CN" altLang="en-US" sz="140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日的运费为</a:t>
            </a:r>
            <a:r>
              <a:rPr lang="en-US" altLang="zh-CN" sz="140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WS28. 0</a:t>
            </a:r>
            <a:r>
              <a:rPr lang="zh-CN" altLang="en-US" sz="140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。然而整个样本期的平均运费为</a:t>
            </a:r>
            <a:r>
              <a:rPr lang="en-US" altLang="zh-CN" sz="140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WS89. 34 ,</a:t>
            </a:r>
            <a:r>
              <a:rPr lang="zh-CN" altLang="en-US" sz="140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众数为</a:t>
            </a:r>
            <a:r>
              <a:rPr lang="en-US" altLang="zh-CN" sz="140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WS102. 5,</a:t>
            </a:r>
            <a:r>
              <a:rPr lang="zh-CN" altLang="en-US" sz="140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中位数为</a:t>
            </a:r>
            <a:r>
              <a:rPr lang="en-US" altLang="zh-CN" sz="140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WS75. 34</a:t>
            </a:r>
            <a:r>
              <a:rPr lang="zh-CN" altLang="en-US" sz="140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endParaRPr lang="en-US" altLang="zh-CN" sz="140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1048613"/>
          <p:cNvSpPr txBox="1"/>
          <p:nvPr/>
        </p:nvSpPr>
        <p:spPr>
          <a:xfrm>
            <a:off x="257648" y="281691"/>
            <a:ext cx="2462470" cy="315279"/>
          </a:xfrm>
          <a:prstGeom prst="rect">
            <a:avLst/>
          </a:prstGeom>
          <a:noFill/>
          <a:ln>
            <a:noFill/>
          </a:ln>
        </p:spPr>
        <p:txBody>
          <a:bodyPr vert="horz" wrap="non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lvl="0">
              <a:spcBef>
                <a:spcPct val="20000"/>
              </a:spcBef>
            </a:pPr>
            <a:r>
              <a:rPr lang="en-US" altLang="zh-CN"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5.3</a:t>
            </a:r>
            <a:r>
              <a:rPr lang="zh-CN" altLang="en-US" sz="1600" b="1" dirty="0">
                <a:solidFill>
                  <a:srgbClr val="004289"/>
                </a:solidFill>
                <a:ea typeface="黑体" panose="02010609060101010101" pitchFamily="49" charset="-122"/>
                <a:cs typeface="Arial" panose="020B0604020202020204" pitchFamily="34" charset="0"/>
              </a:rPr>
              <a:t>描述性统计和变量的矩</a:t>
            </a:r>
          </a:p>
        </p:txBody>
      </p:sp>
      <p:graphicFrame>
        <p:nvGraphicFramePr>
          <p:cNvPr id="6" name="对象 5"/>
          <p:cNvGraphicFramePr>
            <a:graphicFrameLocks noChangeAspect="1"/>
          </p:cNvGraphicFramePr>
          <p:nvPr/>
        </p:nvGraphicFramePr>
        <p:xfrm>
          <a:off x="4737100" y="2374900"/>
          <a:ext cx="127000" cy="190500"/>
        </p:xfrm>
        <a:graphic>
          <a:graphicData uri="http://schemas.openxmlformats.org/presentationml/2006/ole">
            <mc:AlternateContent xmlns:mc="http://schemas.openxmlformats.org/markup-compatibility/2006">
              <mc:Choice xmlns:v="urn:schemas-microsoft-com:vml" Requires="v">
                <p:oleObj name="Equation" r:id="rId3" imgW="3048000" imgH="4572000" progId="Equation.DSMT4">
                  <p:embed/>
                </p:oleObj>
              </mc:Choice>
              <mc:Fallback>
                <p:oleObj name="Equation" r:id="rId3" imgW="3048000" imgH="4572000" progId="Equation.DSMT4">
                  <p:embed/>
                  <p:pic>
                    <p:nvPicPr>
                      <p:cNvPr id="0" name="图片 10251"/>
                      <p:cNvPicPr/>
                      <p:nvPr/>
                    </p:nvPicPr>
                    <p:blipFill>
                      <a:blip r:embed="rId4"/>
                      <a:stretch>
                        <a:fillRect/>
                      </a:stretch>
                    </p:blipFill>
                    <p:spPr>
                      <a:xfrm>
                        <a:off x="4737100" y="2374900"/>
                        <a:ext cx="127000" cy="190500"/>
                      </a:xfrm>
                      <a:prstGeom prst="rect">
                        <a:avLst/>
                      </a:prstGeom>
                    </p:spPr>
                  </p:pic>
                </p:oleObj>
              </mc:Fallback>
            </mc:AlternateContent>
          </a:graphicData>
        </a:graphic>
      </p:graphicFrame>
      <p:sp>
        <p:nvSpPr>
          <p:cNvPr id="3" name="矩形 2"/>
          <p:cNvSpPr/>
          <p:nvPr/>
        </p:nvSpPr>
        <p:spPr>
          <a:xfrm>
            <a:off x="257648" y="596970"/>
            <a:ext cx="6480719" cy="3000821"/>
          </a:xfrm>
          <a:prstGeom prst="rect">
            <a:avLst/>
          </a:prstGeom>
        </p:spPr>
        <p:txBody>
          <a:bodyPr wrap="square">
            <a:spAutoFit/>
          </a:bodyPr>
          <a:lstStyle/>
          <a:p>
            <a:pPr lvl="0" indent="457200">
              <a:lnSpc>
                <a:spcPct val="150000"/>
              </a:lnSpc>
            </a:pPr>
            <a:r>
              <a:rPr lang="zh-CN" altLang="en-US" sz="140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离差测定</a:t>
            </a:r>
            <a:endParaRPr lang="en-US" altLang="zh-CN" sz="140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endParaRPr>
          </a:p>
          <a:p>
            <a:pPr lvl="0" indent="457200">
              <a:lnSpc>
                <a:spcPct val="150000"/>
              </a:lnSpc>
            </a:pPr>
            <a:r>
              <a:rPr lang="zh-CN" altLang="en-US" sz="140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对于一个变量</a:t>
            </a:r>
            <a:r>
              <a:rPr lang="en-US" altLang="zh-CN" sz="140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140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除了了解它的典型性质之外</a:t>
            </a:r>
            <a:r>
              <a:rPr lang="en-US" altLang="zh-CN" sz="140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140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了解其基于绝对值或者平均值的波动性也是有必要的。</a:t>
            </a:r>
            <a:r>
              <a:rPr lang="zh-CN" altLang="en-US" sz="1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变量波动性的度量指</a:t>
            </a:r>
            <a:r>
              <a:rPr lang="zh-CN" altLang="en-US" sz="140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标可以从很多方面进行衡量</a:t>
            </a:r>
            <a:r>
              <a:rPr lang="en-US" altLang="zh-CN" sz="140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140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包括全距、四分位数、百分比数、方差以及标准差</a:t>
            </a:r>
            <a:r>
              <a:rPr lang="en-US" altLang="zh-CN" sz="140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140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这些指标是最常用到和最经常用作报道的衡量变量波动性的指标。</a:t>
            </a:r>
            <a:endParaRPr lang="en-US" altLang="zh-CN" sz="140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endParaRPr>
          </a:p>
          <a:p>
            <a:pPr lvl="0" indent="457200">
              <a:lnSpc>
                <a:spcPct val="150000"/>
              </a:lnSpc>
            </a:pPr>
            <a:r>
              <a:rPr lang="zh-CN" altLang="en-US" sz="140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全距</a:t>
            </a:r>
            <a:endParaRPr lang="en-US" altLang="zh-CN" sz="140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endParaRPr>
          </a:p>
          <a:p>
            <a:pPr lvl="0" indent="457200">
              <a:lnSpc>
                <a:spcPct val="150000"/>
              </a:lnSpc>
            </a:pPr>
            <a:r>
              <a:rPr lang="zh-CN" altLang="en-US" sz="140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全距</a:t>
            </a:r>
            <a:r>
              <a:rPr lang="en-US" altLang="zh-CN" sz="140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 Range)</a:t>
            </a:r>
            <a:r>
              <a:rPr lang="zh-CN" altLang="en-US" sz="140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又称为极差</a:t>
            </a:r>
            <a:r>
              <a:rPr lang="en-US" altLang="zh-CN" sz="140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140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是一组数据中</a:t>
            </a:r>
            <a:r>
              <a:rPr lang="zh-CN" altLang="en-US" sz="1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最大值</a:t>
            </a:r>
            <a:r>
              <a:rPr lang="en-US" altLang="zh-CN" sz="1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 maximum)</a:t>
            </a:r>
            <a:r>
              <a:rPr lang="zh-CN" altLang="en-US" sz="1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与最小值</a:t>
            </a:r>
            <a:r>
              <a:rPr lang="en-US" altLang="zh-CN" sz="1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(minimum)</a:t>
            </a:r>
            <a:r>
              <a:rPr lang="zh-CN" altLang="en-US" sz="1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之差</a:t>
            </a:r>
            <a:r>
              <a:rPr lang="zh-CN" altLang="en-US" sz="140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。它是最简单的变异指标。</a:t>
            </a:r>
            <a:endParaRPr lang="en-US" altLang="zh-CN" sz="140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endParaRPr>
          </a:p>
          <a:p>
            <a:pPr lvl="0" indent="457200">
              <a:lnSpc>
                <a:spcPct val="150000"/>
              </a:lnSpc>
            </a:pPr>
            <a:endParaRPr lang="en-US" altLang="zh-CN" sz="1400" dirty="0">
              <a:solidFill>
                <a:srgbClr val="000000"/>
              </a:solidFill>
            </a:endParaRPr>
          </a:p>
        </p:txBody>
      </p:sp>
      <p:graphicFrame>
        <p:nvGraphicFramePr>
          <p:cNvPr id="2" name="对象 1"/>
          <p:cNvGraphicFramePr>
            <a:graphicFrameLocks noChangeAspect="1"/>
          </p:cNvGraphicFramePr>
          <p:nvPr/>
        </p:nvGraphicFramePr>
        <p:xfrm>
          <a:off x="2195339" y="3264887"/>
          <a:ext cx="1935088" cy="360040"/>
        </p:xfrm>
        <a:graphic>
          <a:graphicData uri="http://schemas.openxmlformats.org/presentationml/2006/ole">
            <mc:AlternateContent xmlns:mc="http://schemas.openxmlformats.org/markup-compatibility/2006">
              <mc:Choice xmlns:v="urn:schemas-microsoft-com:vml" Requires="v">
                <p:oleObj name="Equation" r:id="rId5" imgW="27432000" imgH="5791200" progId="Equation.DSMT4">
                  <p:embed/>
                </p:oleObj>
              </mc:Choice>
              <mc:Fallback>
                <p:oleObj name="Equation" r:id="rId5" imgW="27432000" imgH="5791200" progId="Equation.DSMT4">
                  <p:embed/>
                  <p:pic>
                    <p:nvPicPr>
                      <p:cNvPr id="0" name="图片 10252"/>
                      <p:cNvPicPr/>
                      <p:nvPr/>
                    </p:nvPicPr>
                    <p:blipFill>
                      <a:blip r:embed="rId6"/>
                      <a:stretch>
                        <a:fillRect/>
                      </a:stretch>
                    </p:blipFill>
                    <p:spPr>
                      <a:xfrm>
                        <a:off x="2195339" y="3264887"/>
                        <a:ext cx="1935088" cy="360040"/>
                      </a:xfrm>
                      <a:prstGeom prst="rect">
                        <a:avLst/>
                      </a:prstGeom>
                    </p:spPr>
                  </p:pic>
                </p:oleObj>
              </mc:Fallback>
            </mc:AlternateContent>
          </a:graphicData>
        </a:graphic>
      </p:graphicFrame>
      <p:sp>
        <p:nvSpPr>
          <p:cNvPr id="4" name="矩形 3"/>
          <p:cNvSpPr/>
          <p:nvPr/>
        </p:nvSpPr>
        <p:spPr>
          <a:xfrm>
            <a:off x="539155" y="3716734"/>
            <a:ext cx="5904656" cy="696794"/>
          </a:xfrm>
          <a:prstGeom prst="rect">
            <a:avLst/>
          </a:prstGeom>
        </p:spPr>
        <p:txBody>
          <a:bodyPr wrap="square">
            <a:spAutoFit/>
          </a:bodyPr>
          <a:lstStyle/>
          <a:p>
            <a:pPr indent="457200">
              <a:lnSpc>
                <a:spcPct val="150000"/>
              </a:lnSpc>
            </a:pPr>
            <a:r>
              <a:rPr lang="zh-CN" altLang="en-US" sz="1400" b="1" dirty="0">
                <a:solidFill>
                  <a:srgbClr val="000000"/>
                </a:solidFill>
                <a:latin typeface="黑体" panose="02010609060101010101" pitchFamily="49" charset="-122"/>
                <a:ea typeface="黑体" panose="02010609060101010101" pitchFamily="49" charset="-122"/>
              </a:rPr>
              <a:t>极差反映的是</a:t>
            </a:r>
            <a:r>
              <a:rPr lang="zh-CN" altLang="en-US" sz="1400" b="1" dirty="0">
                <a:solidFill>
                  <a:srgbClr val="FF0000"/>
                </a:solidFill>
                <a:latin typeface="黑体" panose="02010609060101010101" pitchFamily="49" charset="-122"/>
                <a:ea typeface="黑体" panose="02010609060101010101" pitchFamily="49" charset="-122"/>
              </a:rPr>
              <a:t>变量分布的变异范围或离散幅</a:t>
            </a:r>
            <a:r>
              <a:rPr lang="zh-CN" altLang="en-US" sz="1400" b="1" dirty="0">
                <a:solidFill>
                  <a:srgbClr val="000000"/>
                </a:solidFill>
                <a:latin typeface="黑体" panose="02010609060101010101" pitchFamily="49" charset="-122"/>
                <a:ea typeface="黑体" panose="02010609060101010101" pitchFamily="49" charset="-122"/>
              </a:rPr>
              <a:t>度</a:t>
            </a:r>
            <a:r>
              <a:rPr lang="en-US" altLang="zh-CN" sz="1400" b="1" dirty="0">
                <a:solidFill>
                  <a:srgbClr val="000000"/>
                </a:solidFill>
                <a:latin typeface="黑体" panose="02010609060101010101" pitchFamily="49" charset="-122"/>
                <a:ea typeface="黑体" panose="02010609060101010101" pitchFamily="49" charset="-122"/>
              </a:rPr>
              <a:t>,</a:t>
            </a:r>
            <a:r>
              <a:rPr lang="zh-CN" altLang="en-US" sz="1400" b="1" dirty="0">
                <a:solidFill>
                  <a:srgbClr val="000000"/>
                </a:solidFill>
                <a:latin typeface="黑体" panose="02010609060101010101" pitchFamily="49" charset="-122"/>
                <a:ea typeface="黑体" panose="02010609060101010101" pitchFamily="49" charset="-122"/>
              </a:rPr>
              <a:t>在总体中</a:t>
            </a:r>
            <a:r>
              <a:rPr lang="en-US" altLang="zh-CN" sz="1400" b="1" dirty="0">
                <a:solidFill>
                  <a:srgbClr val="000000"/>
                </a:solidFill>
                <a:latin typeface="黑体" panose="02010609060101010101" pitchFamily="49" charset="-122"/>
                <a:ea typeface="黑体" panose="02010609060101010101" pitchFamily="49" charset="-122"/>
              </a:rPr>
              <a:t>,</a:t>
            </a:r>
            <a:r>
              <a:rPr lang="zh-CN" altLang="en-US" sz="1400" b="1" dirty="0">
                <a:solidFill>
                  <a:srgbClr val="000000"/>
                </a:solidFill>
                <a:latin typeface="黑体" panose="02010609060101010101" pitchFamily="49" charset="-122"/>
                <a:ea typeface="黑体" panose="02010609060101010101" pitchFamily="49" charset="-122"/>
              </a:rPr>
              <a:t>任何两个标志值之差都不可能超过极差。极差计算简单，含义直观</a:t>
            </a:r>
            <a:r>
              <a:rPr lang="en-US" altLang="zh-CN" sz="1400" b="1" dirty="0">
                <a:solidFill>
                  <a:srgbClr val="000000"/>
                </a:solidFill>
                <a:latin typeface="黑体" panose="02010609060101010101" pitchFamily="49" charset="-122"/>
                <a:ea typeface="黑体" panose="02010609060101010101" pitchFamily="49" charset="-122"/>
              </a:rPr>
              <a:t>,</a:t>
            </a:r>
            <a:r>
              <a:rPr lang="zh-CN" altLang="en-US" sz="1400" b="1" dirty="0">
                <a:solidFill>
                  <a:srgbClr val="000000"/>
                </a:solidFill>
                <a:latin typeface="黑体" panose="02010609060101010101" pitchFamily="49" charset="-122"/>
                <a:ea typeface="黑体" panose="02010609060101010101" pitchFamily="49" charset="-122"/>
              </a:rPr>
              <a:t>运用方便。</a:t>
            </a: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UNIT_TABLE_BEAUTIFY" val="smartTable{143d85a6-d722-4f5e-b875-5f5747c1e78b}"/>
</p:tagLst>
</file>

<file path=ppt/tags/tag2.xml><?xml version="1.0" encoding="utf-8"?>
<p:tagLst xmlns:a="http://schemas.openxmlformats.org/drawingml/2006/main" xmlns:r="http://schemas.openxmlformats.org/officeDocument/2006/relationships" xmlns:p="http://schemas.openxmlformats.org/presentationml/2006/main">
  <p:tag name="REFSHAPE" val="471985116"/>
  <p:tag name="KSO_WM_UNIT_PLACING_PICTURE_USER_VIEWPORT" val="{&quot;height&quot;:7200,&quot;width&quot;:11715}"/>
</p:tagLst>
</file>

<file path=ppt/tags/tag3.xml><?xml version="1.0" encoding="utf-8"?>
<p:tagLst xmlns:a="http://schemas.openxmlformats.org/drawingml/2006/main" xmlns:r="http://schemas.openxmlformats.org/officeDocument/2006/relationships" xmlns:p="http://schemas.openxmlformats.org/presentationml/2006/main">
  <p:tag name="REFSHAPE" val="312133948"/>
  <p:tag name="KSO_WM_UNIT_PLACING_PICTURE_USER_VIEWPORT" val="{&quot;height&quot;:1980,&quot;width&quot;:4200}"/>
</p:tagLst>
</file>

<file path=ppt/tags/tag4.xml><?xml version="1.0" encoding="utf-8"?>
<p:tagLst xmlns:a="http://schemas.openxmlformats.org/drawingml/2006/main" xmlns:r="http://schemas.openxmlformats.org/officeDocument/2006/relationships" xmlns:p="http://schemas.openxmlformats.org/presentationml/2006/main">
  <p:tag name="KSO_WM_UNIT_TABLE_BEAUTIFY" val="smartTable{4e1aa07a-e105-49fb-b175-30cf00ca2ad1}"/>
</p:tagLst>
</file>

<file path=ppt/tags/tag5.xml><?xml version="1.0" encoding="utf-8"?>
<p:tagLst xmlns:a="http://schemas.openxmlformats.org/drawingml/2006/main" xmlns:r="http://schemas.openxmlformats.org/officeDocument/2006/relationships" xmlns:p="http://schemas.openxmlformats.org/presentationml/2006/main">
  <p:tag name="REFSHAPE" val="731689780"/>
  <p:tag name="KSO_WM_UNIT_PLACING_PICTURE_USER_VIEWPORT" val="{&quot;height&quot;:4260,&quot;width&quot;:7500}"/>
</p:tagLst>
</file>

<file path=ppt/tags/tag6.xml><?xml version="1.0" encoding="utf-8"?>
<p:tagLst xmlns:a="http://schemas.openxmlformats.org/drawingml/2006/main" xmlns:r="http://schemas.openxmlformats.org/officeDocument/2006/relationships" xmlns:p="http://schemas.openxmlformats.org/presentationml/2006/main">
  <p:tag name="KSO_WM_UNIT_TABLE_BEAUTIFY" val="smartTable{151b226a-0f9c-448a-9e3b-d1cefef025d1}"/>
</p:tagLst>
</file>

<file path=ppt/theme/theme1.xml><?xml version="1.0" encoding="utf-8"?>
<a:theme xmlns:a="http://schemas.openxmlformats.org/drawingml/2006/main" name="Office 主题">
  <a:themeElements>
    <a:clrScheme name="Default Color Scheme">
      <a:dk1>
        <a:srgbClr val="000000"/>
      </a:dk1>
      <a:lt1>
        <a:srgbClr val="FFFFFF"/>
      </a:lt1>
      <a:dk2>
        <a:srgbClr val="EEECE1"/>
      </a:dk2>
      <a:lt2>
        <a:srgbClr val="1F497D"/>
      </a:lt2>
      <a:accent1>
        <a:srgbClr val="4F81BD"/>
      </a:accent1>
      <a:accent2>
        <a:srgbClr val="C0504D"/>
      </a:accent2>
      <a:accent3>
        <a:srgbClr val="FFFFFF"/>
      </a:accent3>
      <a:accent4>
        <a:srgbClr val="000000"/>
      </a:accent4>
      <a:accent5>
        <a:srgbClr val="000000"/>
      </a:accent5>
      <a:accent6>
        <a:srgbClr val="000000"/>
      </a:accent6>
      <a:hlink>
        <a:srgbClr val="0000FF"/>
      </a:hlink>
      <a:folHlink>
        <a:srgbClr val="800080"/>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Default Color Scheme 1">
        <a:dk1>
          <a:srgbClr val="000000"/>
        </a:dk1>
        <a:lt1>
          <a:srgbClr val="FFFFFF"/>
        </a:lt1>
        <a:dk2>
          <a:srgbClr val="EEECE1"/>
        </a:dk2>
        <a:lt2>
          <a:srgbClr val="1F497D"/>
        </a:lt2>
        <a:accent1>
          <a:srgbClr val="4F81BD"/>
        </a:accent1>
        <a:accent2>
          <a:srgbClr val="C0504D"/>
        </a:accent2>
        <a:accent3>
          <a:srgbClr val="FFFFFF"/>
        </a:accent3>
        <a:accent4>
          <a:srgbClr val="000000"/>
        </a:accent4>
        <a:accent5>
          <a:srgbClr val="000000"/>
        </a:accent5>
        <a:accent6>
          <a:srgbClr val="000000"/>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Default Color Scheme">
      <a:dk1>
        <a:srgbClr val="000000"/>
      </a:dk1>
      <a:lt1>
        <a:srgbClr val="FFFFFF"/>
      </a:lt1>
      <a:dk2>
        <a:srgbClr val="E7E6E6"/>
      </a:dk2>
      <a:lt2>
        <a:srgbClr val="44546A"/>
      </a:lt2>
      <a:accent1>
        <a:srgbClr val="5B9BD5"/>
      </a:accent1>
      <a:accent2>
        <a:srgbClr val="ED7D31"/>
      </a:accent2>
      <a:accent3>
        <a:srgbClr val="FFFFFF"/>
      </a:accent3>
      <a:accent4>
        <a:srgbClr val="000000"/>
      </a:accent4>
      <a:accent5>
        <a:srgbClr val="000000"/>
      </a:accent5>
      <a:accent6>
        <a:srgbClr val="000000"/>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Default Color Scheme 1">
        <a:dk1>
          <a:srgbClr val="000000"/>
        </a:dk1>
        <a:lt1>
          <a:srgbClr val="FFFFFF"/>
        </a:lt1>
        <a:dk2>
          <a:srgbClr val="E7E6E6"/>
        </a:dk2>
        <a:lt2>
          <a:srgbClr val="44546A"/>
        </a:lt2>
        <a:accent1>
          <a:srgbClr val="5B9BD5"/>
        </a:accent1>
        <a:accent2>
          <a:srgbClr val="ED7D31"/>
        </a:accent2>
        <a:accent3>
          <a:srgbClr val="FFFFFF"/>
        </a:accent3>
        <a:accent4>
          <a:srgbClr val="000000"/>
        </a:accent4>
        <a:accent5>
          <a:srgbClr val="000000"/>
        </a:accent5>
        <a:accent6>
          <a:srgbClr val="000000"/>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Default Color Scheme">
      <a:dk1>
        <a:srgbClr val="000000"/>
      </a:dk1>
      <a:lt1>
        <a:srgbClr val="FFFFFF"/>
      </a:lt1>
      <a:dk2>
        <a:srgbClr val="EEECE1"/>
      </a:dk2>
      <a:lt2>
        <a:srgbClr val="1F497D"/>
      </a:lt2>
      <a:accent1>
        <a:srgbClr val="4F81BD"/>
      </a:accent1>
      <a:accent2>
        <a:srgbClr val="C0504D"/>
      </a:accent2>
      <a:accent3>
        <a:srgbClr val="FFFFFF"/>
      </a:accent3>
      <a:accent4>
        <a:srgbClr val="000000"/>
      </a:accent4>
      <a:accent5>
        <a:srgbClr val="000000"/>
      </a:accent5>
      <a:accent6>
        <a:srgbClr val="000000"/>
      </a:accent6>
      <a:hlink>
        <a:srgbClr val="0000FF"/>
      </a:hlink>
      <a:folHlink>
        <a:srgbClr val="800080"/>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Default Color Scheme 1">
        <a:dk1>
          <a:srgbClr val="000000"/>
        </a:dk1>
        <a:lt1>
          <a:srgbClr val="FFFFFF"/>
        </a:lt1>
        <a:dk2>
          <a:srgbClr val="EEECE1"/>
        </a:dk2>
        <a:lt2>
          <a:srgbClr val="1F497D"/>
        </a:lt2>
        <a:accent1>
          <a:srgbClr val="4F81BD"/>
        </a:accent1>
        <a:accent2>
          <a:srgbClr val="C0504D"/>
        </a:accent2>
        <a:accent3>
          <a:srgbClr val="FFFFFF"/>
        </a:accent3>
        <a:accent4>
          <a:srgbClr val="000000"/>
        </a:accent4>
        <a:accent5>
          <a:srgbClr val="000000"/>
        </a:accent5>
        <a:accent6>
          <a:srgbClr val="000000"/>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5_Office 主题">
  <a:themeElements>
    <a:clrScheme name="Default Color Scheme">
      <a:dk1>
        <a:srgbClr val="000000"/>
      </a:dk1>
      <a:lt1>
        <a:srgbClr val="FFFFFF"/>
      </a:lt1>
      <a:dk2>
        <a:srgbClr val="EEECE1"/>
      </a:dk2>
      <a:lt2>
        <a:srgbClr val="1F497D"/>
      </a:lt2>
      <a:accent1>
        <a:srgbClr val="4F81BD"/>
      </a:accent1>
      <a:accent2>
        <a:srgbClr val="C0504D"/>
      </a:accent2>
      <a:accent3>
        <a:srgbClr val="FFFFFF"/>
      </a:accent3>
      <a:accent4>
        <a:srgbClr val="000000"/>
      </a:accent4>
      <a:accent5>
        <a:srgbClr val="000000"/>
      </a:accent5>
      <a:accent6>
        <a:srgbClr val="000000"/>
      </a:accent6>
      <a:hlink>
        <a:srgbClr val="0000FF"/>
      </a:hlink>
      <a:folHlink>
        <a:srgbClr val="800080"/>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Default Color Scheme 1">
        <a:dk1>
          <a:srgbClr val="000000"/>
        </a:dk1>
        <a:lt1>
          <a:srgbClr val="FFFFFF"/>
        </a:lt1>
        <a:dk2>
          <a:srgbClr val="EEECE1"/>
        </a:dk2>
        <a:lt2>
          <a:srgbClr val="1F497D"/>
        </a:lt2>
        <a:accent1>
          <a:srgbClr val="4F81BD"/>
        </a:accent1>
        <a:accent2>
          <a:srgbClr val="C0504D"/>
        </a:accent2>
        <a:accent3>
          <a:srgbClr val="FFFFFF"/>
        </a:accent3>
        <a:accent4>
          <a:srgbClr val="000000"/>
        </a:accent4>
        <a:accent5>
          <a:srgbClr val="000000"/>
        </a:accent5>
        <a:accent6>
          <a:srgbClr val="000000"/>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主题">
  <a:themeElements>
    <a:clrScheme name="">
      <a:dk1>
        <a:srgbClr val="000000"/>
      </a:dk1>
      <a:lt1>
        <a:srgbClr val="FFFFFF"/>
      </a:lt1>
      <a:dk2>
        <a:srgbClr val="808080"/>
      </a:dk2>
      <a:lt2>
        <a:srgbClr val="000000"/>
      </a:lt2>
      <a:accent1>
        <a:srgbClr val="BBE0E3"/>
      </a:accent1>
      <a:accent2>
        <a:srgbClr val="333399"/>
      </a:accent2>
      <a:accent3>
        <a:srgbClr val="FFFFFF"/>
      </a:accent3>
      <a:accent4>
        <a:srgbClr val="000000"/>
      </a:accent4>
      <a:accent5>
        <a:srgbClr val="000000"/>
      </a:accent5>
      <a:accent6>
        <a:srgbClr val="000000"/>
      </a:accent6>
      <a:hlink>
        <a:srgbClr val="009999"/>
      </a:hlink>
      <a:folHlink>
        <a:srgbClr val="99CC00"/>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377</TotalTime>
  <Words>15480</Words>
  <Application>Microsoft Office PowerPoint</Application>
  <PresentationFormat>自定义</PresentationFormat>
  <Paragraphs>1073</Paragraphs>
  <Slides>124</Slides>
  <Notes>121</Notes>
  <HiddenSlides>0</HiddenSlides>
  <MMClips>0</MMClips>
  <ScaleCrop>false</ScaleCrop>
  <HeadingPairs>
    <vt:vector size="8" baseType="variant">
      <vt:variant>
        <vt:lpstr>已用的字体</vt:lpstr>
      </vt:variant>
      <vt:variant>
        <vt:i4>10</vt:i4>
      </vt:variant>
      <vt:variant>
        <vt:lpstr>主题</vt:lpstr>
      </vt:variant>
      <vt:variant>
        <vt:i4>4</vt:i4>
      </vt:variant>
      <vt:variant>
        <vt:lpstr>嵌入 OLE 服务器</vt:lpstr>
      </vt:variant>
      <vt:variant>
        <vt:i4>3</vt:i4>
      </vt:variant>
      <vt:variant>
        <vt:lpstr>幻灯片标题</vt:lpstr>
      </vt:variant>
      <vt:variant>
        <vt:i4>124</vt:i4>
      </vt:variant>
    </vt:vector>
  </HeadingPairs>
  <TitlesOfParts>
    <vt:vector size="141" baseType="lpstr">
      <vt:lpstr>黑体</vt:lpstr>
      <vt:lpstr>楷体</vt:lpstr>
      <vt:lpstr>宋体</vt:lpstr>
      <vt:lpstr>微软雅黑</vt:lpstr>
      <vt:lpstr>Arial</vt:lpstr>
      <vt:lpstr>Calibri</vt:lpstr>
      <vt:lpstr>Calibri Light</vt:lpstr>
      <vt:lpstr>Cambria Math</vt:lpstr>
      <vt:lpstr>Times New Roman</vt:lpstr>
      <vt:lpstr>Wingdings</vt:lpstr>
      <vt:lpstr>Office 主题</vt:lpstr>
      <vt:lpstr>Office 主题</vt:lpstr>
      <vt:lpstr>Office 主题</vt:lpstr>
      <vt:lpstr>5_Office 主题</vt:lpstr>
      <vt:lpstr>MathType 6.0 Equation</vt:lpstr>
      <vt:lpstr>Equation</vt:lpstr>
      <vt:lpstr>Microsoft Equation 3.0</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PPT2</dc:title>
  <dc:creator>胡里</dc:creator>
  <cp:lastModifiedBy>Ariel Zhou</cp:lastModifiedBy>
  <cp:revision>473</cp:revision>
  <dcterms:created xsi:type="dcterms:W3CDTF">2015-09-11T19:56:00Z</dcterms:created>
  <dcterms:modified xsi:type="dcterms:W3CDTF">2023-09-27T07:39:35Z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2052-11.1.0.9584</vt:lpwstr>
  </property>
</Properties>
</file>